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69.xml" ContentType="application/vnd.openxmlformats-officedocument.presentationml.slide+xml"/>
  <Override PartName="/ppt/tableStyles.xml" ContentType="application/vnd.openxmlformats-officedocument.presentationml.tableStyles+xml"/>
  <Override PartName="/ppt/slides/slide147.xml" ContentType="application/vnd.openxmlformats-officedocument.presentationml.slide+xml"/>
  <Override PartName="/ppt/slides/slide158.xml" ContentType="application/vnd.openxmlformats-officedocument.presentationml.slide+xml"/>
  <Override PartName="/ppt/slides/slide99.xml" ContentType="application/vnd.openxmlformats-officedocument.presentationml.slide+xml"/>
  <Override PartName="/ppt/slides/slide136.xml" ContentType="application/vnd.openxmlformats-officedocument.presentationml.slide+xml"/>
  <Override PartName="/ppt/slides/slide183.xml" ContentType="application/vnd.openxmlformats-officedocument.presentationml.slide+xml"/>
  <Override PartName="/ppt/notesSlides/notesSlide7.xml" ContentType="application/vnd.openxmlformats-officedocument.presentationml.notesSlide+xml"/>
  <Override PartName="/ppt/slides/slide77.xml" ContentType="application/vnd.openxmlformats-officedocument.presentationml.slide+xml"/>
  <Override PartName="/ppt/slides/slide88.xml" ContentType="application/vnd.openxmlformats-officedocument.presentationml.slide+xml"/>
  <Override PartName="/ppt/slides/slide125.xml" ContentType="application/vnd.openxmlformats-officedocument.presentationml.slide+xml"/>
  <Override PartName="/ppt/slides/slide172.xml" ContentType="application/vnd.openxmlformats-officedocument.presentationml.slide+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50.xml" ContentType="application/vnd.openxmlformats-officedocument.presentationml.slide+xml"/>
  <Override PartName="/ppt/slides/slide161.xml" ContentType="application/vnd.openxmlformats-officedocument.presentationml.slide+xml"/>
  <Override PartName="/ppt/slideLayouts/slideLayout7.xml" ContentType="application/vnd.openxmlformats-officedocument.presentationml.slideLayout+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s/slide159.xml" ContentType="application/vnd.openxmlformats-officedocument.presentationml.slide+xml"/>
  <Override PartName="/ppt/notesSlides/notesSlide13.xml" ContentType="application/vnd.openxmlformats-officedocument.presentationml.notesSlide+xml"/>
  <Override PartName="/ppt/slides/slide119.xml" ContentType="application/vnd.openxmlformats-officedocument.presentationml.slide+xml"/>
  <Override PartName="/ppt/slides/slide148.xml" ContentType="application/vnd.openxmlformats-officedocument.presentationml.slide+xml"/>
  <Override PartName="/ppt/slides/slide166.xml" ContentType="application/vnd.openxmlformats-officedocument.presentationml.slide+xml"/>
  <Override PartName="/ppt/slides/slide177.xml" ContentType="application/vnd.openxmlformats-officedocument.presentationml.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slides/slide89.xml" ContentType="application/vnd.openxmlformats-officedocument.presentationml.slide+xml"/>
  <Override PartName="/ppt/slides/slide108.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155.xml" ContentType="application/vnd.openxmlformats-officedocument.presentationml.slide+xml"/>
  <Override PartName="/ppt/slides/slide173.xml" ContentType="application/vnd.openxmlformats-officedocument.presentationml.slide+xml"/>
  <Override PartName="/ppt/slides/slide184.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slides/slide144.xml" ContentType="application/vnd.openxmlformats-officedocument.presentationml.slide+xml"/>
  <Override PartName="/ppt/slides/slide162.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51.xml" ContentType="application/vnd.openxmlformats-officedocument.presentationml.slide+xml"/>
  <Override PartName="/ppt/slides/slide180.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s/slide149.xml" ContentType="application/vnd.openxmlformats-officedocument.presentationml.slide+xml"/>
  <Override PartName="/ppt/slides/slide178.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s/slide138.xml" ContentType="application/vnd.openxmlformats-officedocument.presentationml.slide+xml"/>
  <Override PartName="/ppt/slides/slide167.xml" ContentType="application/vnd.openxmlformats-officedocument.presentationml.slide+xml"/>
  <Override PartName="/ppt/slides/slide185.xml" ContentType="application/vnd.openxmlformats-officedocument.presentationml.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slides/slide174.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s/slide163.xml" ContentType="application/vnd.openxmlformats-officedocument.presentationml.slide+xml"/>
  <Override PartName="/ppt/slides/slide181.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slides/slide170.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slideLayouts/slideLayout16.xml" ContentType="application/vnd.openxmlformats-officedocument.presentationml.slideLayout+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slides/slide20.xml" ContentType="application/vnd.openxmlformats-officedocument.presentationml.slide+xml"/>
  <Override PartName="/ppt/slides/slide168.xml" ContentType="application/vnd.openxmlformats-officedocument.presentationml.slide+xml"/>
  <Override PartName="/ppt/slides/slide179.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slides/slide139.xml" ContentType="application/vnd.openxmlformats-officedocument.presentationml.slide+xml"/>
  <Override PartName="/ppt/slides/slide157.xml" ContentType="application/vnd.openxmlformats-officedocument.presentationml.slide+xml"/>
  <Override PartName="/ppt/slides/slide186.xml" ContentType="application/vnd.openxmlformats-officedocument.presentationml.slide+xml"/>
  <Override PartName="/ppt/notesSlides/notesSlide11.xml" ContentType="application/vnd.openxmlformats-officedocument.presentationml.notes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slides/slide164.xml" ContentType="application/vnd.openxmlformats-officedocument.presentationml.slide+xml"/>
  <Override PartName="/ppt/slides/slide175.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53.xml" ContentType="application/vnd.openxmlformats-officedocument.presentationml.slide+xml"/>
  <Override PartName="/ppt/slides/slide171.xml" ContentType="application/vnd.openxmlformats-officedocument.presentationml.slide+xml"/>
  <Override PartName="/ppt/slides/slide182.xml" ContentType="application/vnd.openxmlformats-officedocument.presentationml.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160.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s/slide32.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slides/slide187.xml" ContentType="application/vnd.openxmlformats-officedocument.presentationml.slide+xml"/>
  <Override PartName="/ppt/notesSlides/notesSlide23.xml" ContentType="application/vnd.openxmlformats-officedocument.presentationml.notesSlide+xml"/>
  <Override PartName="/ppt/slides/slide129.xml" ContentType="application/vnd.openxmlformats-officedocument.presentationml.slide+xml"/>
  <Override PartName="/ppt/slides/slide176.xml" ContentType="application/vnd.openxmlformats-officedocument.presentationml.slide+xml"/>
  <Override PartName="/ppt/notesSlides/notesSlide12.xml" ContentType="application/vnd.openxmlformats-officedocument.presentationml.notesSlide+xml"/>
  <Override PartName="/ppt/slides/slide118.xml" ContentType="application/vnd.openxmlformats-officedocument.presentationml.slide+xml"/>
  <Override PartName="/ppt/slides/slide165.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viewProps.xml" ContentType="application/vnd.openxmlformats-officedocument.presentationml.viewProps+xml"/>
  <Override PartName="/ppt/slides/slide48.xml" ContentType="application/vnd.openxmlformats-officedocument.presentationml.slide+xml"/>
  <Override PartName="/ppt/slides/slide95.xml" ContentType="application/vnd.openxmlformats-officedocument.presentationml.slide+xml"/>
  <Override PartName="/ppt/slides/slide132.xml" ContentType="application/vnd.openxmlformats-officedocument.presentationml.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9"/>
  </p:notesMasterIdLst>
  <p:sldIdLst>
    <p:sldId id="257" r:id="rId2"/>
    <p:sldId id="258" r:id="rId3"/>
    <p:sldId id="259" r:id="rId4"/>
    <p:sldId id="260" r:id="rId5"/>
    <p:sldId id="508" r:id="rId6"/>
    <p:sldId id="509" r:id="rId7"/>
    <p:sldId id="510" r:id="rId8"/>
    <p:sldId id="511" r:id="rId9"/>
    <p:sldId id="516" r:id="rId10"/>
    <p:sldId id="512" r:id="rId11"/>
    <p:sldId id="513" r:id="rId12"/>
    <p:sldId id="514" r:id="rId13"/>
    <p:sldId id="515" r:id="rId14"/>
    <p:sldId id="261" r:id="rId15"/>
    <p:sldId id="494" r:id="rId16"/>
    <p:sldId id="497" r:id="rId17"/>
    <p:sldId id="500" r:id="rId18"/>
    <p:sldId id="502" r:id="rId19"/>
    <p:sldId id="503" r:id="rId20"/>
    <p:sldId id="504" r:id="rId21"/>
    <p:sldId id="505" r:id="rId22"/>
    <p:sldId id="506" r:id="rId23"/>
    <p:sldId id="262" r:id="rId24"/>
    <p:sldId id="263" r:id="rId25"/>
    <p:sldId id="264" r:id="rId26"/>
    <p:sldId id="265" r:id="rId27"/>
    <p:sldId id="269" r:id="rId28"/>
    <p:sldId id="270" r:id="rId29"/>
    <p:sldId id="271" r:id="rId30"/>
    <p:sldId id="272" r:id="rId31"/>
    <p:sldId id="273" r:id="rId32"/>
    <p:sldId id="274" r:id="rId33"/>
    <p:sldId id="275" r:id="rId34"/>
    <p:sldId id="278" r:id="rId35"/>
    <p:sldId id="279" r:id="rId36"/>
    <p:sldId id="280" r:id="rId37"/>
    <p:sldId id="281" r:id="rId38"/>
    <p:sldId id="282" r:id="rId39"/>
    <p:sldId id="283" r:id="rId40"/>
    <p:sldId id="284" r:id="rId41"/>
    <p:sldId id="285" r:id="rId42"/>
    <p:sldId id="287" r:id="rId43"/>
    <p:sldId id="288" r:id="rId44"/>
    <p:sldId id="290" r:id="rId45"/>
    <p:sldId id="291" r:id="rId46"/>
    <p:sldId id="292" r:id="rId47"/>
    <p:sldId id="293" r:id="rId48"/>
    <p:sldId id="294" r:id="rId49"/>
    <p:sldId id="295" r:id="rId50"/>
    <p:sldId id="297" r:id="rId51"/>
    <p:sldId id="298" r:id="rId52"/>
    <p:sldId id="299" r:id="rId53"/>
    <p:sldId id="302" r:id="rId54"/>
    <p:sldId id="303" r:id="rId55"/>
    <p:sldId id="304" r:id="rId56"/>
    <p:sldId id="305" r:id="rId57"/>
    <p:sldId id="306" r:id="rId58"/>
    <p:sldId id="307" r:id="rId59"/>
    <p:sldId id="308" r:id="rId60"/>
    <p:sldId id="311" r:id="rId61"/>
    <p:sldId id="313" r:id="rId62"/>
    <p:sldId id="315" r:id="rId63"/>
    <p:sldId id="321" r:id="rId64"/>
    <p:sldId id="322" r:id="rId65"/>
    <p:sldId id="323" r:id="rId66"/>
    <p:sldId id="324" r:id="rId67"/>
    <p:sldId id="325" r:id="rId68"/>
    <p:sldId id="326" r:id="rId69"/>
    <p:sldId id="332" r:id="rId70"/>
    <p:sldId id="371" r:id="rId71"/>
    <p:sldId id="372" r:id="rId72"/>
    <p:sldId id="373" r:id="rId73"/>
    <p:sldId id="374" r:id="rId74"/>
    <p:sldId id="375" r:id="rId75"/>
    <p:sldId id="376" r:id="rId76"/>
    <p:sldId id="377" r:id="rId77"/>
    <p:sldId id="378" r:id="rId78"/>
    <p:sldId id="379" r:id="rId79"/>
    <p:sldId id="380" r:id="rId80"/>
    <p:sldId id="526" r:id="rId81"/>
    <p:sldId id="381" r:id="rId82"/>
    <p:sldId id="382" r:id="rId83"/>
    <p:sldId id="383" r:id="rId84"/>
    <p:sldId id="384" r:id="rId85"/>
    <p:sldId id="528" r:id="rId86"/>
    <p:sldId id="529" r:id="rId87"/>
    <p:sldId id="530" r:id="rId88"/>
    <p:sldId id="531" r:id="rId89"/>
    <p:sldId id="532" r:id="rId90"/>
    <p:sldId id="533" r:id="rId91"/>
    <p:sldId id="534" r:id="rId92"/>
    <p:sldId id="388" r:id="rId93"/>
    <p:sldId id="389" r:id="rId94"/>
    <p:sldId id="390" r:id="rId95"/>
    <p:sldId id="391" r:id="rId96"/>
    <p:sldId id="392" r:id="rId97"/>
    <p:sldId id="393" r:id="rId98"/>
    <p:sldId id="535" r:id="rId99"/>
    <p:sldId id="536" r:id="rId100"/>
    <p:sldId id="394" r:id="rId101"/>
    <p:sldId id="395" r:id="rId102"/>
    <p:sldId id="408" r:id="rId103"/>
    <p:sldId id="409" r:id="rId104"/>
    <p:sldId id="410" r:id="rId105"/>
    <p:sldId id="412" r:id="rId106"/>
    <p:sldId id="413" r:id="rId107"/>
    <p:sldId id="414" r:id="rId108"/>
    <p:sldId id="415" r:id="rId109"/>
    <p:sldId id="416" r:id="rId110"/>
    <p:sldId id="417" r:id="rId111"/>
    <p:sldId id="418" r:id="rId112"/>
    <p:sldId id="419" r:id="rId113"/>
    <p:sldId id="420" r:id="rId114"/>
    <p:sldId id="421" r:id="rId115"/>
    <p:sldId id="422" r:id="rId116"/>
    <p:sldId id="423" r:id="rId117"/>
    <p:sldId id="424" r:id="rId118"/>
    <p:sldId id="425" r:id="rId119"/>
    <p:sldId id="426" r:id="rId120"/>
    <p:sldId id="427" r:id="rId121"/>
    <p:sldId id="428" r:id="rId122"/>
    <p:sldId id="429" r:id="rId123"/>
    <p:sldId id="432" r:id="rId124"/>
    <p:sldId id="433" r:id="rId125"/>
    <p:sldId id="434" r:id="rId126"/>
    <p:sldId id="435" r:id="rId127"/>
    <p:sldId id="436" r:id="rId128"/>
    <p:sldId id="437" r:id="rId129"/>
    <p:sldId id="438" r:id="rId130"/>
    <p:sldId id="439" r:id="rId131"/>
    <p:sldId id="440" r:id="rId132"/>
    <p:sldId id="441" r:id="rId133"/>
    <p:sldId id="442" r:id="rId134"/>
    <p:sldId id="443" r:id="rId135"/>
    <p:sldId id="444" r:id="rId136"/>
    <p:sldId id="445" r:id="rId137"/>
    <p:sldId id="446" r:id="rId138"/>
    <p:sldId id="448" r:id="rId139"/>
    <p:sldId id="449" r:id="rId140"/>
    <p:sldId id="523" r:id="rId141"/>
    <p:sldId id="450" r:id="rId142"/>
    <p:sldId id="452" r:id="rId143"/>
    <p:sldId id="453" r:id="rId144"/>
    <p:sldId id="454" r:id="rId145"/>
    <p:sldId id="455" r:id="rId146"/>
    <p:sldId id="456" r:id="rId147"/>
    <p:sldId id="457" r:id="rId148"/>
    <p:sldId id="458" r:id="rId149"/>
    <p:sldId id="459" r:id="rId150"/>
    <p:sldId id="460" r:id="rId151"/>
    <p:sldId id="461" r:id="rId152"/>
    <p:sldId id="462" r:id="rId153"/>
    <p:sldId id="463" r:id="rId154"/>
    <p:sldId id="464" r:id="rId155"/>
    <p:sldId id="465" r:id="rId156"/>
    <p:sldId id="466" r:id="rId157"/>
    <p:sldId id="467" r:id="rId158"/>
    <p:sldId id="468" r:id="rId159"/>
    <p:sldId id="469" r:id="rId160"/>
    <p:sldId id="470" r:id="rId161"/>
    <p:sldId id="471" r:id="rId162"/>
    <p:sldId id="472" r:id="rId163"/>
    <p:sldId id="473" r:id="rId164"/>
    <p:sldId id="474" r:id="rId165"/>
    <p:sldId id="476" r:id="rId166"/>
    <p:sldId id="477" r:id="rId167"/>
    <p:sldId id="478" r:id="rId168"/>
    <p:sldId id="480" r:id="rId169"/>
    <p:sldId id="481" r:id="rId170"/>
    <p:sldId id="482" r:id="rId171"/>
    <p:sldId id="524" r:id="rId172"/>
    <p:sldId id="483" r:id="rId173"/>
    <p:sldId id="525" r:id="rId174"/>
    <p:sldId id="484" r:id="rId175"/>
    <p:sldId id="485" r:id="rId176"/>
    <p:sldId id="486" r:id="rId177"/>
    <p:sldId id="487" r:id="rId178"/>
    <p:sldId id="488" r:id="rId179"/>
    <p:sldId id="489" r:id="rId180"/>
    <p:sldId id="490" r:id="rId181"/>
    <p:sldId id="491" r:id="rId182"/>
    <p:sldId id="492" r:id="rId183"/>
    <p:sldId id="517" r:id="rId184"/>
    <p:sldId id="519" r:id="rId185"/>
    <p:sldId id="520" r:id="rId186"/>
    <p:sldId id="521" r:id="rId187"/>
    <p:sldId id="522" r:id="rId188"/>
  </p:sldIdLst>
  <p:sldSz cx="9144000" cy="6858000" type="screen4x3"/>
  <p:notesSz cx="6858000" cy="9144000"/>
  <p:defaultText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80" d="100"/>
          <a:sy n="80" d="100"/>
        </p:scale>
        <p:origin x="-1086" y="17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75" Type="http://schemas.openxmlformats.org/officeDocument/2006/relationships/slide" Target="slides/slide174.xml"/><Relationship Id="rId170" Type="http://schemas.openxmlformats.org/officeDocument/2006/relationships/slide" Target="slides/slide169.xml"/><Relationship Id="rId191" Type="http://schemas.openxmlformats.org/officeDocument/2006/relationships/viewProps" Target="view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181" Type="http://schemas.openxmlformats.org/officeDocument/2006/relationships/slide" Target="slides/slide180.xml"/><Relationship Id="rId186" Type="http://schemas.openxmlformats.org/officeDocument/2006/relationships/slide" Target="slides/slide185.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92" Type="http://schemas.openxmlformats.org/officeDocument/2006/relationships/theme" Target="theme/theme1.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slide" Target="slides/slide181.xml"/><Relationship Id="rId187" Type="http://schemas.openxmlformats.org/officeDocument/2006/relationships/slide" Target="slides/slide186.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72" Type="http://schemas.openxmlformats.org/officeDocument/2006/relationships/slide" Target="slides/slide171.xml"/><Relationship Id="rId193" Type="http://schemas.openxmlformats.org/officeDocument/2006/relationships/tableStyles" Target="tableStyle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notesMaster" Target="notesMasters/notesMaster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0" Type="http://schemas.openxmlformats.org/officeDocument/2006/relationships/presProps" Target="presProps.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6" Type="http://schemas.openxmlformats.org/officeDocument/2006/relationships/slide" Target="slides/slide2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r-Latn-R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D64A2B5-6AC7-4887-8FE7-060577051A09}" type="datetimeFigureOut">
              <a:rPr lang="sr-Latn-RS" smtClean="0"/>
              <a:pPr/>
              <a:t>1.10.2020.</a:t>
            </a:fld>
            <a:endParaRPr lang="sr-Latn-R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sr-Latn-R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r-Latn-R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8A1471E-01EF-40D0-931B-63AFC0E11D7A}" type="slidenum">
              <a:rPr lang="sr-Latn-RS" smtClean="0"/>
              <a:pPr/>
              <a:t>‹#›</a:t>
            </a:fld>
            <a:endParaRPr lang="sr-Latn-RS"/>
          </a:p>
        </p:txBody>
      </p:sp>
    </p:spTree>
    <p:extLst>
      <p:ext uri="{BB962C8B-B14F-4D97-AF65-F5344CB8AC3E}">
        <p14:creationId xmlns="" xmlns:p14="http://schemas.microsoft.com/office/powerpoint/2010/main" val="23391573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1858" name="Rectangle 1"/>
          <p:cNvSpPr>
            <a:spLocks noGrp="1" noRot="1" noChangeAspect="1" noChangeArrowheads="1" noTextEdit="1"/>
          </p:cNvSpPr>
          <p:nvPr>
            <p:ph type="sldImg"/>
          </p:nvPr>
        </p:nvSpPr>
        <p:spPr>
          <a:xfrm>
            <a:off x="1143000" y="693738"/>
            <a:ext cx="4572000" cy="3429000"/>
          </a:xfrm>
          <a:solidFill>
            <a:srgbClr val="FFFFFF"/>
          </a:solidFill>
          <a:ln>
            <a:solidFill>
              <a:srgbClr val="000000"/>
            </a:solidFill>
            <a:miter lim="800000"/>
          </a:ln>
        </p:spPr>
      </p:sp>
      <p:sp>
        <p:nvSpPr>
          <p:cNvPr id="121859" name="Rectangle 2"/>
          <p:cNvSpPr>
            <a:spLocks noGrp="1" noChangeArrowheads="1"/>
          </p:cNvSpPr>
          <p:nvPr>
            <p:ph type="body" idx="1"/>
          </p:nvPr>
        </p:nvSpPr>
        <p:spPr>
          <a:xfrm>
            <a:off x="685800" y="4343400"/>
            <a:ext cx="5486400" cy="4114800"/>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6370" name="Rectangle 1"/>
          <p:cNvSpPr>
            <a:spLocks noGrp="1" noRot="1" noChangeAspect="1" noChangeArrowheads="1" noTextEdit="1"/>
          </p:cNvSpPr>
          <p:nvPr>
            <p:ph type="sldImg"/>
          </p:nvPr>
        </p:nvSpPr>
        <p:spPr>
          <a:xfrm>
            <a:off x="2143125" y="694267"/>
            <a:ext cx="2571750" cy="3429000"/>
          </a:xfrm>
          <a:solidFill>
            <a:srgbClr val="FFFFFF"/>
          </a:solidFill>
          <a:ln>
            <a:solidFill>
              <a:srgbClr val="000000"/>
            </a:solidFill>
            <a:miter lim="800000"/>
          </a:ln>
        </p:spPr>
      </p:sp>
      <p:sp>
        <p:nvSpPr>
          <p:cNvPr id="186371" name="Rectangle 2"/>
          <p:cNvSpPr>
            <a:spLocks noGrp="1" noChangeArrowheads="1"/>
          </p:cNvSpPr>
          <p:nvPr>
            <p:ph type="body" idx="1"/>
          </p:nvPr>
        </p:nvSpPr>
        <p:spPr>
          <a:xfrm>
            <a:off x="685800" y="4343400"/>
            <a:ext cx="5486400" cy="4114800"/>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7394" name="Rectangle 1"/>
          <p:cNvSpPr>
            <a:spLocks noGrp="1" noRot="1" noChangeAspect="1" noChangeArrowheads="1" noTextEdit="1"/>
          </p:cNvSpPr>
          <p:nvPr>
            <p:ph type="sldImg"/>
          </p:nvPr>
        </p:nvSpPr>
        <p:spPr>
          <a:xfrm>
            <a:off x="2143125" y="694267"/>
            <a:ext cx="2571750" cy="3429000"/>
          </a:xfrm>
          <a:solidFill>
            <a:srgbClr val="FFFFFF"/>
          </a:solidFill>
          <a:ln>
            <a:solidFill>
              <a:srgbClr val="000000"/>
            </a:solidFill>
            <a:miter lim="800000"/>
          </a:ln>
        </p:spPr>
      </p:sp>
      <p:sp>
        <p:nvSpPr>
          <p:cNvPr id="187395" name="Rectangle 2"/>
          <p:cNvSpPr>
            <a:spLocks noGrp="1" noChangeArrowheads="1"/>
          </p:cNvSpPr>
          <p:nvPr>
            <p:ph type="body" idx="1"/>
          </p:nvPr>
        </p:nvSpPr>
        <p:spPr>
          <a:xfrm>
            <a:off x="685800" y="4343400"/>
            <a:ext cx="5486400" cy="4114800"/>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8418" name="Rectangle 1"/>
          <p:cNvSpPr>
            <a:spLocks noGrp="1" noRot="1" noChangeAspect="1" noChangeArrowheads="1" noTextEdit="1"/>
          </p:cNvSpPr>
          <p:nvPr>
            <p:ph type="sldImg"/>
          </p:nvPr>
        </p:nvSpPr>
        <p:spPr>
          <a:xfrm>
            <a:off x="1143000" y="693738"/>
            <a:ext cx="4572000" cy="3429000"/>
          </a:xfrm>
          <a:solidFill>
            <a:srgbClr val="FFFFFF"/>
          </a:solidFill>
          <a:ln>
            <a:solidFill>
              <a:srgbClr val="000000"/>
            </a:solidFill>
            <a:miter lim="800000"/>
          </a:ln>
        </p:spPr>
      </p:sp>
      <p:sp>
        <p:nvSpPr>
          <p:cNvPr id="188419" name="Rectangle 2"/>
          <p:cNvSpPr>
            <a:spLocks noGrp="1" noChangeArrowheads="1"/>
          </p:cNvSpPr>
          <p:nvPr>
            <p:ph type="body" idx="1"/>
          </p:nvPr>
        </p:nvSpPr>
        <p:spPr>
          <a:xfrm>
            <a:off x="685800" y="4343400"/>
            <a:ext cx="5486400" cy="4114800"/>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3906" name="Rectangle 1"/>
          <p:cNvSpPr>
            <a:spLocks noGrp="1" noRot="1" noChangeAspect="1" noChangeArrowheads="1" noTextEdit="1"/>
          </p:cNvSpPr>
          <p:nvPr>
            <p:ph type="sldImg"/>
          </p:nvPr>
        </p:nvSpPr>
        <p:spPr>
          <a:xfrm>
            <a:off x="2143125" y="694267"/>
            <a:ext cx="2571750" cy="3429000"/>
          </a:xfrm>
          <a:solidFill>
            <a:srgbClr val="FFFFFF"/>
          </a:solidFill>
          <a:ln>
            <a:solidFill>
              <a:srgbClr val="000000"/>
            </a:solidFill>
            <a:miter lim="800000"/>
          </a:ln>
        </p:spPr>
      </p:sp>
      <p:sp>
        <p:nvSpPr>
          <p:cNvPr id="123907" name="Rectangle 2"/>
          <p:cNvSpPr>
            <a:spLocks noGrp="1" noChangeArrowheads="1"/>
          </p:cNvSpPr>
          <p:nvPr>
            <p:ph type="body" idx="1"/>
          </p:nvPr>
        </p:nvSpPr>
        <p:spPr>
          <a:xfrm>
            <a:off x="685800" y="4343400"/>
            <a:ext cx="5486400" cy="4114800"/>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4930" name="Rectangle 1"/>
          <p:cNvSpPr>
            <a:spLocks noGrp="1" noRot="1" noChangeAspect="1" noChangeArrowheads="1" noTextEdit="1"/>
          </p:cNvSpPr>
          <p:nvPr>
            <p:ph type="sldImg"/>
          </p:nvPr>
        </p:nvSpPr>
        <p:spPr>
          <a:xfrm>
            <a:off x="1143000" y="693738"/>
            <a:ext cx="4572000" cy="3429000"/>
          </a:xfrm>
          <a:solidFill>
            <a:srgbClr val="FFFFFF"/>
          </a:solidFill>
          <a:ln>
            <a:solidFill>
              <a:srgbClr val="000000"/>
            </a:solidFill>
            <a:miter lim="800000"/>
          </a:ln>
        </p:spPr>
      </p:sp>
      <p:sp>
        <p:nvSpPr>
          <p:cNvPr id="124931" name="Rectangle 2"/>
          <p:cNvSpPr>
            <a:spLocks noGrp="1" noChangeArrowheads="1"/>
          </p:cNvSpPr>
          <p:nvPr>
            <p:ph type="body" idx="1"/>
          </p:nvPr>
        </p:nvSpPr>
        <p:spPr>
          <a:xfrm>
            <a:off x="685800" y="4343400"/>
            <a:ext cx="5486400" cy="4114800"/>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9986" name="Rectangle 1"/>
          <p:cNvSpPr>
            <a:spLocks noGrp="1" noRot="1" noChangeAspect="1" noChangeArrowheads="1" noTextEdit="1"/>
          </p:cNvSpPr>
          <p:nvPr>
            <p:ph type="sldImg"/>
          </p:nvPr>
        </p:nvSpPr>
        <p:spPr>
          <a:xfrm>
            <a:off x="1143000" y="693738"/>
            <a:ext cx="4572000" cy="3429000"/>
          </a:xfrm>
          <a:solidFill>
            <a:srgbClr val="FFFFFF"/>
          </a:solidFill>
          <a:ln>
            <a:solidFill>
              <a:srgbClr val="000000"/>
            </a:solidFill>
            <a:miter lim="800000"/>
          </a:ln>
        </p:spPr>
      </p:sp>
      <p:sp>
        <p:nvSpPr>
          <p:cNvPr id="169987" name="Rectangle 2"/>
          <p:cNvSpPr>
            <a:spLocks noGrp="1" noChangeArrowheads="1"/>
          </p:cNvSpPr>
          <p:nvPr>
            <p:ph type="body" idx="1"/>
          </p:nvPr>
        </p:nvSpPr>
        <p:spPr>
          <a:xfrm>
            <a:off x="685800" y="4343400"/>
            <a:ext cx="5486400" cy="4114800"/>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082" name="Rectangle 1"/>
          <p:cNvSpPr>
            <a:spLocks noGrp="1" noRot="1" noChangeAspect="1" noChangeArrowheads="1" noTextEdit="1"/>
          </p:cNvSpPr>
          <p:nvPr>
            <p:ph type="sldImg"/>
          </p:nvPr>
        </p:nvSpPr>
        <p:spPr>
          <a:xfrm>
            <a:off x="1143000" y="693738"/>
            <a:ext cx="4572000" cy="3429000"/>
          </a:xfrm>
          <a:solidFill>
            <a:srgbClr val="FFFFFF"/>
          </a:solidFill>
          <a:ln>
            <a:solidFill>
              <a:srgbClr val="000000"/>
            </a:solidFill>
            <a:miter lim="800000"/>
          </a:ln>
        </p:spPr>
      </p:sp>
      <p:sp>
        <p:nvSpPr>
          <p:cNvPr id="174083" name="Rectangle 2"/>
          <p:cNvSpPr>
            <a:spLocks noGrp="1" noChangeArrowheads="1"/>
          </p:cNvSpPr>
          <p:nvPr>
            <p:ph type="body" idx="1"/>
          </p:nvPr>
        </p:nvSpPr>
        <p:spPr>
          <a:xfrm>
            <a:off x="685800" y="4343400"/>
            <a:ext cx="5486400" cy="4114800"/>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5106" name="Rectangle 1"/>
          <p:cNvSpPr>
            <a:spLocks noGrp="1" noRot="1" noChangeAspect="1" noChangeArrowheads="1" noTextEdit="1"/>
          </p:cNvSpPr>
          <p:nvPr>
            <p:ph type="sldImg"/>
          </p:nvPr>
        </p:nvSpPr>
        <p:spPr>
          <a:xfrm>
            <a:off x="1143000" y="693738"/>
            <a:ext cx="4572000" cy="3429000"/>
          </a:xfrm>
          <a:solidFill>
            <a:srgbClr val="FFFFFF"/>
          </a:solidFill>
          <a:ln>
            <a:solidFill>
              <a:srgbClr val="000000"/>
            </a:solidFill>
            <a:miter lim="800000"/>
          </a:ln>
        </p:spPr>
      </p:sp>
      <p:sp>
        <p:nvSpPr>
          <p:cNvPr id="175107" name="Rectangle 2"/>
          <p:cNvSpPr>
            <a:spLocks noGrp="1" noChangeArrowheads="1"/>
          </p:cNvSpPr>
          <p:nvPr>
            <p:ph type="body" idx="1"/>
          </p:nvPr>
        </p:nvSpPr>
        <p:spPr>
          <a:xfrm>
            <a:off x="685800" y="4343400"/>
            <a:ext cx="5486400" cy="4114800"/>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6978" name="Rectangle 1"/>
          <p:cNvSpPr>
            <a:spLocks noGrp="1" noRot="1" noChangeAspect="1" noChangeArrowheads="1" noTextEdit="1"/>
          </p:cNvSpPr>
          <p:nvPr>
            <p:ph type="sldImg"/>
          </p:nvPr>
        </p:nvSpPr>
        <p:spPr>
          <a:xfrm>
            <a:off x="2143125" y="694267"/>
            <a:ext cx="2571750" cy="3429000"/>
          </a:xfrm>
          <a:solidFill>
            <a:srgbClr val="FFFFFF"/>
          </a:solidFill>
          <a:ln>
            <a:solidFill>
              <a:srgbClr val="000000"/>
            </a:solidFill>
            <a:miter lim="800000"/>
          </a:ln>
        </p:spPr>
      </p:sp>
      <p:sp>
        <p:nvSpPr>
          <p:cNvPr id="126979" name="Rectangle 2"/>
          <p:cNvSpPr>
            <a:spLocks noGrp="1" noChangeArrowheads="1"/>
          </p:cNvSpPr>
          <p:nvPr>
            <p:ph type="body" idx="1"/>
          </p:nvPr>
        </p:nvSpPr>
        <p:spPr>
          <a:xfrm>
            <a:off x="685800" y="4343400"/>
            <a:ext cx="5486400" cy="4114800"/>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8002" name="Rectangle 1"/>
          <p:cNvSpPr>
            <a:spLocks noGrp="1" noRot="1" noChangeAspect="1" noChangeArrowheads="1" noTextEdit="1"/>
          </p:cNvSpPr>
          <p:nvPr>
            <p:ph type="sldImg"/>
          </p:nvPr>
        </p:nvSpPr>
        <p:spPr>
          <a:xfrm>
            <a:off x="2143125" y="694267"/>
            <a:ext cx="2571750" cy="3429000"/>
          </a:xfrm>
          <a:solidFill>
            <a:srgbClr val="FFFFFF"/>
          </a:solidFill>
          <a:ln>
            <a:solidFill>
              <a:srgbClr val="000000"/>
            </a:solidFill>
            <a:miter lim="800000"/>
          </a:ln>
        </p:spPr>
      </p:sp>
      <p:sp>
        <p:nvSpPr>
          <p:cNvPr id="128003" name="Rectangle 2"/>
          <p:cNvSpPr>
            <a:spLocks noGrp="1" noChangeArrowheads="1"/>
          </p:cNvSpPr>
          <p:nvPr>
            <p:ph type="body" idx="1"/>
          </p:nvPr>
        </p:nvSpPr>
        <p:spPr>
          <a:xfrm>
            <a:off x="685800" y="4343400"/>
            <a:ext cx="5486400" cy="4114800"/>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0466" name="Rectangle 1"/>
          <p:cNvSpPr>
            <a:spLocks noGrp="1" noRot="1" noChangeAspect="1" noChangeArrowheads="1" noTextEdit="1"/>
          </p:cNvSpPr>
          <p:nvPr>
            <p:ph type="sldImg"/>
          </p:nvPr>
        </p:nvSpPr>
        <p:spPr>
          <a:xfrm>
            <a:off x="1143000" y="693738"/>
            <a:ext cx="4572000" cy="3429000"/>
          </a:xfrm>
          <a:solidFill>
            <a:srgbClr val="FFFFFF"/>
          </a:solidFill>
          <a:ln>
            <a:solidFill>
              <a:srgbClr val="000000"/>
            </a:solidFill>
            <a:miter lim="800000"/>
          </a:ln>
        </p:spPr>
      </p:sp>
      <p:sp>
        <p:nvSpPr>
          <p:cNvPr id="190467" name="Rectangle 2"/>
          <p:cNvSpPr>
            <a:spLocks noGrp="1" noChangeArrowheads="1"/>
          </p:cNvSpPr>
          <p:nvPr>
            <p:ph type="body" idx="1"/>
          </p:nvPr>
        </p:nvSpPr>
        <p:spPr>
          <a:xfrm>
            <a:off x="685800" y="4343400"/>
            <a:ext cx="5486400" cy="4114800"/>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6914" name="Rectangle 1"/>
          <p:cNvSpPr>
            <a:spLocks noGrp="1" noRot="1" noChangeAspect="1" noChangeArrowheads="1" noTextEdit="1"/>
          </p:cNvSpPr>
          <p:nvPr>
            <p:ph type="sldImg"/>
          </p:nvPr>
        </p:nvSpPr>
        <p:spPr>
          <a:xfrm>
            <a:off x="2143125" y="694267"/>
            <a:ext cx="2571750" cy="3429000"/>
          </a:xfrm>
          <a:solidFill>
            <a:srgbClr val="FFFFFF"/>
          </a:solidFill>
          <a:ln>
            <a:solidFill>
              <a:srgbClr val="000000"/>
            </a:solidFill>
            <a:miter lim="800000"/>
          </a:ln>
        </p:spPr>
      </p:sp>
      <p:sp>
        <p:nvSpPr>
          <p:cNvPr id="166915" name="Rectangle 2"/>
          <p:cNvSpPr>
            <a:spLocks noGrp="1" noChangeArrowheads="1"/>
          </p:cNvSpPr>
          <p:nvPr>
            <p:ph type="body" idx="1"/>
          </p:nvPr>
        </p:nvSpPr>
        <p:spPr>
          <a:xfrm>
            <a:off x="685800" y="4343400"/>
            <a:ext cx="5486400" cy="4114800"/>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8962" name="Rectangle 1"/>
          <p:cNvSpPr>
            <a:spLocks noGrp="1" noRot="1" noChangeAspect="1" noChangeArrowheads="1" noTextEdit="1"/>
          </p:cNvSpPr>
          <p:nvPr>
            <p:ph type="sldImg"/>
          </p:nvPr>
        </p:nvSpPr>
        <p:spPr>
          <a:xfrm>
            <a:off x="2143125" y="694267"/>
            <a:ext cx="2571750" cy="3429000"/>
          </a:xfrm>
          <a:solidFill>
            <a:srgbClr val="FFFFFF"/>
          </a:solidFill>
          <a:ln>
            <a:solidFill>
              <a:srgbClr val="000000"/>
            </a:solidFill>
            <a:miter lim="800000"/>
          </a:ln>
        </p:spPr>
      </p:sp>
      <p:sp>
        <p:nvSpPr>
          <p:cNvPr id="168963" name="Rectangle 2"/>
          <p:cNvSpPr>
            <a:spLocks noGrp="1" noChangeArrowheads="1"/>
          </p:cNvSpPr>
          <p:nvPr>
            <p:ph type="body" idx="1"/>
          </p:nvPr>
        </p:nvSpPr>
        <p:spPr>
          <a:xfrm>
            <a:off x="685800" y="4343400"/>
            <a:ext cx="5486400" cy="4114800"/>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6130" name="Rectangle 1"/>
          <p:cNvSpPr>
            <a:spLocks noGrp="1" noRot="1" noChangeAspect="1" noChangeArrowheads="1" noTextEdit="1"/>
          </p:cNvSpPr>
          <p:nvPr>
            <p:ph type="sldImg"/>
          </p:nvPr>
        </p:nvSpPr>
        <p:spPr>
          <a:xfrm>
            <a:off x="1143000" y="693738"/>
            <a:ext cx="4572000" cy="3429000"/>
          </a:xfrm>
          <a:solidFill>
            <a:srgbClr val="FFFFFF"/>
          </a:solidFill>
          <a:ln>
            <a:solidFill>
              <a:srgbClr val="000000"/>
            </a:solidFill>
            <a:miter lim="800000"/>
          </a:ln>
        </p:spPr>
      </p:sp>
      <p:sp>
        <p:nvSpPr>
          <p:cNvPr id="176131" name="Rectangle 2"/>
          <p:cNvSpPr>
            <a:spLocks noGrp="1" noChangeArrowheads="1"/>
          </p:cNvSpPr>
          <p:nvPr>
            <p:ph type="body" idx="1"/>
          </p:nvPr>
        </p:nvSpPr>
        <p:spPr>
          <a:xfrm>
            <a:off x="685800" y="4343400"/>
            <a:ext cx="5486400" cy="4114800"/>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3298" name="Rectangle 1"/>
          <p:cNvSpPr>
            <a:spLocks noGrp="1" noRot="1" noChangeAspect="1" noChangeArrowheads="1" noTextEdit="1"/>
          </p:cNvSpPr>
          <p:nvPr>
            <p:ph type="sldImg"/>
          </p:nvPr>
        </p:nvSpPr>
        <p:spPr>
          <a:xfrm>
            <a:off x="1143000" y="693738"/>
            <a:ext cx="4572000" cy="3429000"/>
          </a:xfrm>
          <a:solidFill>
            <a:srgbClr val="FFFFFF"/>
          </a:solidFill>
          <a:ln>
            <a:solidFill>
              <a:srgbClr val="000000"/>
            </a:solidFill>
            <a:miter lim="800000"/>
          </a:ln>
        </p:spPr>
      </p:sp>
      <p:sp>
        <p:nvSpPr>
          <p:cNvPr id="183299" name="Rectangle 2"/>
          <p:cNvSpPr>
            <a:spLocks noGrp="1" noChangeArrowheads="1"/>
          </p:cNvSpPr>
          <p:nvPr>
            <p:ph type="body" idx="1"/>
          </p:nvPr>
        </p:nvSpPr>
        <p:spPr>
          <a:xfrm>
            <a:off x="685800" y="4343400"/>
            <a:ext cx="5486400" cy="4114800"/>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Latn-RS" dirty="0"/>
          </a:p>
        </p:txBody>
      </p:sp>
      <p:sp>
        <p:nvSpPr>
          <p:cNvPr id="4" name="Slide Number Placeholder 3"/>
          <p:cNvSpPr>
            <a:spLocks noGrp="1"/>
          </p:cNvSpPr>
          <p:nvPr>
            <p:ph type="sldNum" sz="quarter" idx="10"/>
          </p:nvPr>
        </p:nvSpPr>
        <p:spPr/>
        <p:txBody>
          <a:bodyPr/>
          <a:lstStyle/>
          <a:p>
            <a:fld id="{D3572EE5-E3AE-4C11-BC45-07BEB4514186}" type="slidenum">
              <a:rPr lang="sr-Latn-RS" smtClean="0"/>
              <a:pPr/>
              <a:t>71</a:t>
            </a:fld>
            <a:endParaRPr lang="sr-Latn-RS"/>
          </a:p>
        </p:txBody>
      </p:sp>
    </p:spTree>
    <p:extLst>
      <p:ext uri="{BB962C8B-B14F-4D97-AF65-F5344CB8AC3E}">
        <p14:creationId xmlns="" xmlns:p14="http://schemas.microsoft.com/office/powerpoint/2010/main" val="120519232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3778" name="Rectangle 1"/>
          <p:cNvSpPr>
            <a:spLocks noGrp="1" noRot="1" noChangeAspect="1" noChangeArrowheads="1" noTextEdit="1"/>
          </p:cNvSpPr>
          <p:nvPr>
            <p:ph type="sldImg"/>
          </p:nvPr>
        </p:nvSpPr>
        <p:spPr>
          <a:xfrm>
            <a:off x="2143125" y="694267"/>
            <a:ext cx="2571750" cy="3429000"/>
          </a:xfrm>
          <a:solidFill>
            <a:srgbClr val="FFFFFF"/>
          </a:solidFill>
          <a:ln>
            <a:solidFill>
              <a:srgbClr val="000000"/>
            </a:solidFill>
            <a:miter lim="800000"/>
          </a:ln>
        </p:spPr>
      </p:sp>
      <p:sp>
        <p:nvSpPr>
          <p:cNvPr id="203779" name="Rectangle 2"/>
          <p:cNvSpPr>
            <a:spLocks noGrp="1" noChangeArrowheads="1"/>
          </p:cNvSpPr>
          <p:nvPr>
            <p:ph type="body" idx="1"/>
          </p:nvPr>
        </p:nvSpPr>
        <p:spPr>
          <a:xfrm>
            <a:off x="685800" y="4343400"/>
            <a:ext cx="5486400" cy="4114800"/>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802" name="Rectangle 1"/>
          <p:cNvSpPr>
            <a:spLocks noGrp="1" noRot="1" noChangeAspect="1" noChangeArrowheads="1" noTextEdit="1"/>
          </p:cNvSpPr>
          <p:nvPr>
            <p:ph type="sldImg"/>
          </p:nvPr>
        </p:nvSpPr>
        <p:spPr>
          <a:xfrm>
            <a:off x="2143125" y="694267"/>
            <a:ext cx="2571750" cy="3429000"/>
          </a:xfrm>
          <a:solidFill>
            <a:srgbClr val="FFFFFF"/>
          </a:solidFill>
          <a:ln>
            <a:solidFill>
              <a:srgbClr val="000000"/>
            </a:solidFill>
            <a:miter lim="800000"/>
          </a:ln>
        </p:spPr>
      </p:sp>
      <p:sp>
        <p:nvSpPr>
          <p:cNvPr id="204803" name="Rectangle 2"/>
          <p:cNvSpPr>
            <a:spLocks noGrp="1" noChangeArrowheads="1"/>
          </p:cNvSpPr>
          <p:nvPr>
            <p:ph type="body" idx="1"/>
          </p:nvPr>
        </p:nvSpPr>
        <p:spPr>
          <a:xfrm>
            <a:off x="685800" y="4343400"/>
            <a:ext cx="5486400" cy="4114800"/>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7874" name="Rectangle 1"/>
          <p:cNvSpPr>
            <a:spLocks noGrp="1" noRot="1" noChangeAspect="1" noChangeArrowheads="1" noTextEdit="1"/>
          </p:cNvSpPr>
          <p:nvPr>
            <p:ph type="sldImg"/>
          </p:nvPr>
        </p:nvSpPr>
        <p:spPr>
          <a:xfrm>
            <a:off x="2143125" y="694267"/>
            <a:ext cx="2571750" cy="3429000"/>
          </a:xfrm>
          <a:solidFill>
            <a:srgbClr val="FFFFFF"/>
          </a:solidFill>
          <a:ln>
            <a:solidFill>
              <a:srgbClr val="000000"/>
            </a:solidFill>
            <a:miter lim="800000"/>
          </a:ln>
        </p:spPr>
      </p:sp>
      <p:sp>
        <p:nvSpPr>
          <p:cNvPr id="207875" name="Rectangle 2"/>
          <p:cNvSpPr>
            <a:spLocks noGrp="1" noChangeArrowheads="1"/>
          </p:cNvSpPr>
          <p:nvPr>
            <p:ph type="body" idx="1"/>
          </p:nvPr>
        </p:nvSpPr>
        <p:spPr>
          <a:xfrm>
            <a:off x="685800" y="4343400"/>
            <a:ext cx="5486400" cy="4114800"/>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8898" name="Rectangle 1"/>
          <p:cNvSpPr>
            <a:spLocks noGrp="1" noRot="1" noChangeAspect="1" noChangeArrowheads="1" noTextEdit="1"/>
          </p:cNvSpPr>
          <p:nvPr>
            <p:ph type="sldImg"/>
          </p:nvPr>
        </p:nvSpPr>
        <p:spPr>
          <a:xfrm>
            <a:off x="2143125" y="694267"/>
            <a:ext cx="2571750" cy="3429000"/>
          </a:xfrm>
          <a:solidFill>
            <a:srgbClr val="FFFFFF"/>
          </a:solidFill>
          <a:ln>
            <a:solidFill>
              <a:srgbClr val="000000"/>
            </a:solidFill>
            <a:miter lim="800000"/>
          </a:ln>
        </p:spPr>
      </p:sp>
      <p:sp>
        <p:nvSpPr>
          <p:cNvPr id="208899" name="Rectangle 2"/>
          <p:cNvSpPr>
            <a:spLocks noGrp="1" noChangeArrowheads="1"/>
          </p:cNvSpPr>
          <p:nvPr>
            <p:ph type="body" idx="1"/>
          </p:nvPr>
        </p:nvSpPr>
        <p:spPr>
          <a:xfrm>
            <a:off x="685800" y="4343400"/>
            <a:ext cx="5486400" cy="4114800"/>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1490" name="Rectangle 1"/>
          <p:cNvSpPr>
            <a:spLocks noGrp="1" noRot="1" noChangeAspect="1" noChangeArrowheads="1" noTextEdit="1"/>
          </p:cNvSpPr>
          <p:nvPr>
            <p:ph type="sldImg"/>
          </p:nvPr>
        </p:nvSpPr>
        <p:spPr>
          <a:xfrm>
            <a:off x="1143000" y="693738"/>
            <a:ext cx="4572000" cy="3429000"/>
          </a:xfrm>
          <a:solidFill>
            <a:srgbClr val="FFFFFF"/>
          </a:solidFill>
          <a:ln>
            <a:solidFill>
              <a:srgbClr val="000000"/>
            </a:solidFill>
            <a:miter lim="800000"/>
          </a:ln>
        </p:spPr>
      </p:sp>
      <p:sp>
        <p:nvSpPr>
          <p:cNvPr id="191491" name="Rectangle 2"/>
          <p:cNvSpPr>
            <a:spLocks noGrp="1" noChangeArrowheads="1"/>
          </p:cNvSpPr>
          <p:nvPr>
            <p:ph type="body" idx="1"/>
          </p:nvPr>
        </p:nvSpPr>
        <p:spPr>
          <a:xfrm>
            <a:off x="685800" y="4343400"/>
            <a:ext cx="5486400" cy="4114800"/>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2514" name="Rectangle 1"/>
          <p:cNvSpPr>
            <a:spLocks noGrp="1" noRot="1" noChangeAspect="1" noChangeArrowheads="1" noTextEdit="1"/>
          </p:cNvSpPr>
          <p:nvPr>
            <p:ph type="sldImg"/>
          </p:nvPr>
        </p:nvSpPr>
        <p:spPr>
          <a:xfrm>
            <a:off x="1143000" y="693738"/>
            <a:ext cx="4572000" cy="3429000"/>
          </a:xfrm>
          <a:solidFill>
            <a:srgbClr val="FFFFFF"/>
          </a:solidFill>
          <a:ln>
            <a:solidFill>
              <a:srgbClr val="000000"/>
            </a:solidFill>
            <a:miter lim="800000"/>
          </a:ln>
        </p:spPr>
      </p:sp>
      <p:sp>
        <p:nvSpPr>
          <p:cNvPr id="192515" name="Rectangle 2"/>
          <p:cNvSpPr>
            <a:spLocks noGrp="1" noChangeArrowheads="1"/>
          </p:cNvSpPr>
          <p:nvPr>
            <p:ph type="body" idx="1"/>
          </p:nvPr>
        </p:nvSpPr>
        <p:spPr>
          <a:xfrm>
            <a:off x="685800" y="4343400"/>
            <a:ext cx="5486400" cy="4114800"/>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3538" name="Rectangle 1"/>
          <p:cNvSpPr>
            <a:spLocks noGrp="1" noRot="1" noChangeAspect="1" noChangeArrowheads="1" noTextEdit="1"/>
          </p:cNvSpPr>
          <p:nvPr>
            <p:ph type="sldImg"/>
          </p:nvPr>
        </p:nvSpPr>
        <p:spPr>
          <a:xfrm>
            <a:off x="1143000" y="693738"/>
            <a:ext cx="4572000" cy="3429000"/>
          </a:xfrm>
          <a:solidFill>
            <a:srgbClr val="FFFFFF"/>
          </a:solidFill>
          <a:ln>
            <a:solidFill>
              <a:srgbClr val="000000"/>
            </a:solidFill>
            <a:miter lim="800000"/>
          </a:ln>
        </p:spPr>
      </p:sp>
      <p:sp>
        <p:nvSpPr>
          <p:cNvPr id="193539" name="Rectangle 2"/>
          <p:cNvSpPr>
            <a:spLocks noGrp="1" noChangeArrowheads="1"/>
          </p:cNvSpPr>
          <p:nvPr>
            <p:ph type="body" idx="1"/>
          </p:nvPr>
        </p:nvSpPr>
        <p:spPr>
          <a:xfrm>
            <a:off x="685800" y="4343400"/>
            <a:ext cx="5486400" cy="4114800"/>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9442" name="Rectangle 1"/>
          <p:cNvSpPr>
            <a:spLocks noGrp="1" noRot="1" noChangeAspect="1" noChangeArrowheads="1" noTextEdit="1"/>
          </p:cNvSpPr>
          <p:nvPr>
            <p:ph type="sldImg"/>
          </p:nvPr>
        </p:nvSpPr>
        <p:spPr>
          <a:xfrm>
            <a:off x="1143000" y="693738"/>
            <a:ext cx="4572000" cy="3429000"/>
          </a:xfrm>
          <a:solidFill>
            <a:srgbClr val="FFFFFF"/>
          </a:solidFill>
          <a:ln>
            <a:solidFill>
              <a:srgbClr val="000000"/>
            </a:solidFill>
            <a:miter lim="800000"/>
          </a:ln>
        </p:spPr>
      </p:sp>
      <p:sp>
        <p:nvSpPr>
          <p:cNvPr id="189443" name="Rectangle 2"/>
          <p:cNvSpPr>
            <a:spLocks noGrp="1" noChangeArrowheads="1"/>
          </p:cNvSpPr>
          <p:nvPr>
            <p:ph type="body" idx="1"/>
          </p:nvPr>
        </p:nvSpPr>
        <p:spPr>
          <a:xfrm>
            <a:off x="685800" y="4343400"/>
            <a:ext cx="5486400" cy="4114800"/>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4562" name="Rectangle 1"/>
          <p:cNvSpPr>
            <a:spLocks noGrp="1" noRot="1" noChangeAspect="1" noChangeArrowheads="1" noTextEdit="1"/>
          </p:cNvSpPr>
          <p:nvPr>
            <p:ph type="sldImg"/>
          </p:nvPr>
        </p:nvSpPr>
        <p:spPr>
          <a:xfrm>
            <a:off x="1143000" y="693738"/>
            <a:ext cx="4572000" cy="3429000"/>
          </a:xfrm>
          <a:solidFill>
            <a:srgbClr val="FFFFFF"/>
          </a:solidFill>
          <a:ln>
            <a:solidFill>
              <a:srgbClr val="000000"/>
            </a:solidFill>
            <a:miter lim="800000"/>
          </a:ln>
        </p:spPr>
      </p:sp>
      <p:sp>
        <p:nvSpPr>
          <p:cNvPr id="194563" name="Rectangle 2"/>
          <p:cNvSpPr>
            <a:spLocks noGrp="1" noChangeArrowheads="1"/>
          </p:cNvSpPr>
          <p:nvPr>
            <p:ph type="body" idx="1"/>
          </p:nvPr>
        </p:nvSpPr>
        <p:spPr>
          <a:xfrm>
            <a:off x="685800" y="4343400"/>
            <a:ext cx="5486400" cy="4114800"/>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5586" name="Rectangle 1"/>
          <p:cNvSpPr>
            <a:spLocks noGrp="1" noRot="1" noChangeAspect="1" noChangeArrowheads="1" noTextEdit="1"/>
          </p:cNvSpPr>
          <p:nvPr>
            <p:ph type="sldImg"/>
          </p:nvPr>
        </p:nvSpPr>
        <p:spPr>
          <a:xfrm>
            <a:off x="1143000" y="693738"/>
            <a:ext cx="4572000" cy="3429000"/>
          </a:xfrm>
          <a:solidFill>
            <a:srgbClr val="FFFFFF"/>
          </a:solidFill>
          <a:ln>
            <a:solidFill>
              <a:srgbClr val="000000"/>
            </a:solidFill>
            <a:miter lim="800000"/>
          </a:ln>
        </p:spPr>
      </p:sp>
      <p:sp>
        <p:nvSpPr>
          <p:cNvPr id="195587" name="Rectangle 2"/>
          <p:cNvSpPr>
            <a:spLocks noGrp="1" noChangeArrowheads="1"/>
          </p:cNvSpPr>
          <p:nvPr>
            <p:ph type="body" idx="1"/>
          </p:nvPr>
        </p:nvSpPr>
        <p:spPr>
          <a:xfrm>
            <a:off x="685800" y="4343400"/>
            <a:ext cx="5486400" cy="4114800"/>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6610" name="Rectangle 1"/>
          <p:cNvSpPr>
            <a:spLocks noGrp="1" noRot="1" noChangeAspect="1" noChangeArrowheads="1" noTextEdit="1"/>
          </p:cNvSpPr>
          <p:nvPr>
            <p:ph type="sldImg"/>
          </p:nvPr>
        </p:nvSpPr>
        <p:spPr>
          <a:xfrm>
            <a:off x="1143000" y="693738"/>
            <a:ext cx="4572000" cy="3429000"/>
          </a:xfrm>
          <a:solidFill>
            <a:srgbClr val="FFFFFF"/>
          </a:solidFill>
          <a:ln>
            <a:solidFill>
              <a:srgbClr val="000000"/>
            </a:solidFill>
            <a:miter lim="800000"/>
          </a:ln>
        </p:spPr>
      </p:sp>
      <p:sp>
        <p:nvSpPr>
          <p:cNvPr id="196611" name="Rectangle 2"/>
          <p:cNvSpPr>
            <a:spLocks noGrp="1" noChangeArrowheads="1"/>
          </p:cNvSpPr>
          <p:nvPr>
            <p:ph type="body" idx="1"/>
          </p:nvPr>
        </p:nvSpPr>
        <p:spPr>
          <a:xfrm>
            <a:off x="685800" y="4343400"/>
            <a:ext cx="5486400" cy="4114800"/>
          </a:xfrm>
          <a:noFill/>
          <a:ln/>
        </p:spPr>
        <p:txBody>
          <a:bodyPr wrap="none" anchor="ctr"/>
          <a:lstStyle/>
          <a:p>
            <a:endParaRPr lang="en-US"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sr-Latn-R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sr-Latn-RS"/>
          </a:p>
        </p:txBody>
      </p:sp>
      <p:sp>
        <p:nvSpPr>
          <p:cNvPr id="4" name="Date Placeholder 3"/>
          <p:cNvSpPr>
            <a:spLocks noGrp="1"/>
          </p:cNvSpPr>
          <p:nvPr>
            <p:ph type="dt" sz="half" idx="10"/>
          </p:nvPr>
        </p:nvSpPr>
        <p:spPr/>
        <p:txBody>
          <a:bodyPr/>
          <a:lstStyle/>
          <a:p>
            <a:fld id="{8CF22C8F-4394-462C-BDC9-6E6A6FE89F66}" type="datetimeFigureOut">
              <a:rPr lang="sr-Latn-RS" smtClean="0"/>
              <a:pPr/>
              <a:t>1.10.2020.</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ABD88844-53FE-4BB4-A88B-64C4FE16538A}" type="slidenum">
              <a:rPr lang="sr-Latn-RS" smtClean="0"/>
              <a:pPr/>
              <a:t>‹#›</a:t>
            </a:fld>
            <a:endParaRPr lang="sr-Latn-RS"/>
          </a:p>
        </p:txBody>
      </p:sp>
    </p:spTree>
    <p:extLst>
      <p:ext uri="{BB962C8B-B14F-4D97-AF65-F5344CB8AC3E}">
        <p14:creationId xmlns="" xmlns:p14="http://schemas.microsoft.com/office/powerpoint/2010/main" val="9653433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10"/>
          </p:nvPr>
        </p:nvSpPr>
        <p:spPr/>
        <p:txBody>
          <a:bodyPr/>
          <a:lstStyle/>
          <a:p>
            <a:fld id="{8CF22C8F-4394-462C-BDC9-6E6A6FE89F66}" type="datetimeFigureOut">
              <a:rPr lang="sr-Latn-RS" smtClean="0"/>
              <a:pPr/>
              <a:t>1.10.2020.</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ABD88844-53FE-4BB4-A88B-64C4FE16538A}" type="slidenum">
              <a:rPr lang="sr-Latn-RS" smtClean="0"/>
              <a:pPr/>
              <a:t>‹#›</a:t>
            </a:fld>
            <a:endParaRPr lang="sr-Latn-RS"/>
          </a:p>
        </p:txBody>
      </p:sp>
    </p:spTree>
    <p:extLst>
      <p:ext uri="{BB962C8B-B14F-4D97-AF65-F5344CB8AC3E}">
        <p14:creationId xmlns="" xmlns:p14="http://schemas.microsoft.com/office/powerpoint/2010/main" val="24453926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sr-Latn-R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10"/>
          </p:nvPr>
        </p:nvSpPr>
        <p:spPr/>
        <p:txBody>
          <a:bodyPr/>
          <a:lstStyle/>
          <a:p>
            <a:fld id="{8CF22C8F-4394-462C-BDC9-6E6A6FE89F66}" type="datetimeFigureOut">
              <a:rPr lang="sr-Latn-RS" smtClean="0"/>
              <a:pPr/>
              <a:t>1.10.2020.</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ABD88844-53FE-4BB4-A88B-64C4FE16538A}" type="slidenum">
              <a:rPr lang="sr-Latn-RS" smtClean="0"/>
              <a:pPr/>
              <a:t>‹#›</a:t>
            </a:fld>
            <a:endParaRPr lang="sr-Latn-RS"/>
          </a:p>
        </p:txBody>
      </p:sp>
    </p:spTree>
    <p:extLst>
      <p:ext uri="{BB962C8B-B14F-4D97-AF65-F5344CB8AC3E}">
        <p14:creationId xmlns="" xmlns:p14="http://schemas.microsoft.com/office/powerpoint/2010/main" val="57398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85800" y="1827213"/>
            <a:ext cx="7770813" cy="1625600"/>
          </a:xfrm>
        </p:spPr>
        <p:txBody>
          <a:bodyPr/>
          <a:lstStyle/>
          <a:p>
            <a:r>
              <a:rPr lang="en-US" smtClean="0"/>
              <a:t>Click to edit Master title style</a:t>
            </a:r>
            <a:endParaRPr lang="en-US"/>
          </a:p>
        </p:txBody>
      </p:sp>
      <p:sp>
        <p:nvSpPr>
          <p:cNvPr id="3" name="Rectangle 135"/>
          <p:cNvSpPr>
            <a:spLocks noGrp="1" noChangeArrowheads="1"/>
          </p:cNvSpPr>
          <p:nvPr>
            <p:ph type="dt" idx="10"/>
          </p:nvPr>
        </p:nvSpPr>
        <p:spPr>
          <a:ln/>
        </p:spPr>
        <p:txBody>
          <a:bodyPr/>
          <a:lstStyle>
            <a:lvl1pPr>
              <a:defRPr/>
            </a:lvl1pPr>
          </a:lstStyle>
          <a:p>
            <a:pPr>
              <a:defRPr/>
            </a:pPr>
            <a:endParaRPr lang="en-US"/>
          </a:p>
        </p:txBody>
      </p:sp>
      <p:sp>
        <p:nvSpPr>
          <p:cNvPr id="4" name="Rectangle 136"/>
          <p:cNvSpPr>
            <a:spLocks noGrp="1" noChangeArrowheads="1"/>
          </p:cNvSpPr>
          <p:nvPr>
            <p:ph type="ftr" idx="11"/>
          </p:nvPr>
        </p:nvSpPr>
        <p:spPr>
          <a:ln/>
        </p:spPr>
        <p:txBody>
          <a:bodyPr/>
          <a:lstStyle>
            <a:lvl1pPr>
              <a:defRPr/>
            </a:lvl1pPr>
          </a:lstStyle>
          <a:p>
            <a:pPr>
              <a:defRPr/>
            </a:pPr>
            <a:endParaRPr lang="sr-Latn-CS"/>
          </a:p>
        </p:txBody>
      </p:sp>
      <p:sp>
        <p:nvSpPr>
          <p:cNvPr id="5" name="Rectangle 137"/>
          <p:cNvSpPr>
            <a:spLocks noGrp="1" noChangeArrowheads="1"/>
          </p:cNvSpPr>
          <p:nvPr>
            <p:ph type="sldNum" idx="12"/>
          </p:nvPr>
        </p:nvSpPr>
        <p:spPr>
          <a:ln/>
        </p:spPr>
        <p:txBody>
          <a:bodyPr/>
          <a:lstStyle>
            <a:lvl1pPr>
              <a:defRPr/>
            </a:lvl1pPr>
          </a:lstStyle>
          <a:p>
            <a:pPr>
              <a:defRPr/>
            </a:pPr>
            <a:fld id="{1E29068A-4665-4F54-914C-C4B255663E5E}" type="slidenum">
              <a:rPr lang="sr-Latn-CS"/>
              <a:pPr>
                <a:defRPr/>
              </a:pPr>
              <a:t>‹#›</a:t>
            </a:fld>
            <a:endParaRPr lang="sr-Latn-CS"/>
          </a:p>
        </p:txBody>
      </p:sp>
    </p:spTree>
    <p:extLst>
      <p:ext uri="{BB962C8B-B14F-4D97-AF65-F5344CB8AC3E}">
        <p14:creationId xmlns="" xmlns:p14="http://schemas.microsoft.com/office/powerpoint/2010/main" val="1551819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938588"/>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sr-Latn-C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sr-Latn-C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BFEAB4C7-A2BB-4B99-BCC4-F3DB042217F7}" type="slidenum">
              <a:rPr lang="sr-Latn-CS"/>
              <a:pPr/>
              <a:t>‹#›</a:t>
            </a:fld>
            <a:endParaRPr lang="sr-Latn-CS"/>
          </a:p>
        </p:txBody>
      </p:sp>
    </p:spTree>
    <p:extLst>
      <p:ext uri="{BB962C8B-B14F-4D97-AF65-F5344CB8AC3E}">
        <p14:creationId xmlns="" xmlns:p14="http://schemas.microsoft.com/office/powerpoint/2010/main" val="35882099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verTx">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3938588"/>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sr-Latn-C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sr-Latn-C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1757CE90-D16F-4C2D-B9DD-443A4173826E}" type="slidenum">
              <a:rPr lang="sr-Latn-CS"/>
              <a:pPr/>
              <a:t>‹#›</a:t>
            </a:fld>
            <a:endParaRPr lang="sr-Latn-CS"/>
          </a:p>
        </p:txBody>
      </p:sp>
    </p:spTree>
    <p:extLst>
      <p:ext uri="{BB962C8B-B14F-4D97-AF65-F5344CB8AC3E}">
        <p14:creationId xmlns="" xmlns:p14="http://schemas.microsoft.com/office/powerpoint/2010/main" val="1024477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endParaRPr lang="en-US"/>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sr-Latn-CS"/>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sr-Latn-CS"/>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8F4F5597-D684-434A-ADF9-AA78D1D2A3C5}" type="slidenum">
              <a:rPr lang="sr-Latn-CS"/>
              <a:pPr/>
              <a:t>‹#›</a:t>
            </a:fld>
            <a:endParaRPr lang="sr-Latn-CS"/>
          </a:p>
        </p:txBody>
      </p:sp>
    </p:spTree>
    <p:extLst>
      <p:ext uri="{BB962C8B-B14F-4D97-AF65-F5344CB8AC3E}">
        <p14:creationId xmlns="" xmlns:p14="http://schemas.microsoft.com/office/powerpoint/2010/main" val="32748514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371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981200"/>
            <a:ext cx="40386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1E982C01-D0C6-4232-B146-956AEE9C1D03}" type="slidenum">
              <a:rPr lang="en-US"/>
              <a:pPr/>
              <a:t>‹#›</a:t>
            </a:fld>
            <a:endParaRPr lang="en-US"/>
          </a:p>
        </p:txBody>
      </p:sp>
    </p:spTree>
    <p:extLst>
      <p:ext uri="{BB962C8B-B14F-4D97-AF65-F5344CB8AC3E}">
        <p14:creationId xmlns="" xmlns:p14="http://schemas.microsoft.com/office/powerpoint/2010/main" val="11286719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10"/>
          </p:nvPr>
        </p:nvSpPr>
        <p:spPr/>
        <p:txBody>
          <a:bodyPr/>
          <a:lstStyle/>
          <a:p>
            <a:fld id="{8CF22C8F-4394-462C-BDC9-6E6A6FE89F66}" type="datetimeFigureOut">
              <a:rPr lang="sr-Latn-RS" smtClean="0"/>
              <a:pPr/>
              <a:t>1.10.2020.</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ABD88844-53FE-4BB4-A88B-64C4FE16538A}" type="slidenum">
              <a:rPr lang="sr-Latn-RS" smtClean="0"/>
              <a:pPr/>
              <a:t>‹#›</a:t>
            </a:fld>
            <a:endParaRPr lang="sr-Latn-RS"/>
          </a:p>
        </p:txBody>
      </p:sp>
    </p:spTree>
    <p:extLst>
      <p:ext uri="{BB962C8B-B14F-4D97-AF65-F5344CB8AC3E}">
        <p14:creationId xmlns="" xmlns:p14="http://schemas.microsoft.com/office/powerpoint/2010/main" val="24317658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sr-Latn-R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CF22C8F-4394-462C-BDC9-6E6A6FE89F66}" type="datetimeFigureOut">
              <a:rPr lang="sr-Latn-RS" smtClean="0"/>
              <a:pPr/>
              <a:t>1.10.2020.</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ABD88844-53FE-4BB4-A88B-64C4FE16538A}" type="slidenum">
              <a:rPr lang="sr-Latn-RS" smtClean="0"/>
              <a:pPr/>
              <a:t>‹#›</a:t>
            </a:fld>
            <a:endParaRPr lang="sr-Latn-RS"/>
          </a:p>
        </p:txBody>
      </p:sp>
    </p:spTree>
    <p:extLst>
      <p:ext uri="{BB962C8B-B14F-4D97-AF65-F5344CB8AC3E}">
        <p14:creationId xmlns="" xmlns:p14="http://schemas.microsoft.com/office/powerpoint/2010/main" val="8856084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5" name="Date Placeholder 4"/>
          <p:cNvSpPr>
            <a:spLocks noGrp="1"/>
          </p:cNvSpPr>
          <p:nvPr>
            <p:ph type="dt" sz="half" idx="10"/>
          </p:nvPr>
        </p:nvSpPr>
        <p:spPr/>
        <p:txBody>
          <a:bodyPr/>
          <a:lstStyle/>
          <a:p>
            <a:fld id="{8CF22C8F-4394-462C-BDC9-6E6A6FE89F66}" type="datetimeFigureOut">
              <a:rPr lang="sr-Latn-RS" smtClean="0"/>
              <a:pPr/>
              <a:t>1.10.2020.</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ABD88844-53FE-4BB4-A88B-64C4FE16538A}" type="slidenum">
              <a:rPr lang="sr-Latn-RS" smtClean="0"/>
              <a:pPr/>
              <a:t>‹#›</a:t>
            </a:fld>
            <a:endParaRPr lang="sr-Latn-RS"/>
          </a:p>
        </p:txBody>
      </p:sp>
    </p:spTree>
    <p:extLst>
      <p:ext uri="{BB962C8B-B14F-4D97-AF65-F5344CB8AC3E}">
        <p14:creationId xmlns="" xmlns:p14="http://schemas.microsoft.com/office/powerpoint/2010/main" val="26811580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sr-Latn-R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7" name="Date Placeholder 6"/>
          <p:cNvSpPr>
            <a:spLocks noGrp="1"/>
          </p:cNvSpPr>
          <p:nvPr>
            <p:ph type="dt" sz="half" idx="10"/>
          </p:nvPr>
        </p:nvSpPr>
        <p:spPr/>
        <p:txBody>
          <a:bodyPr/>
          <a:lstStyle/>
          <a:p>
            <a:fld id="{8CF22C8F-4394-462C-BDC9-6E6A6FE89F66}" type="datetimeFigureOut">
              <a:rPr lang="sr-Latn-RS" smtClean="0"/>
              <a:pPr/>
              <a:t>1.10.2020.</a:t>
            </a:fld>
            <a:endParaRPr lang="sr-Latn-RS"/>
          </a:p>
        </p:txBody>
      </p:sp>
      <p:sp>
        <p:nvSpPr>
          <p:cNvPr id="8" name="Footer Placeholder 7"/>
          <p:cNvSpPr>
            <a:spLocks noGrp="1"/>
          </p:cNvSpPr>
          <p:nvPr>
            <p:ph type="ftr" sz="quarter" idx="11"/>
          </p:nvPr>
        </p:nvSpPr>
        <p:spPr/>
        <p:txBody>
          <a:bodyPr/>
          <a:lstStyle/>
          <a:p>
            <a:endParaRPr lang="sr-Latn-RS"/>
          </a:p>
        </p:txBody>
      </p:sp>
      <p:sp>
        <p:nvSpPr>
          <p:cNvPr id="9" name="Slide Number Placeholder 8"/>
          <p:cNvSpPr>
            <a:spLocks noGrp="1"/>
          </p:cNvSpPr>
          <p:nvPr>
            <p:ph type="sldNum" sz="quarter" idx="12"/>
          </p:nvPr>
        </p:nvSpPr>
        <p:spPr/>
        <p:txBody>
          <a:bodyPr/>
          <a:lstStyle/>
          <a:p>
            <a:fld id="{ABD88844-53FE-4BB4-A88B-64C4FE16538A}" type="slidenum">
              <a:rPr lang="sr-Latn-RS" smtClean="0"/>
              <a:pPr/>
              <a:t>‹#›</a:t>
            </a:fld>
            <a:endParaRPr lang="sr-Latn-RS"/>
          </a:p>
        </p:txBody>
      </p:sp>
    </p:spTree>
    <p:extLst>
      <p:ext uri="{BB962C8B-B14F-4D97-AF65-F5344CB8AC3E}">
        <p14:creationId xmlns="" xmlns:p14="http://schemas.microsoft.com/office/powerpoint/2010/main" val="763360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Date Placeholder 2"/>
          <p:cNvSpPr>
            <a:spLocks noGrp="1"/>
          </p:cNvSpPr>
          <p:nvPr>
            <p:ph type="dt" sz="half" idx="10"/>
          </p:nvPr>
        </p:nvSpPr>
        <p:spPr/>
        <p:txBody>
          <a:bodyPr/>
          <a:lstStyle/>
          <a:p>
            <a:fld id="{8CF22C8F-4394-462C-BDC9-6E6A6FE89F66}" type="datetimeFigureOut">
              <a:rPr lang="sr-Latn-RS" smtClean="0"/>
              <a:pPr/>
              <a:t>1.10.2020.</a:t>
            </a:fld>
            <a:endParaRPr lang="sr-Latn-RS"/>
          </a:p>
        </p:txBody>
      </p:sp>
      <p:sp>
        <p:nvSpPr>
          <p:cNvPr id="4" name="Footer Placeholder 3"/>
          <p:cNvSpPr>
            <a:spLocks noGrp="1"/>
          </p:cNvSpPr>
          <p:nvPr>
            <p:ph type="ftr" sz="quarter" idx="11"/>
          </p:nvPr>
        </p:nvSpPr>
        <p:spPr/>
        <p:txBody>
          <a:bodyPr/>
          <a:lstStyle/>
          <a:p>
            <a:endParaRPr lang="sr-Latn-RS"/>
          </a:p>
        </p:txBody>
      </p:sp>
      <p:sp>
        <p:nvSpPr>
          <p:cNvPr id="5" name="Slide Number Placeholder 4"/>
          <p:cNvSpPr>
            <a:spLocks noGrp="1"/>
          </p:cNvSpPr>
          <p:nvPr>
            <p:ph type="sldNum" sz="quarter" idx="12"/>
          </p:nvPr>
        </p:nvSpPr>
        <p:spPr/>
        <p:txBody>
          <a:bodyPr/>
          <a:lstStyle/>
          <a:p>
            <a:fld id="{ABD88844-53FE-4BB4-A88B-64C4FE16538A}" type="slidenum">
              <a:rPr lang="sr-Latn-RS" smtClean="0"/>
              <a:pPr/>
              <a:t>‹#›</a:t>
            </a:fld>
            <a:endParaRPr lang="sr-Latn-RS"/>
          </a:p>
        </p:txBody>
      </p:sp>
    </p:spTree>
    <p:extLst>
      <p:ext uri="{BB962C8B-B14F-4D97-AF65-F5344CB8AC3E}">
        <p14:creationId xmlns="" xmlns:p14="http://schemas.microsoft.com/office/powerpoint/2010/main" val="9667165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F22C8F-4394-462C-BDC9-6E6A6FE89F66}" type="datetimeFigureOut">
              <a:rPr lang="sr-Latn-RS" smtClean="0"/>
              <a:pPr/>
              <a:t>1.10.2020.</a:t>
            </a:fld>
            <a:endParaRPr lang="sr-Latn-RS"/>
          </a:p>
        </p:txBody>
      </p:sp>
      <p:sp>
        <p:nvSpPr>
          <p:cNvPr id="3" name="Footer Placeholder 2"/>
          <p:cNvSpPr>
            <a:spLocks noGrp="1"/>
          </p:cNvSpPr>
          <p:nvPr>
            <p:ph type="ftr" sz="quarter" idx="11"/>
          </p:nvPr>
        </p:nvSpPr>
        <p:spPr/>
        <p:txBody>
          <a:bodyPr/>
          <a:lstStyle/>
          <a:p>
            <a:endParaRPr lang="sr-Latn-RS"/>
          </a:p>
        </p:txBody>
      </p:sp>
      <p:sp>
        <p:nvSpPr>
          <p:cNvPr id="4" name="Slide Number Placeholder 3"/>
          <p:cNvSpPr>
            <a:spLocks noGrp="1"/>
          </p:cNvSpPr>
          <p:nvPr>
            <p:ph type="sldNum" sz="quarter" idx="12"/>
          </p:nvPr>
        </p:nvSpPr>
        <p:spPr/>
        <p:txBody>
          <a:bodyPr/>
          <a:lstStyle/>
          <a:p>
            <a:fld id="{ABD88844-53FE-4BB4-A88B-64C4FE16538A}" type="slidenum">
              <a:rPr lang="sr-Latn-RS" smtClean="0"/>
              <a:pPr/>
              <a:t>‹#›</a:t>
            </a:fld>
            <a:endParaRPr lang="sr-Latn-RS"/>
          </a:p>
        </p:txBody>
      </p:sp>
    </p:spTree>
    <p:extLst>
      <p:ext uri="{BB962C8B-B14F-4D97-AF65-F5344CB8AC3E}">
        <p14:creationId xmlns="" xmlns:p14="http://schemas.microsoft.com/office/powerpoint/2010/main" val="1616926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r-Latn-R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F22C8F-4394-462C-BDC9-6E6A6FE89F66}" type="datetimeFigureOut">
              <a:rPr lang="sr-Latn-RS" smtClean="0"/>
              <a:pPr/>
              <a:t>1.10.2020.</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ABD88844-53FE-4BB4-A88B-64C4FE16538A}" type="slidenum">
              <a:rPr lang="sr-Latn-RS" smtClean="0"/>
              <a:pPr/>
              <a:t>‹#›</a:t>
            </a:fld>
            <a:endParaRPr lang="sr-Latn-RS"/>
          </a:p>
        </p:txBody>
      </p:sp>
    </p:spTree>
    <p:extLst>
      <p:ext uri="{BB962C8B-B14F-4D97-AF65-F5344CB8AC3E}">
        <p14:creationId xmlns="" xmlns:p14="http://schemas.microsoft.com/office/powerpoint/2010/main" val="21723493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r-Latn-R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r-Latn-R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F22C8F-4394-462C-BDC9-6E6A6FE89F66}" type="datetimeFigureOut">
              <a:rPr lang="sr-Latn-RS" smtClean="0"/>
              <a:pPr/>
              <a:t>1.10.2020.</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ABD88844-53FE-4BB4-A88B-64C4FE16538A}" type="slidenum">
              <a:rPr lang="sr-Latn-RS" smtClean="0"/>
              <a:pPr/>
              <a:t>‹#›</a:t>
            </a:fld>
            <a:endParaRPr lang="sr-Latn-RS"/>
          </a:p>
        </p:txBody>
      </p:sp>
    </p:spTree>
    <p:extLst>
      <p:ext uri="{BB962C8B-B14F-4D97-AF65-F5344CB8AC3E}">
        <p14:creationId xmlns="" xmlns:p14="http://schemas.microsoft.com/office/powerpoint/2010/main" val="17022296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sr-Latn-R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F22C8F-4394-462C-BDC9-6E6A6FE89F66}" type="datetimeFigureOut">
              <a:rPr lang="sr-Latn-RS" smtClean="0"/>
              <a:pPr/>
              <a:t>1.10.2020.</a:t>
            </a:fld>
            <a:endParaRPr lang="sr-Latn-R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r-Latn-R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D88844-53FE-4BB4-A88B-64C4FE16538A}" type="slidenum">
              <a:rPr lang="sr-Latn-RS" smtClean="0"/>
              <a:pPr/>
              <a:t>‹#›</a:t>
            </a:fld>
            <a:endParaRPr lang="sr-Latn-RS"/>
          </a:p>
        </p:txBody>
      </p:sp>
    </p:spTree>
    <p:extLst>
      <p:ext uri="{BB962C8B-B14F-4D97-AF65-F5344CB8AC3E}">
        <p14:creationId xmlns="" xmlns:p14="http://schemas.microsoft.com/office/powerpoint/2010/main" val="37217624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
          <p:cNvSpPr>
            <a:spLocks noGrp="1" noChangeArrowheads="1"/>
          </p:cNvSpPr>
          <p:nvPr>
            <p:ph type="title"/>
          </p:nvPr>
        </p:nvSpPr>
        <p:spPr>
          <a:xfrm>
            <a:off x="685800" y="3352800"/>
            <a:ext cx="7772400" cy="1627187"/>
          </a:xfrm>
        </p:spPr>
        <p:txBody>
          <a:bodyPr>
            <a:noAutofit/>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sr-Cyrl-RS" sz="4000" b="1" dirty="0" smtClean="0">
                <a:latin typeface="Arial" charset="0"/>
              </a:rPr>
              <a:t>ХИГИЈЕНА И ЕКОЛОГИЈА</a:t>
            </a:r>
            <a:br>
              <a:rPr lang="sr-Cyrl-RS" sz="4000" b="1" dirty="0" smtClean="0">
                <a:latin typeface="Arial" charset="0"/>
              </a:rPr>
            </a:br>
            <a:r>
              <a:rPr lang="sr-Cyrl-RS" sz="4000" b="1" dirty="0">
                <a:latin typeface="Arial" charset="0"/>
              </a:rPr>
              <a:t/>
            </a:r>
            <a:br>
              <a:rPr lang="sr-Cyrl-RS" sz="4000" b="1" dirty="0">
                <a:latin typeface="Arial" charset="0"/>
              </a:rPr>
            </a:br>
            <a:r>
              <a:rPr lang="sr-Cyrl-RS" sz="4000" b="1" dirty="0" smtClean="0">
                <a:latin typeface="Arial" charset="0"/>
              </a:rPr>
              <a:t>ХИГИЈЕНА У ВАНРЕДНИМ СИТУАЦИЈАМА/СТАЊИМА</a:t>
            </a:r>
            <a:br>
              <a:rPr lang="sr-Cyrl-RS" sz="4000" b="1" dirty="0" smtClean="0">
                <a:latin typeface="Arial" charset="0"/>
              </a:rPr>
            </a:br>
            <a:r>
              <a:rPr lang="en-US" sz="4000" b="1" dirty="0" smtClean="0">
                <a:latin typeface="Arial" charset="0"/>
              </a:rPr>
              <a:t/>
            </a:r>
            <a:br>
              <a:rPr lang="en-US" sz="4000" b="1" dirty="0" smtClean="0">
                <a:latin typeface="Arial" charset="0"/>
              </a:rPr>
            </a:br>
            <a:r>
              <a:rPr lang="en-US" sz="4000" b="1" dirty="0">
                <a:latin typeface="Arial" charset="0"/>
              </a:rPr>
              <a:t/>
            </a:r>
            <a:br>
              <a:rPr lang="en-US" sz="4000" b="1" dirty="0">
                <a:latin typeface="Arial" charset="0"/>
              </a:rPr>
            </a:br>
            <a:r>
              <a:rPr lang="sr-Cyrl-RS" sz="4000" dirty="0" smtClean="0">
                <a:latin typeface="Arial" charset="0"/>
              </a:rPr>
              <a:t>петнаеста недеља наставе</a:t>
            </a:r>
            <a:endParaRPr lang="sr-Cyrl-CS" sz="4000" b="1" dirty="0" smtClean="0">
              <a:latin typeface="Arial" charset="0"/>
            </a:endParaRPr>
          </a:p>
        </p:txBody>
      </p:sp>
      <p:sp>
        <p:nvSpPr>
          <p:cNvPr id="6147" name="Rectangle 2"/>
          <p:cNvSpPr>
            <a:spLocks noGrp="1" noChangeArrowheads="1"/>
          </p:cNvSpPr>
          <p:nvPr>
            <p:ph type="subTitle" idx="4294967295"/>
          </p:nvPr>
        </p:nvSpPr>
        <p:spPr>
          <a:xfrm>
            <a:off x="0" y="3886200"/>
            <a:ext cx="6400800" cy="1758950"/>
          </a:xfrm>
        </p:spPr>
        <p:txBody>
          <a:bodyPr lIns="90000" tIns="46800" rIns="90000" bIns="46800"/>
          <a:lstStyle/>
          <a:p>
            <a:pPr marL="0" indent="0"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sr-Cyrl-CS" dirty="0" smtClean="0"/>
          </a:p>
          <a:p>
            <a:pPr marL="0" indent="0"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sr-Cyrl-CS" dirty="0" smtClean="0"/>
          </a:p>
        </p:txBody>
      </p:sp>
    </p:spTree>
    <p:extLst>
      <p:ext uri="{BB962C8B-B14F-4D97-AF65-F5344CB8AC3E}">
        <p14:creationId xmlns="" xmlns:p14="http://schemas.microsoft.com/office/powerpoint/2010/main" val="314530137"/>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1"/>
          <p:cNvSpPr>
            <a:spLocks noGrp="1" noChangeArrowheads="1"/>
          </p:cNvSpPr>
          <p:nvPr>
            <p:ph type="title"/>
          </p:nvPr>
        </p:nvSpPr>
        <p:spPr>
          <a:xfrm>
            <a:off x="2051720" y="548680"/>
            <a:ext cx="5398368" cy="1100237"/>
          </a:xfrm>
        </p:spPr>
        <p:txBody>
          <a:bodyPr>
            <a:normAutofit fontScale="90000"/>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sl-SI" b="1" dirty="0" smtClean="0">
                <a:latin typeface="Times New Roman" pitchFamily="18" charset="0"/>
              </a:rPr>
              <a:t/>
            </a:r>
            <a:br>
              <a:rPr lang="sl-SI" b="1" dirty="0" smtClean="0">
                <a:latin typeface="Times New Roman" pitchFamily="18" charset="0"/>
              </a:rPr>
            </a:br>
            <a:r>
              <a:rPr lang="sr-Cyrl-CS" sz="6000" b="1" dirty="0" smtClean="0">
                <a:latin typeface="Arial" charset="0"/>
              </a:rPr>
              <a:t>ПОЖАРИ</a:t>
            </a:r>
            <a:r>
              <a:rPr lang="sl-SI" sz="6000" b="1" dirty="0" smtClean="0">
                <a:latin typeface="Times New Roman" pitchFamily="18" charset="0"/>
              </a:rPr>
              <a:t/>
            </a:r>
            <a:br>
              <a:rPr lang="sl-SI" sz="6000" b="1" dirty="0" smtClean="0">
                <a:latin typeface="Times New Roman" pitchFamily="18" charset="0"/>
              </a:rPr>
            </a:br>
            <a:endParaRPr lang="sl-SI" sz="6000" b="1" dirty="0" smtClean="0">
              <a:latin typeface="Times New Roman" pitchFamily="18" charset="0"/>
            </a:endParaRPr>
          </a:p>
        </p:txBody>
      </p:sp>
      <p:sp>
        <p:nvSpPr>
          <p:cNvPr id="84995" name="Rectangle 2"/>
          <p:cNvSpPr>
            <a:spLocks noGrp="1" noChangeArrowheads="1"/>
          </p:cNvSpPr>
          <p:nvPr>
            <p:ph idx="1"/>
          </p:nvPr>
        </p:nvSpPr>
        <p:spPr>
          <a:xfrm>
            <a:off x="107504" y="1981200"/>
            <a:ext cx="9036496" cy="4114800"/>
          </a:xfrm>
        </p:spPr>
        <p:txBody>
          <a:bodyPr>
            <a:normAutofit fontScale="77500" lnSpcReduction="20000"/>
          </a:bodyPr>
          <a:lstStyle/>
          <a:p>
            <a:pPr marL="914400" lvl="2" indent="0" eaLnBrk="1" hangingPunct="1">
              <a:spcBef>
                <a:spcPts val="900"/>
              </a:spcBef>
              <a:buClr>
                <a:srgbClr val="FFCC00"/>
              </a:buClr>
              <a:buNone/>
              <a:tabLst>
                <a:tab pos="1828800" algn="l"/>
                <a:tab pos="2743200" algn="l"/>
                <a:tab pos="3657600" algn="l"/>
                <a:tab pos="4572000" algn="l"/>
                <a:tab pos="5486400" algn="l"/>
                <a:tab pos="6400800" algn="l"/>
                <a:tab pos="7315200" algn="l"/>
                <a:tab pos="8229600" algn="l"/>
                <a:tab pos="9144000" algn="l"/>
                <a:tab pos="10058400" algn="l"/>
              </a:tabLst>
            </a:pPr>
            <a:r>
              <a:rPr lang="sr-Cyrl-CS" sz="3600" dirty="0" smtClean="0">
                <a:latin typeface="Arial" charset="0"/>
              </a:rPr>
              <a:t>Свако неконтролисано горење, угрожени људски животи и настал</a:t>
            </a:r>
            <a:r>
              <a:rPr lang="en-US" sz="3600" dirty="0" smtClean="0">
                <a:latin typeface="Arial" charset="0"/>
              </a:rPr>
              <a:t>a</a:t>
            </a:r>
            <a:r>
              <a:rPr lang="sr-Cyrl-CS" sz="3600" dirty="0" smtClean="0">
                <a:latin typeface="Arial" charset="0"/>
              </a:rPr>
              <a:t> материјална штета </a:t>
            </a:r>
          </a:p>
          <a:p>
            <a:pPr marL="914400" lvl="2" indent="0" eaLnBrk="1" hangingPunct="1">
              <a:spcBef>
                <a:spcPts val="900"/>
              </a:spcBef>
              <a:buClr>
                <a:srgbClr val="FFCC00"/>
              </a:buClr>
              <a:buNone/>
              <a:tabLst>
                <a:tab pos="1828800" algn="l"/>
                <a:tab pos="2743200" algn="l"/>
                <a:tab pos="3657600" algn="l"/>
                <a:tab pos="4572000" algn="l"/>
                <a:tab pos="5486400" algn="l"/>
                <a:tab pos="6400800" algn="l"/>
                <a:tab pos="7315200" algn="l"/>
                <a:tab pos="8229600" algn="l"/>
                <a:tab pos="9144000" algn="l"/>
                <a:tab pos="10058400" algn="l"/>
              </a:tabLst>
            </a:pPr>
            <a:r>
              <a:rPr lang="sr-Cyrl-CS" sz="3600" dirty="0" smtClean="0">
                <a:latin typeface="Arial" charset="0"/>
              </a:rPr>
              <a:t>-природни</a:t>
            </a:r>
          </a:p>
          <a:p>
            <a:pPr marL="914400" lvl="2" indent="0" eaLnBrk="1" hangingPunct="1">
              <a:spcBef>
                <a:spcPts val="900"/>
              </a:spcBef>
              <a:buClr>
                <a:srgbClr val="FFCC00"/>
              </a:buClr>
              <a:buNone/>
              <a:tabLst>
                <a:tab pos="1828800" algn="l"/>
                <a:tab pos="2743200" algn="l"/>
                <a:tab pos="3657600" algn="l"/>
                <a:tab pos="4572000" algn="l"/>
                <a:tab pos="5486400" algn="l"/>
                <a:tab pos="6400800" algn="l"/>
                <a:tab pos="7315200" algn="l"/>
                <a:tab pos="8229600" algn="l"/>
                <a:tab pos="9144000" algn="l"/>
                <a:tab pos="10058400" algn="l"/>
              </a:tabLst>
            </a:pPr>
            <a:r>
              <a:rPr lang="sr-Cyrl-CS" sz="3600" dirty="0" smtClean="0">
                <a:latin typeface="Arial" charset="0"/>
              </a:rPr>
              <a:t>-антропогени (акцидентални и намерни)</a:t>
            </a:r>
          </a:p>
          <a:p>
            <a:pPr marL="914400" lvl="2" indent="0" eaLnBrk="1" hangingPunct="1">
              <a:spcBef>
                <a:spcPts val="900"/>
              </a:spcBef>
              <a:buClr>
                <a:srgbClr val="FFCC00"/>
              </a:buClr>
              <a:buNone/>
              <a:tabLst>
                <a:tab pos="1828800" algn="l"/>
                <a:tab pos="2743200" algn="l"/>
                <a:tab pos="3657600" algn="l"/>
                <a:tab pos="4572000" algn="l"/>
                <a:tab pos="5486400" algn="l"/>
                <a:tab pos="6400800" algn="l"/>
                <a:tab pos="7315200" algn="l"/>
                <a:tab pos="8229600" algn="l"/>
                <a:tab pos="9144000" algn="l"/>
                <a:tab pos="10058400" algn="l"/>
              </a:tabLst>
            </a:pPr>
            <a:r>
              <a:rPr lang="sr-Cyrl-CS" sz="3600" dirty="0" smtClean="0">
                <a:latin typeface="Arial" charset="0"/>
              </a:rPr>
              <a:t>Градске средине </a:t>
            </a:r>
            <a:r>
              <a:rPr lang="en-AU" sz="3600" dirty="0" smtClean="0">
                <a:latin typeface="Arial" charset="0"/>
              </a:rPr>
              <a:t>– </a:t>
            </a:r>
            <a:r>
              <a:rPr lang="sr-Cyrl-CS" sz="3600" dirty="0" smtClean="0">
                <a:latin typeface="Arial" charset="0"/>
              </a:rPr>
              <a:t>  вишеспратнице</a:t>
            </a:r>
          </a:p>
          <a:p>
            <a:pPr marL="341313" indent="-341313" eaLnBrk="1" hangingPunct="1">
              <a:spcBef>
                <a:spcPts val="900"/>
              </a:spcBef>
              <a:buClr>
                <a:srgbClr val="FF3399"/>
              </a:buClr>
              <a:buFont typeface="Arial" charset="0"/>
              <a:buNone/>
              <a:tabLst>
                <a:tab pos="1828800" algn="l"/>
                <a:tab pos="2743200" algn="l"/>
                <a:tab pos="3657600" algn="l"/>
                <a:tab pos="4572000" algn="l"/>
                <a:tab pos="5486400" algn="l"/>
                <a:tab pos="6400800" algn="l"/>
                <a:tab pos="7315200" algn="l"/>
                <a:tab pos="8229600" algn="l"/>
                <a:tab pos="9144000" algn="l"/>
                <a:tab pos="10058400" algn="l"/>
              </a:tabLst>
            </a:pPr>
            <a:endParaRPr lang="sr-Cyrl-CS" sz="3600" dirty="0" smtClean="0">
              <a:latin typeface="Arial" charset="0"/>
            </a:endParaRPr>
          </a:p>
          <a:p>
            <a:pPr marL="341313" indent="-341313" eaLnBrk="1" hangingPunct="1">
              <a:spcBef>
                <a:spcPts val="900"/>
              </a:spcBef>
              <a:buClr>
                <a:srgbClr val="FF3399"/>
              </a:buClr>
              <a:buFont typeface="Arial" charset="0"/>
              <a:buChar char="•"/>
              <a:tabLst>
                <a:tab pos="1828800" algn="l"/>
                <a:tab pos="2743200" algn="l"/>
                <a:tab pos="3657600" algn="l"/>
                <a:tab pos="4572000" algn="l"/>
                <a:tab pos="5486400" algn="l"/>
                <a:tab pos="6400800" algn="l"/>
                <a:tab pos="7315200" algn="l"/>
                <a:tab pos="8229600" algn="l"/>
                <a:tab pos="9144000" algn="l"/>
                <a:tab pos="10058400" algn="l"/>
              </a:tabLst>
            </a:pPr>
            <a:r>
              <a:rPr lang="sr-Cyrl-CS" sz="3600" dirty="0" smtClean="0">
                <a:latin typeface="Arial" charset="0"/>
              </a:rPr>
              <a:t>Опекотине</a:t>
            </a:r>
          </a:p>
          <a:p>
            <a:pPr marL="341313" indent="-341313" eaLnBrk="1" hangingPunct="1">
              <a:spcBef>
                <a:spcPts val="900"/>
              </a:spcBef>
              <a:buClr>
                <a:srgbClr val="FF3399"/>
              </a:buClr>
              <a:buFont typeface="Arial" charset="0"/>
              <a:buChar char="•"/>
              <a:tabLst>
                <a:tab pos="1828800" algn="l"/>
                <a:tab pos="2743200" algn="l"/>
                <a:tab pos="3657600" algn="l"/>
                <a:tab pos="4572000" algn="l"/>
                <a:tab pos="5486400" algn="l"/>
                <a:tab pos="6400800" algn="l"/>
                <a:tab pos="7315200" algn="l"/>
                <a:tab pos="8229600" algn="l"/>
                <a:tab pos="9144000" algn="l"/>
                <a:tab pos="10058400" algn="l"/>
              </a:tabLst>
            </a:pPr>
            <a:r>
              <a:rPr lang="sr-Cyrl-CS" sz="3600" dirty="0" smtClean="0">
                <a:latin typeface="Arial" charset="0"/>
              </a:rPr>
              <a:t>Тровање угљен-моноксидом</a:t>
            </a:r>
          </a:p>
          <a:p>
            <a:pPr marL="341313" indent="-341313" eaLnBrk="1" hangingPunct="1">
              <a:spcBef>
                <a:spcPts val="900"/>
              </a:spcBef>
              <a:buClr>
                <a:srgbClr val="FF3399"/>
              </a:buClr>
              <a:buFont typeface="Arial" charset="0"/>
              <a:buChar char="•"/>
              <a:tabLst>
                <a:tab pos="1828800" algn="l"/>
                <a:tab pos="2743200" algn="l"/>
                <a:tab pos="3657600" algn="l"/>
                <a:tab pos="4572000" algn="l"/>
                <a:tab pos="5486400" algn="l"/>
                <a:tab pos="6400800" algn="l"/>
                <a:tab pos="7315200" algn="l"/>
                <a:tab pos="8229600" algn="l"/>
                <a:tab pos="9144000" algn="l"/>
                <a:tab pos="10058400" algn="l"/>
              </a:tabLst>
            </a:pPr>
            <a:r>
              <a:rPr lang="sr-Cyrl-CS" sz="3600" dirty="0" smtClean="0">
                <a:latin typeface="Arial" charset="0"/>
              </a:rPr>
              <a:t>Повређивање падом са висине</a:t>
            </a:r>
          </a:p>
        </p:txBody>
      </p:sp>
      <p:sp>
        <p:nvSpPr>
          <p:cNvPr id="2" name="Rectangle 1"/>
          <p:cNvSpPr/>
          <p:nvPr/>
        </p:nvSpPr>
        <p:spPr>
          <a:xfrm>
            <a:off x="5868144" y="6248400"/>
            <a:ext cx="3096344" cy="4209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RS" dirty="0" smtClean="0"/>
              <a:t>Троугао ватре-принцип пожара</a:t>
            </a:r>
            <a:endParaRPr lang="sr-Latn-RS" dirty="0"/>
          </a:p>
        </p:txBody>
      </p:sp>
      <p:cxnSp>
        <p:nvCxnSpPr>
          <p:cNvPr id="4" name="Straight Arrow Connector 3"/>
          <p:cNvCxnSpPr/>
          <p:nvPr/>
        </p:nvCxnSpPr>
        <p:spPr>
          <a:xfrm flipH="1" flipV="1">
            <a:off x="6629400" y="5867400"/>
            <a:ext cx="4572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flipV="1">
            <a:off x="7086600" y="4495800"/>
            <a:ext cx="329716" cy="1752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V="1">
            <a:off x="7086600" y="5867400"/>
            <a:ext cx="7620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Oval 8"/>
          <p:cNvSpPr/>
          <p:nvPr/>
        </p:nvSpPr>
        <p:spPr>
          <a:xfrm>
            <a:off x="5715000" y="5376553"/>
            <a:ext cx="1371600" cy="4191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RS" dirty="0" smtClean="0"/>
              <a:t>топлота</a:t>
            </a:r>
            <a:endParaRPr lang="sr-Latn-RS" dirty="0"/>
          </a:p>
        </p:txBody>
      </p:sp>
      <p:sp>
        <p:nvSpPr>
          <p:cNvPr id="10" name="Oval 9"/>
          <p:cNvSpPr/>
          <p:nvPr/>
        </p:nvSpPr>
        <p:spPr>
          <a:xfrm>
            <a:off x="7416316" y="5372100"/>
            <a:ext cx="1727684" cy="42355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RS" dirty="0" smtClean="0"/>
              <a:t>кисеоник</a:t>
            </a:r>
            <a:endParaRPr lang="sr-Latn-RS" dirty="0"/>
          </a:p>
        </p:txBody>
      </p:sp>
      <p:sp>
        <p:nvSpPr>
          <p:cNvPr id="11" name="Oval 10"/>
          <p:cNvSpPr/>
          <p:nvPr/>
        </p:nvSpPr>
        <p:spPr>
          <a:xfrm>
            <a:off x="6862948" y="3886200"/>
            <a:ext cx="1823852" cy="609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RS" dirty="0" smtClean="0"/>
              <a:t>Горива материја</a:t>
            </a:r>
            <a:endParaRPr lang="sr-Latn-RS" dirty="0"/>
          </a:p>
        </p:txBody>
      </p:sp>
      <p:cxnSp>
        <p:nvCxnSpPr>
          <p:cNvPr id="13" name="Straight Connector 12"/>
          <p:cNvCxnSpPr/>
          <p:nvPr/>
        </p:nvCxnSpPr>
        <p:spPr>
          <a:xfrm>
            <a:off x="7416316" y="4495800"/>
            <a:ext cx="432284" cy="13716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6629400" y="4495800"/>
            <a:ext cx="786916" cy="14478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6629400" y="5867400"/>
            <a:ext cx="1145474"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3863067387"/>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229600" cy="1143000"/>
          </a:xfrm>
        </p:spPr>
        <p:txBody>
          <a:bodyPr>
            <a:normAutofit fontScale="90000"/>
          </a:bodyPr>
          <a:lstStyle/>
          <a:p>
            <a:r>
              <a:rPr lang="en-GB" dirty="0" err="1" smtClean="0">
                <a:latin typeface="Times New Roman" pitchFamily="18" charset="0"/>
                <a:ea typeface="Batang" pitchFamily="18" charset="-127"/>
                <a:cs typeface="Times New Roman" pitchFamily="18" charset="0"/>
              </a:rPr>
              <a:t>Заштита</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од</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биолошког</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оружја</a:t>
            </a:r>
            <a:r>
              <a:rPr lang="en-US" dirty="0" smtClean="0"/>
              <a:t/>
            </a:r>
            <a:br>
              <a:rPr lang="en-US" dirty="0" smtClean="0"/>
            </a:br>
            <a:endParaRPr lang="en-US" dirty="0"/>
          </a:p>
        </p:txBody>
      </p:sp>
      <p:sp>
        <p:nvSpPr>
          <p:cNvPr id="3" name="Content Placeholder 2"/>
          <p:cNvSpPr>
            <a:spLocks noGrp="1"/>
          </p:cNvSpPr>
          <p:nvPr>
            <p:ph idx="1"/>
          </p:nvPr>
        </p:nvSpPr>
        <p:spPr/>
        <p:txBody>
          <a:bodyPr numCol="2">
            <a:normAutofit fontScale="92500" lnSpcReduction="20000"/>
          </a:bodyPr>
          <a:lstStyle/>
          <a:p>
            <a:pPr marL="0" indent="0">
              <a:buNone/>
            </a:pPr>
            <a:r>
              <a:rPr lang="sr-Cyrl-RS" dirty="0" smtClean="0">
                <a:latin typeface="Times New Roman" pitchFamily="18" charset="0"/>
                <a:ea typeface="Batang" pitchFamily="18" charset="-127"/>
                <a:cs typeface="Times New Roman" pitchFamily="18" charset="0"/>
              </a:rPr>
              <a:t>1. неспецифична</a:t>
            </a:r>
          </a:p>
          <a:p>
            <a:pPr marL="0" indent="0">
              <a:buNone/>
            </a:pPr>
            <a:r>
              <a:rPr lang="sr-Cyrl-RS" dirty="0" smtClean="0">
                <a:latin typeface="Times New Roman" pitchFamily="18" charset="0"/>
                <a:ea typeface="Batang" pitchFamily="18" charset="-127"/>
                <a:cs typeface="Times New Roman" pitchFamily="18" charset="0"/>
              </a:rPr>
              <a:t>2. специфична</a:t>
            </a:r>
          </a:p>
          <a:p>
            <a:pPr>
              <a:buFont typeface="Wingdings" pitchFamily="2" charset="2"/>
              <a:buChar char="v"/>
            </a:pPr>
            <a:endParaRPr lang="sr-Cyrl-RS" dirty="0">
              <a:latin typeface="Times New Roman" pitchFamily="18" charset="0"/>
              <a:ea typeface="Batang" pitchFamily="18" charset="-127"/>
              <a:cs typeface="Times New Roman" pitchFamily="18" charset="0"/>
            </a:endParaRPr>
          </a:p>
          <a:p>
            <a:pPr>
              <a:buFont typeface="Wingdings" pitchFamily="2" charset="2"/>
              <a:buChar char="v"/>
            </a:pPr>
            <a:endParaRPr lang="sr-Cyrl-RS" dirty="0" smtClean="0">
              <a:latin typeface="Times New Roman" pitchFamily="18" charset="0"/>
              <a:ea typeface="Batang" pitchFamily="18" charset="-127"/>
              <a:cs typeface="Times New Roman" pitchFamily="18" charset="0"/>
            </a:endParaRPr>
          </a:p>
          <a:p>
            <a:pPr>
              <a:buFont typeface="Wingdings" pitchFamily="2" charset="2"/>
              <a:buChar char="v"/>
            </a:pPr>
            <a:endParaRPr lang="sr-Cyrl-RS" dirty="0">
              <a:latin typeface="Times New Roman" pitchFamily="18" charset="0"/>
              <a:ea typeface="Batang" pitchFamily="18" charset="-127"/>
              <a:cs typeface="Times New Roman" pitchFamily="18" charset="0"/>
            </a:endParaRPr>
          </a:p>
          <a:p>
            <a:pPr>
              <a:buFont typeface="Wingdings" pitchFamily="2" charset="2"/>
              <a:buChar char="v"/>
            </a:pPr>
            <a:endParaRPr lang="sr-Cyrl-RS" dirty="0" smtClean="0">
              <a:latin typeface="Times New Roman" pitchFamily="18" charset="0"/>
              <a:ea typeface="Batang" pitchFamily="18" charset="-127"/>
              <a:cs typeface="Times New Roman" pitchFamily="18" charset="0"/>
            </a:endParaRPr>
          </a:p>
          <a:p>
            <a:pPr>
              <a:buFont typeface="Wingdings" pitchFamily="2" charset="2"/>
              <a:buChar char="v"/>
            </a:pPr>
            <a:endParaRPr lang="sr-Cyrl-RS" dirty="0">
              <a:latin typeface="Times New Roman" pitchFamily="18" charset="0"/>
              <a:ea typeface="Batang" pitchFamily="18" charset="-127"/>
              <a:cs typeface="Times New Roman" pitchFamily="18" charset="0"/>
            </a:endParaRPr>
          </a:p>
          <a:p>
            <a:pPr>
              <a:buFont typeface="Wingdings" pitchFamily="2" charset="2"/>
              <a:buChar char="v"/>
            </a:pPr>
            <a:endParaRPr lang="sr-Cyrl-RS" dirty="0" smtClean="0">
              <a:latin typeface="Times New Roman" pitchFamily="18" charset="0"/>
              <a:ea typeface="Batang" pitchFamily="18" charset="-127"/>
              <a:cs typeface="Times New Roman" pitchFamily="18" charset="0"/>
            </a:endParaRPr>
          </a:p>
          <a:p>
            <a:pPr>
              <a:buFont typeface="Wingdings" pitchFamily="2" charset="2"/>
              <a:buChar char="v"/>
            </a:pPr>
            <a:endParaRPr lang="sr-Cyrl-RS" dirty="0">
              <a:latin typeface="Times New Roman" pitchFamily="18" charset="0"/>
              <a:ea typeface="Batang" pitchFamily="18" charset="-127"/>
              <a:cs typeface="Times New Roman" pitchFamily="18" charset="0"/>
            </a:endParaRPr>
          </a:p>
          <a:p>
            <a:pPr>
              <a:buFont typeface="Wingdings" pitchFamily="2" charset="2"/>
              <a:buChar char="v"/>
            </a:pPr>
            <a:r>
              <a:rPr lang="en-GB" dirty="0" err="1" smtClean="0">
                <a:latin typeface="Times New Roman" pitchFamily="18" charset="0"/>
                <a:ea typeface="Batang" pitchFamily="18" charset="-127"/>
                <a:cs typeface="Times New Roman" pitchFamily="18" charset="0"/>
              </a:rPr>
              <a:t>Маске</a:t>
            </a:r>
            <a:endParaRPr lang="sr-Cyrl-RS" dirty="0" smtClean="0">
              <a:latin typeface="Times New Roman" pitchFamily="18" charset="0"/>
              <a:ea typeface="Batang" pitchFamily="18" charset="-127"/>
              <a:cs typeface="Times New Roman" pitchFamily="18" charset="0"/>
            </a:endParaRPr>
          </a:p>
          <a:p>
            <a:pPr>
              <a:buFont typeface="Wingdings" pitchFamily="2" charset="2"/>
              <a:buChar char="v"/>
            </a:pPr>
            <a:r>
              <a:rPr lang="en-GB" dirty="0" err="1" smtClean="0">
                <a:latin typeface="Times New Roman" pitchFamily="18" charset="0"/>
                <a:ea typeface="Batang" pitchFamily="18" charset="-127"/>
                <a:cs typeface="Times New Roman" pitchFamily="18" charset="0"/>
              </a:rPr>
              <a:t>Одећа</a:t>
            </a:r>
            <a:endParaRPr lang="sr-Cyrl-RS" dirty="0" smtClean="0">
              <a:latin typeface="Times New Roman" pitchFamily="18" charset="0"/>
              <a:ea typeface="Batang" pitchFamily="18" charset="-127"/>
              <a:cs typeface="Times New Roman" pitchFamily="18" charset="0"/>
            </a:endParaRPr>
          </a:p>
          <a:p>
            <a:pPr>
              <a:buFont typeface="Wingdings" pitchFamily="2" charset="2"/>
              <a:buChar char="v"/>
            </a:pPr>
            <a:r>
              <a:rPr lang="en-GB" dirty="0" err="1" smtClean="0">
                <a:latin typeface="Times New Roman" pitchFamily="18" charset="0"/>
                <a:ea typeface="Batang" pitchFamily="18" charset="-127"/>
                <a:cs typeface="Times New Roman" pitchFamily="18" charset="0"/>
              </a:rPr>
              <a:t>Здравствена</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заштита</a:t>
            </a:r>
            <a:endParaRPr lang="sr-Cyrl-RS" dirty="0" smtClean="0">
              <a:latin typeface="Times New Roman" pitchFamily="18" charset="0"/>
              <a:ea typeface="Batang" pitchFamily="18" charset="-127"/>
              <a:cs typeface="Times New Roman" pitchFamily="18" charset="0"/>
            </a:endParaRPr>
          </a:p>
          <a:p>
            <a:pPr>
              <a:buFont typeface="Wingdings" pitchFamily="2" charset="2"/>
              <a:buChar char="v"/>
            </a:pPr>
            <a:r>
              <a:rPr lang="en-US"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Вакцинација</a:t>
            </a:r>
            <a:endParaRPr lang="sr-Cyrl-RS" dirty="0" smtClean="0">
              <a:latin typeface="Times New Roman" pitchFamily="18" charset="0"/>
              <a:ea typeface="Batang" pitchFamily="18" charset="-127"/>
              <a:cs typeface="Times New Roman" pitchFamily="18" charset="0"/>
            </a:endParaRPr>
          </a:p>
          <a:p>
            <a:pPr>
              <a:buFont typeface="Wingdings" pitchFamily="2" charset="2"/>
              <a:buChar char="v"/>
            </a:pPr>
            <a:endParaRPr lang="sr-Cyrl-RS" dirty="0">
              <a:latin typeface="Times New Roman" pitchFamily="18" charset="0"/>
              <a:ea typeface="Batang" pitchFamily="18" charset="-127"/>
              <a:cs typeface="Times New Roman" pitchFamily="18" charset="0"/>
            </a:endParaRPr>
          </a:p>
          <a:p>
            <a:pPr>
              <a:buFont typeface="Wingdings" pitchFamily="2" charset="2"/>
              <a:buChar char="v"/>
            </a:pPr>
            <a:endParaRPr lang="sr-Cyrl-RS" dirty="0" smtClean="0">
              <a:latin typeface="Times New Roman" pitchFamily="18" charset="0"/>
              <a:ea typeface="Batang" pitchFamily="18" charset="-127"/>
              <a:cs typeface="Times New Roman" pitchFamily="18" charset="0"/>
            </a:endParaRPr>
          </a:p>
          <a:p>
            <a:pPr>
              <a:buFont typeface="Wingdings" pitchFamily="2" charset="2"/>
              <a:buChar char="v"/>
            </a:pPr>
            <a:endParaRPr lang="sr-Cyrl-RS" dirty="0">
              <a:latin typeface="Times New Roman" pitchFamily="18" charset="0"/>
              <a:ea typeface="Batang" pitchFamily="18" charset="-127"/>
              <a:cs typeface="Times New Roman" pitchFamily="18" charset="0"/>
            </a:endParaRPr>
          </a:p>
          <a:p>
            <a:pPr>
              <a:buFont typeface="Wingdings" pitchFamily="2" charset="2"/>
              <a:buChar char="v"/>
            </a:pPr>
            <a:endParaRPr lang="en-US" dirty="0">
              <a:latin typeface="Times New Roman" pitchFamily="18" charset="0"/>
              <a:ea typeface="Batang" pitchFamily="18" charset="-127"/>
              <a:cs typeface="Times New Roman" pitchFamily="18" charset="0"/>
            </a:endParaRPr>
          </a:p>
        </p:txBody>
      </p:sp>
    </p:spTree>
    <p:extLst>
      <p:ext uri="{BB962C8B-B14F-4D97-AF65-F5344CB8AC3E}">
        <p14:creationId xmlns="" xmlns:p14="http://schemas.microsoft.com/office/powerpoint/2010/main" val="3626345406"/>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19200"/>
            <a:ext cx="8077200" cy="3810000"/>
          </a:xfrm>
        </p:spPr>
        <p:txBody>
          <a:bodyPr>
            <a:normAutofit/>
          </a:bodyPr>
          <a:lstStyle/>
          <a:p>
            <a:pPr lvl="0"/>
            <a:r>
              <a:rPr lang="en-US" sz="3200" dirty="0" err="1" smtClean="0"/>
              <a:t>повећавање</a:t>
            </a:r>
            <a:r>
              <a:rPr lang="en-US" sz="3200" dirty="0" smtClean="0"/>
              <a:t> </a:t>
            </a:r>
            <a:r>
              <a:rPr lang="en-US" sz="3200" dirty="0" err="1" smtClean="0"/>
              <a:t>вирулентности</a:t>
            </a:r>
            <a:r>
              <a:rPr lang="en-US" sz="3200" dirty="0" smtClean="0"/>
              <a:t>,</a:t>
            </a:r>
            <a:br>
              <a:rPr lang="en-US" sz="3200" dirty="0" smtClean="0"/>
            </a:br>
            <a:r>
              <a:rPr lang="en-US" sz="3200" dirty="0" err="1" smtClean="0"/>
              <a:t>отпорност</a:t>
            </a:r>
            <a:r>
              <a:rPr lang="en-US" sz="3200" dirty="0" smtClean="0"/>
              <a:t> </a:t>
            </a:r>
            <a:r>
              <a:rPr lang="en-US" sz="3200" dirty="0" err="1" smtClean="0"/>
              <a:t>на</a:t>
            </a:r>
            <a:r>
              <a:rPr lang="en-US" sz="3200" dirty="0" smtClean="0"/>
              <a:t> </a:t>
            </a:r>
            <a:r>
              <a:rPr lang="en-US" sz="3200" dirty="0" err="1" smtClean="0"/>
              <a:t>лекове</a:t>
            </a:r>
            <a:r>
              <a:rPr lang="en-US" sz="3200" dirty="0" smtClean="0"/>
              <a:t>,</a:t>
            </a:r>
            <a:br>
              <a:rPr lang="en-US" sz="3200" dirty="0" smtClean="0"/>
            </a:br>
            <a:r>
              <a:rPr lang="en-US" sz="3200" dirty="0" err="1" smtClean="0"/>
              <a:t>маскирање</a:t>
            </a:r>
            <a:r>
              <a:rPr lang="en-US" sz="3200" dirty="0" smtClean="0"/>
              <a:t> </a:t>
            </a:r>
            <a:r>
              <a:rPr lang="en-US" sz="3200" dirty="0" err="1" smtClean="0"/>
              <a:t>симптома</a:t>
            </a:r>
            <a:r>
              <a:rPr lang="en-US" sz="3200" dirty="0" smtClean="0"/>
              <a:t>,</a:t>
            </a:r>
            <a:br>
              <a:rPr lang="en-US" sz="3200" dirty="0" smtClean="0"/>
            </a:br>
            <a:r>
              <a:rPr lang="en-US" sz="3200" dirty="0" err="1" smtClean="0"/>
              <a:t>временски</a:t>
            </a:r>
            <a:r>
              <a:rPr lang="en-US" sz="3200" dirty="0" smtClean="0"/>
              <a:t> </a:t>
            </a:r>
            <a:r>
              <a:rPr lang="en-US" sz="3200" dirty="0" err="1" smtClean="0"/>
              <a:t>ограничено</a:t>
            </a:r>
            <a:r>
              <a:rPr lang="en-US" sz="3200" dirty="0" smtClean="0"/>
              <a:t> </a:t>
            </a:r>
            <a:r>
              <a:rPr lang="en-US" sz="3200" dirty="0" err="1" smtClean="0"/>
              <a:t>деловање</a:t>
            </a:r>
            <a:r>
              <a:rPr lang="en-US" sz="3200" dirty="0" smtClean="0"/>
              <a:t>,</a:t>
            </a:r>
            <a:br>
              <a:rPr lang="en-US" sz="3200" dirty="0" smtClean="0"/>
            </a:br>
            <a:r>
              <a:rPr lang="en-US" sz="3200" dirty="0" err="1" smtClean="0"/>
              <a:t>проналажење</a:t>
            </a:r>
            <a:r>
              <a:rPr lang="en-US" sz="3200" dirty="0" smtClean="0"/>
              <a:t> </a:t>
            </a:r>
            <a:r>
              <a:rPr lang="en-US" sz="3200" dirty="0" err="1" smtClean="0"/>
              <a:t>нових</a:t>
            </a:r>
            <a:r>
              <a:rPr lang="en-US" sz="3200" dirty="0" smtClean="0"/>
              <a:t> </a:t>
            </a:r>
            <a:r>
              <a:rPr lang="en-US" sz="3200" dirty="0" err="1" smtClean="0"/>
              <a:t>узрочника</a:t>
            </a:r>
            <a:r>
              <a:rPr lang="en-US" sz="3200" dirty="0" smtClean="0"/>
              <a:t> </a:t>
            </a:r>
            <a:r>
              <a:rPr lang="en-US" sz="3200" dirty="0" err="1" smtClean="0"/>
              <a:t>обољења</a:t>
            </a:r>
            <a:r>
              <a:rPr lang="en-US" sz="3200" dirty="0" smtClean="0"/>
              <a:t> ,</a:t>
            </a:r>
            <a:br>
              <a:rPr lang="en-US" sz="3200" dirty="0" smtClean="0"/>
            </a:br>
            <a:r>
              <a:rPr lang="en-US" sz="3200" dirty="0" err="1" smtClean="0"/>
              <a:t>деконтаминација</a:t>
            </a:r>
            <a:r>
              <a:rPr lang="en-US" sz="3200" dirty="0" smtClean="0"/>
              <a:t/>
            </a:r>
            <a:br>
              <a:rPr lang="en-US" sz="3200" dirty="0" smtClean="0"/>
            </a:br>
            <a:endParaRPr lang="en-US" sz="3200" dirty="0"/>
          </a:p>
        </p:txBody>
      </p:sp>
      <p:sp>
        <p:nvSpPr>
          <p:cNvPr id="3" name="Subtitle 2"/>
          <p:cNvSpPr>
            <a:spLocks noGrp="1"/>
          </p:cNvSpPr>
          <p:nvPr>
            <p:ph type="subTitle" idx="1"/>
          </p:nvPr>
        </p:nvSpPr>
        <p:spPr>
          <a:xfrm>
            <a:off x="685800" y="381000"/>
            <a:ext cx="8077200" cy="990600"/>
          </a:xfrm>
        </p:spPr>
        <p:txBody>
          <a:bodyPr/>
          <a:lstStyle/>
          <a:p>
            <a:r>
              <a:rPr lang="en-US" sz="3200" dirty="0" err="1" smtClean="0"/>
              <a:t>Основни</a:t>
            </a:r>
            <a:r>
              <a:rPr lang="en-US" sz="3200" dirty="0" smtClean="0"/>
              <a:t> </a:t>
            </a:r>
            <a:r>
              <a:rPr lang="en-US" sz="3200" dirty="0" err="1" smtClean="0"/>
              <a:t>правац</a:t>
            </a:r>
            <a:r>
              <a:rPr lang="en-US" sz="3200" dirty="0" smtClean="0"/>
              <a:t> </a:t>
            </a:r>
            <a:r>
              <a:rPr lang="en-US" sz="3200" dirty="0" err="1" smtClean="0"/>
              <a:t>развоја</a:t>
            </a:r>
            <a:r>
              <a:rPr lang="en-US" sz="3200" dirty="0" smtClean="0"/>
              <a:t> </a:t>
            </a:r>
            <a:r>
              <a:rPr lang="en-US" sz="3200" dirty="0" err="1" smtClean="0"/>
              <a:t>овог</a:t>
            </a:r>
            <a:r>
              <a:rPr lang="en-US" sz="3200" dirty="0" smtClean="0"/>
              <a:t> </a:t>
            </a:r>
            <a:r>
              <a:rPr lang="en-US" sz="3200" dirty="0" err="1" smtClean="0"/>
              <a:t>оружја</a:t>
            </a:r>
            <a:r>
              <a:rPr lang="en-US" sz="3200" dirty="0" smtClean="0"/>
              <a:t> </a:t>
            </a:r>
            <a:r>
              <a:rPr lang="en-US" sz="3200" dirty="0" err="1" smtClean="0"/>
              <a:t>је</a:t>
            </a:r>
            <a:r>
              <a:rPr lang="en-US" sz="3200" dirty="0" smtClean="0"/>
              <a:t>:</a:t>
            </a:r>
          </a:p>
          <a:p>
            <a:endParaRPr lang="en-US" dirty="0"/>
          </a:p>
        </p:txBody>
      </p:sp>
    </p:spTree>
    <p:extLst>
      <p:ext uri="{BB962C8B-B14F-4D97-AF65-F5344CB8AC3E}">
        <p14:creationId xmlns="" xmlns:p14="http://schemas.microsoft.com/office/powerpoint/2010/main" val="766131727"/>
      </p:ext>
    </p:extLst>
  </p:cSld>
  <p:clrMapOvr>
    <a:masterClrMapping/>
  </p:clrMapOvr>
  <p:transition>
    <p:split/>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eaLnBrk="1" fontAlgn="auto" hangingPunct="1">
              <a:spcAft>
                <a:spcPts val="0"/>
              </a:spcAft>
              <a:defRPr/>
            </a:pPr>
            <a:r>
              <a:rPr lang="sr-Cyrl-CS" b="1" u="sng" dirty="0" smtClean="0">
                <a:latin typeface="Times New Roman" pitchFamily="18" charset="0"/>
                <a:cs typeface="Times New Roman" pitchFamily="18" charset="0"/>
              </a:rPr>
              <a:t>Дефиниција хемијског оружја</a:t>
            </a:r>
            <a:r>
              <a:rPr lang="en-US" dirty="0" smtClean="0">
                <a:solidFill>
                  <a:schemeClr val="accent2">
                    <a:lumMod val="60000"/>
                    <a:lumOff val="40000"/>
                  </a:schemeClr>
                </a:solidFill>
                <a:latin typeface="Times New Roman" pitchFamily="18" charset="0"/>
                <a:cs typeface="Times New Roman" pitchFamily="18" charset="0"/>
              </a:rPr>
              <a:t/>
            </a:r>
            <a:br>
              <a:rPr lang="en-US" dirty="0" smtClean="0">
                <a:solidFill>
                  <a:schemeClr val="accent2">
                    <a:lumMod val="60000"/>
                    <a:lumOff val="40000"/>
                  </a:schemeClr>
                </a:solidFill>
                <a:latin typeface="Times New Roman" pitchFamily="18" charset="0"/>
                <a:cs typeface="Times New Roman" pitchFamily="18" charset="0"/>
              </a:rPr>
            </a:br>
            <a:endParaRPr lang="en-US" dirty="0">
              <a:solidFill>
                <a:schemeClr val="accent2">
                  <a:lumMod val="60000"/>
                  <a:lumOff val="40000"/>
                </a:schemeClr>
              </a:solidFill>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85000" lnSpcReduction="20000"/>
          </a:bodyPr>
          <a:lstStyle/>
          <a:p>
            <a:pPr marL="274320" indent="-274320" eaLnBrk="1" fontAlgn="auto" hangingPunct="1">
              <a:spcBef>
                <a:spcPts val="580"/>
              </a:spcBef>
              <a:spcAft>
                <a:spcPts val="0"/>
              </a:spcAft>
              <a:buFont typeface="Wingdings 2"/>
              <a:buChar char=""/>
              <a:defRPr/>
            </a:pPr>
            <a:r>
              <a:rPr lang="en-US" dirty="0" err="1" smtClean="0">
                <a:latin typeface="Times New Roman" pitchFamily="18" charset="0"/>
                <a:cs typeface="Times New Roman" pitchFamily="18" charset="0"/>
              </a:rPr>
              <a:t>Хемијско</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оружје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је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врста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војног</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оружја </a:t>
            </a:r>
            <a:r>
              <a:rPr lang="en-US" dirty="0" err="1" smtClean="0">
                <a:latin typeface="Times New Roman" pitchFamily="18" charset="0"/>
                <a:cs typeface="Times New Roman" pitchFamily="18" charset="0"/>
              </a:rPr>
              <a:t>које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се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користи</a:t>
            </a:r>
            <a:r>
              <a:rPr lang="en-US" dirty="0" smtClean="0">
                <a:latin typeface="Times New Roman" pitchFamily="18" charset="0"/>
                <a:cs typeface="Times New Roman" pitchFamily="18" charset="0"/>
              </a:rPr>
              <a:t> у </a:t>
            </a:r>
            <a:r>
              <a:rPr lang="en-US" dirty="0" err="1" smtClean="0">
                <a:latin typeface="Times New Roman" pitchFamily="18" charset="0"/>
                <a:cs typeface="Times New Roman" pitchFamily="18" charset="0"/>
              </a:rPr>
              <a:t>намери</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да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се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убије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или</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онеспособи</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непријатељ</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путем</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хемијских</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средстава</a:t>
            </a:r>
            <a:r>
              <a:rPr lang="sr-Cyrl-CS" dirty="0" smtClean="0">
                <a:latin typeface="Times New Roman" pitchFamily="18" charset="0"/>
                <a:cs typeface="Times New Roman" pitchFamily="18" charset="0"/>
              </a:rPr>
              <a:t>, а користе се у оружаним сукобима поред уобичајених борб</a:t>
            </a:r>
            <a:r>
              <a:rPr lang="en-US" dirty="0" smtClean="0">
                <a:latin typeface="Times New Roman" pitchFamily="18" charset="0"/>
                <a:cs typeface="Times New Roman" pitchFamily="18" charset="0"/>
              </a:rPr>
              <a:t>e</a:t>
            </a:r>
            <a:r>
              <a:rPr lang="sr-Cyrl-CS" dirty="0" smtClean="0">
                <a:latin typeface="Times New Roman" pitchFamily="18" charset="0"/>
                <a:cs typeface="Times New Roman" pitchFamily="18" charset="0"/>
              </a:rPr>
              <a:t>них средстава.</a:t>
            </a:r>
            <a:r>
              <a:rPr lang="en-US" dirty="0" smtClean="0">
                <a:latin typeface="Times New Roman" pitchFamily="18" charset="0"/>
                <a:cs typeface="Times New Roman" pitchFamily="18" charset="0"/>
              </a:rPr>
              <a:t> </a:t>
            </a:r>
            <a:endParaRPr lang="sr-Cyrl-CS" dirty="0" smtClean="0">
              <a:latin typeface="Times New Roman" pitchFamily="18" charset="0"/>
              <a:cs typeface="Times New Roman" pitchFamily="18" charset="0"/>
            </a:endParaRPr>
          </a:p>
          <a:p>
            <a:pPr marL="274320" indent="-274320" eaLnBrk="1" fontAlgn="auto" hangingPunct="1">
              <a:spcBef>
                <a:spcPts val="580"/>
              </a:spcBef>
              <a:spcAft>
                <a:spcPts val="0"/>
              </a:spcAft>
              <a:buFont typeface="Wingdings 2"/>
              <a:buChar char=""/>
              <a:defRPr/>
            </a:pPr>
            <a:r>
              <a:rPr lang="en-US" dirty="0" err="1" smtClean="0">
                <a:latin typeface="Times New Roman" pitchFamily="18" charset="0"/>
                <a:cs typeface="Times New Roman" pitchFamily="18" charset="0"/>
              </a:rPr>
              <a:t>Укључује</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бојне отрове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димне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материје</a:t>
            </a:r>
            <a:r>
              <a:rPr lang="en-US" dirty="0" smtClean="0">
                <a:latin typeface="Times New Roman" pitchFamily="18" charset="0"/>
                <a:cs typeface="Times New Roman" pitchFamily="18" charset="0"/>
              </a:rPr>
              <a:t> и </a:t>
            </a:r>
            <a:r>
              <a:rPr lang="en-US" dirty="0" err="1" smtClean="0">
                <a:latin typeface="Times New Roman" pitchFamily="18" charset="0"/>
                <a:cs typeface="Times New Roman" pitchFamily="18" charset="0"/>
              </a:rPr>
              <a:t>запаљива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средства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Осим</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убијања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или</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онеспособљавања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тровањем</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људи</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стоке</a:t>
            </a:r>
            <a:r>
              <a:rPr lang="en-US" dirty="0" smtClean="0">
                <a:latin typeface="Times New Roman" pitchFamily="18" charset="0"/>
                <a:cs typeface="Times New Roman" pitchFamily="18" charset="0"/>
              </a:rPr>
              <a:t> и </a:t>
            </a:r>
            <a:r>
              <a:rPr lang="en-US" dirty="0" err="1" smtClean="0">
                <a:latin typeface="Times New Roman" pitchFamily="18" charset="0"/>
                <a:cs typeface="Times New Roman" pitchFamily="18" charset="0"/>
              </a:rPr>
              <a:t>биљака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користи</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се</a:t>
            </a:r>
            <a:r>
              <a:rPr lang="en-US" dirty="0" smtClean="0">
                <a:latin typeface="Times New Roman" pitchFamily="18" charset="0"/>
                <a:cs typeface="Times New Roman" pitchFamily="18" charset="0"/>
              </a:rPr>
              <a:t> и </a:t>
            </a:r>
            <a:r>
              <a:rPr lang="en-US" dirty="0" err="1" smtClean="0">
                <a:latin typeface="Times New Roman" pitchFamily="18" charset="0"/>
                <a:cs typeface="Times New Roman" pitchFamily="18" charset="0"/>
              </a:rPr>
              <a:t>за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контаминацију</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задимљавање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или</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осветљење</a:t>
            </a:r>
            <a:r>
              <a:rPr lang="en-US" dirty="0" smtClean="0">
                <a:latin typeface="Times New Roman" pitchFamily="18" charset="0"/>
                <a:cs typeface="Times New Roman" pitchFamily="18" charset="0"/>
              </a:rPr>
              <a:t>. </a:t>
            </a:r>
            <a:endParaRPr lang="sr-Cyrl-RS" dirty="0" smtClean="0">
              <a:latin typeface="Times New Roman" pitchFamily="18" charset="0"/>
              <a:cs typeface="Times New Roman" pitchFamily="18" charset="0"/>
            </a:endParaRPr>
          </a:p>
          <a:p>
            <a:pPr marL="274320" indent="-274320">
              <a:spcBef>
                <a:spcPts val="580"/>
              </a:spcBef>
              <a:buFont typeface="Wingdings 2"/>
              <a:buChar char=""/>
              <a:defRPr/>
            </a:pPr>
            <a:r>
              <a:rPr lang="sr-Cyrl-CS" dirty="0">
                <a:latin typeface="Times New Roman" pitchFamily="18" charset="0"/>
                <a:cs typeface="Times New Roman" pitchFamily="18" charset="0"/>
              </a:rPr>
              <a:t>Циљ примене хемијског оружја је изазивање панике и деморализације војске и становништва због изненадног и масовног тешког повређивања и обољевања.</a:t>
            </a:r>
          </a:p>
          <a:p>
            <a:pPr marL="274320" indent="-274320" eaLnBrk="1" fontAlgn="auto" hangingPunct="1">
              <a:spcBef>
                <a:spcPts val="580"/>
              </a:spcBef>
              <a:spcAft>
                <a:spcPts val="0"/>
              </a:spcAft>
              <a:buFont typeface="Wingdings 2"/>
              <a:buChar char=""/>
              <a:defRPr/>
            </a:pPr>
            <a:endParaRPr lang="en-US" dirty="0">
              <a:solidFill>
                <a:schemeClr val="tx1">
                  <a:lumMod val="95000"/>
                  <a:lumOff val="5000"/>
                </a:schemeClr>
              </a:solidFill>
            </a:endParaRPr>
          </a:p>
        </p:txBody>
      </p:sp>
    </p:spTree>
    <p:extLst>
      <p:ext uri="{BB962C8B-B14F-4D97-AF65-F5344CB8AC3E}">
        <p14:creationId xmlns="" xmlns:p14="http://schemas.microsoft.com/office/powerpoint/2010/main" val="663265764"/>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Content Placeholder 2"/>
          <p:cNvSpPr>
            <a:spLocks noGrp="1"/>
          </p:cNvSpPr>
          <p:nvPr>
            <p:ph idx="1"/>
          </p:nvPr>
        </p:nvSpPr>
        <p:spPr>
          <a:xfrm>
            <a:off x="571500" y="928688"/>
            <a:ext cx="8115300" cy="5091112"/>
          </a:xfrm>
        </p:spPr>
        <p:txBody>
          <a:bodyPr/>
          <a:lstStyle/>
          <a:p>
            <a:pPr eaLnBrk="1" hangingPunct="1">
              <a:buFont typeface="Wingdings 2" pitchFamily="18" charset="2"/>
              <a:buNone/>
            </a:pPr>
            <a:r>
              <a:rPr lang="sr-Cyrl-CS" dirty="0" smtClean="0">
                <a:latin typeface="Times New Roman" pitchFamily="18" charset="0"/>
                <a:cs typeface="Times New Roman" pitchFamily="18" charset="0"/>
              </a:rPr>
              <a:t>Примењује се на различите начине:</a:t>
            </a:r>
          </a:p>
          <a:p>
            <a:pPr eaLnBrk="1" hangingPunct="1"/>
            <a:r>
              <a:rPr lang="en-US" dirty="0" err="1" smtClean="0">
                <a:latin typeface="Times New Roman" pitchFamily="18" charset="0"/>
                <a:cs typeface="Times New Roman" pitchFamily="18" charset="0"/>
              </a:rPr>
              <a:t>из</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цистерни</a:t>
            </a:r>
            <a:r>
              <a:rPr lang="en-US" dirty="0" smtClean="0">
                <a:latin typeface="Times New Roman" pitchFamily="18" charset="0"/>
                <a:cs typeface="Times New Roman" pitchFamily="18" charset="0"/>
              </a:rPr>
              <a:t>, </a:t>
            </a:r>
            <a:endParaRPr lang="sr-Cyrl-CS" dirty="0" smtClean="0">
              <a:latin typeface="Times New Roman" pitchFamily="18" charset="0"/>
              <a:cs typeface="Times New Roman" pitchFamily="18" charset="0"/>
            </a:endParaRPr>
          </a:p>
          <a:p>
            <a:pPr eaLnBrk="1" hangingPunct="1"/>
            <a:r>
              <a:rPr lang="sr-Cyrl-CS" dirty="0" smtClean="0">
                <a:latin typeface="Times New Roman" pitchFamily="18" charset="0"/>
                <a:cs typeface="Times New Roman" pitchFamily="18" charset="0"/>
              </a:rPr>
              <a:t>граната</a:t>
            </a:r>
            <a:r>
              <a:rPr lang="en-US" dirty="0" smtClean="0">
                <a:latin typeface="Times New Roman" pitchFamily="18" charset="0"/>
                <a:cs typeface="Times New Roman" pitchFamily="18" charset="0"/>
              </a:rPr>
              <a:t>, </a:t>
            </a:r>
            <a:endParaRPr lang="sr-Cyrl-CS" dirty="0" smtClean="0">
              <a:latin typeface="Times New Roman" pitchFamily="18" charset="0"/>
              <a:cs typeface="Times New Roman" pitchFamily="18" charset="0"/>
            </a:endParaRPr>
          </a:p>
          <a:p>
            <a:pPr eaLnBrk="1" hangingPunct="1"/>
            <a:r>
              <a:rPr lang="sr-Cyrl-CS" dirty="0" smtClean="0">
                <a:latin typeface="Times New Roman" pitchFamily="18" charset="0"/>
                <a:cs typeface="Times New Roman" pitchFamily="18" charset="0"/>
              </a:rPr>
              <a:t>мина</a:t>
            </a:r>
            <a:r>
              <a:rPr lang="en-US" dirty="0" smtClean="0">
                <a:latin typeface="Times New Roman" pitchFamily="18" charset="0"/>
                <a:cs typeface="Times New Roman" pitchFamily="18" charset="0"/>
              </a:rPr>
              <a:t>, </a:t>
            </a:r>
            <a:endParaRPr lang="sr-Cyrl-CS" dirty="0" smtClean="0">
              <a:latin typeface="Times New Roman" pitchFamily="18" charset="0"/>
              <a:cs typeface="Times New Roman" pitchFamily="18" charset="0"/>
            </a:endParaRPr>
          </a:p>
          <a:p>
            <a:pPr eaLnBrk="1" hangingPunct="1"/>
            <a:r>
              <a:rPr lang="sr-Cyrl-CS" dirty="0" smtClean="0">
                <a:latin typeface="Times New Roman" pitchFamily="18" charset="0"/>
                <a:cs typeface="Times New Roman" pitchFamily="18" charset="0"/>
              </a:rPr>
              <a:t>бомби</a:t>
            </a:r>
            <a:r>
              <a:rPr lang="en-US" dirty="0" smtClean="0">
                <a:latin typeface="Times New Roman" pitchFamily="18" charset="0"/>
                <a:cs typeface="Times New Roman" pitchFamily="18" charset="0"/>
              </a:rPr>
              <a:t>, </a:t>
            </a:r>
            <a:endParaRPr lang="sr-Cyrl-CS" dirty="0" smtClean="0">
              <a:latin typeface="Times New Roman" pitchFamily="18" charset="0"/>
              <a:cs typeface="Times New Roman" pitchFamily="18" charset="0"/>
            </a:endParaRPr>
          </a:p>
          <a:p>
            <a:pPr eaLnBrk="1" hangingPunct="1"/>
            <a:r>
              <a:rPr lang="sr-Cyrl-CS" dirty="0" smtClean="0">
                <a:latin typeface="Times New Roman" pitchFamily="18" charset="0"/>
                <a:cs typeface="Times New Roman" pitchFamily="18" charset="0"/>
              </a:rPr>
              <a:t>ракета</a:t>
            </a:r>
            <a:r>
              <a:rPr lang="en-US" dirty="0" smtClean="0">
                <a:latin typeface="Times New Roman" pitchFamily="18" charset="0"/>
                <a:cs typeface="Times New Roman" pitchFamily="18" charset="0"/>
              </a:rPr>
              <a:t>, </a:t>
            </a:r>
            <a:endParaRPr lang="sr-Cyrl-CS" dirty="0" smtClean="0">
              <a:latin typeface="Times New Roman" pitchFamily="18" charset="0"/>
              <a:cs typeface="Times New Roman" pitchFamily="18" charset="0"/>
            </a:endParaRPr>
          </a:p>
          <a:p>
            <a:pPr eaLnBrk="1" hangingPunct="1"/>
            <a:r>
              <a:rPr lang="sr-Cyrl-CS" dirty="0" smtClean="0">
                <a:latin typeface="Times New Roman" pitchFamily="18" charset="0"/>
                <a:cs typeface="Times New Roman" pitchFamily="18" charset="0"/>
              </a:rPr>
              <a:t>магљеника</a:t>
            </a:r>
            <a:r>
              <a:rPr lang="en-US" dirty="0" smtClean="0">
                <a:latin typeface="Times New Roman" pitchFamily="18" charset="0"/>
                <a:cs typeface="Times New Roman" pitchFamily="18" charset="0"/>
              </a:rPr>
              <a:t>,</a:t>
            </a:r>
            <a:endParaRPr lang="sr-Cyrl-CS" dirty="0" smtClean="0">
              <a:latin typeface="Times New Roman" pitchFamily="18" charset="0"/>
              <a:cs typeface="Times New Roman" pitchFamily="18" charset="0"/>
            </a:endParaRPr>
          </a:p>
          <a:p>
            <a:pPr eaLnBrk="1" hangingPunct="1"/>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димних кутија </a:t>
            </a:r>
            <a:r>
              <a:rPr lang="en-US" dirty="0" smtClean="0">
                <a:latin typeface="Times New Roman" pitchFamily="18" charset="0"/>
                <a:cs typeface="Times New Roman" pitchFamily="18" charset="0"/>
              </a:rPr>
              <a:t>и </a:t>
            </a:r>
            <a:r>
              <a:rPr lang="en-US" dirty="0" err="1" smtClean="0">
                <a:latin typeface="Times New Roman" pitchFamily="18" charset="0"/>
                <a:cs typeface="Times New Roman" pitchFamily="18" charset="0"/>
              </a:rPr>
              <a:t>других</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средстава</a:t>
            </a:r>
            <a:r>
              <a:rPr lang="en-US" dirty="0" smtClean="0">
                <a:latin typeface="Times New Roman" pitchFamily="18" charset="0"/>
                <a:cs typeface="Times New Roman" pitchFamily="18" charset="0"/>
              </a:rPr>
              <a:t>.</a:t>
            </a:r>
          </a:p>
        </p:txBody>
      </p:sp>
    </p:spTree>
    <p:extLst>
      <p:ext uri="{BB962C8B-B14F-4D97-AF65-F5344CB8AC3E}">
        <p14:creationId xmlns="" xmlns:p14="http://schemas.microsoft.com/office/powerpoint/2010/main" val="1402396345"/>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Content Placeholder 2"/>
          <p:cNvSpPr>
            <a:spLocks noGrp="1"/>
          </p:cNvSpPr>
          <p:nvPr>
            <p:ph idx="1"/>
          </p:nvPr>
        </p:nvSpPr>
        <p:spPr>
          <a:xfrm>
            <a:off x="428625" y="928688"/>
            <a:ext cx="8258175" cy="5091112"/>
          </a:xfrm>
        </p:spPr>
        <p:txBody>
          <a:bodyPr>
            <a:normAutofit fontScale="92500" lnSpcReduction="10000"/>
          </a:bodyPr>
          <a:lstStyle/>
          <a:p>
            <a:pPr eaLnBrk="1" hangingPunct="1"/>
            <a:r>
              <a:rPr lang="en-US" dirty="0" err="1" smtClean="0">
                <a:latin typeface="Times New Roman" pitchFamily="18" charset="0"/>
                <a:cs typeface="Times New Roman" pitchFamily="18" charset="0"/>
              </a:rPr>
              <a:t>Хемијско</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оружје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је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другачијег</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облика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од</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конвенционалног</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оружја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или</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нуклеарног</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оружја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при</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чему</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нема</a:t>
            </a:r>
            <a:r>
              <a:rPr lang="en-US" dirty="0" smtClean="0">
                <a:latin typeface="Times New Roman" pitchFamily="18" charset="0"/>
                <a:cs typeface="Times New Roman" pitchFamily="18" charset="0"/>
              </a:rPr>
              <a:t> у </a:t>
            </a:r>
            <a:r>
              <a:rPr lang="en-US" dirty="0" err="1" smtClean="0">
                <a:latin typeface="Times New Roman" pitchFamily="18" charset="0"/>
                <a:cs typeface="Times New Roman" pitchFamily="18" charset="0"/>
              </a:rPr>
              <a:t>први</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мах</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видљивог</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деловања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насупрот</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конвенционалном</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оружју</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где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се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може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видети</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на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пример</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експлозија</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бомбе</a:t>
            </a:r>
            <a:r>
              <a:rPr lang="en-US" dirty="0" smtClean="0">
                <a:latin typeface="Times New Roman" pitchFamily="18" charset="0"/>
                <a:cs typeface="Times New Roman" pitchFamily="18" charset="0"/>
              </a:rPr>
              <a:t>).</a:t>
            </a:r>
            <a:endParaRPr lang="sr-Cyrl-CS" dirty="0" smtClean="0">
              <a:latin typeface="Times New Roman" pitchFamily="18" charset="0"/>
              <a:cs typeface="Times New Roman" pitchFamily="18" charset="0"/>
            </a:endParaRPr>
          </a:p>
          <a:p>
            <a:pPr eaLnBrk="1" hangingPunct="1"/>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Коришћење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живих</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организама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нпр</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антракс</a:t>
            </a:r>
            <a:r>
              <a:rPr lang="en-US" dirty="0" smtClean="0">
                <a:latin typeface="Times New Roman" pitchFamily="18" charset="0"/>
                <a:cs typeface="Times New Roman" pitchFamily="18" charset="0"/>
              </a:rPr>
              <a:t>) у </a:t>
            </a:r>
            <a:r>
              <a:rPr lang="en-US" dirty="0" err="1" smtClean="0">
                <a:latin typeface="Times New Roman" pitchFamily="18" charset="0"/>
                <a:cs typeface="Times New Roman" pitchFamily="18" charset="0"/>
              </a:rPr>
              <a:t>војне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сврхе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се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сматра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биолошким</a:t>
            </a:r>
            <a:r>
              <a:rPr lang="en-US" dirty="0" smtClean="0">
                <a:latin typeface="Times New Roman" pitchFamily="18" charset="0"/>
                <a:cs typeface="Times New Roman" pitchFamily="18" charset="0"/>
              </a:rPr>
              <a:t> а </a:t>
            </a:r>
            <a:r>
              <a:rPr lang="en-US" dirty="0" err="1" smtClean="0">
                <a:latin typeface="Times New Roman" pitchFamily="18" charset="0"/>
                <a:cs typeface="Times New Roman" pitchFamily="18" charset="0"/>
              </a:rPr>
              <a:t>не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хемијским</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оружјем</a:t>
            </a:r>
            <a:r>
              <a:rPr lang="sr-Cyrl-CS" dirty="0" smtClean="0">
                <a:latin typeface="Times New Roman" pitchFamily="18" charset="0"/>
                <a:cs typeface="Times New Roman" pitchFamily="18" charset="0"/>
              </a:rPr>
              <a:t>, а</a:t>
            </a:r>
            <a:r>
              <a:rPr lang="en-US" dirty="0" err="1" smtClean="0">
                <a:latin typeface="Times New Roman" pitchFamily="18" charset="0"/>
                <a:cs typeface="Times New Roman" pitchFamily="18" charset="0"/>
              </a:rPr>
              <a:t>ли</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се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зато</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токсични</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продукат</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живих</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организама</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ботулински токсин</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сматра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хемијским</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оружјем</a:t>
            </a:r>
            <a:r>
              <a:rPr lang="en-US" dirty="0" smtClean="0">
                <a:latin typeface="Times New Roman" pitchFamily="18" charset="0"/>
                <a:cs typeface="Times New Roman" pitchFamily="18" charset="0"/>
              </a:rPr>
              <a:t>. </a:t>
            </a:r>
          </a:p>
        </p:txBody>
      </p:sp>
    </p:spTree>
    <p:extLst>
      <p:ext uri="{BB962C8B-B14F-4D97-AF65-F5344CB8AC3E}">
        <p14:creationId xmlns="" xmlns:p14="http://schemas.microsoft.com/office/powerpoint/2010/main" val="706626092"/>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Content Placeholder 2"/>
          <p:cNvSpPr>
            <a:spLocks noGrp="1"/>
          </p:cNvSpPr>
          <p:nvPr>
            <p:ph idx="1"/>
          </p:nvPr>
        </p:nvSpPr>
        <p:spPr>
          <a:xfrm>
            <a:off x="928688" y="1000125"/>
            <a:ext cx="7758112" cy="5019675"/>
          </a:xfrm>
        </p:spPr>
        <p:txBody>
          <a:bodyPr>
            <a:normAutofit fontScale="92500" lnSpcReduction="20000"/>
          </a:bodyPr>
          <a:lstStyle/>
          <a:p>
            <a:pPr eaLnBrk="1" hangingPunct="1"/>
            <a:r>
              <a:rPr lang="sr-Cyrl-CS" dirty="0" smtClean="0">
                <a:latin typeface="Times New Roman" pitchFamily="18" charset="0"/>
                <a:cs typeface="Times New Roman" pitchFamily="18" charset="0"/>
              </a:rPr>
              <a:t>Од прве примене бојних отрова иперита, фозгена и хлорног гаса у Првом светском рату 1917.године, хемијско оружје је употребљено у десетинама каснијих ратних сукоба.</a:t>
            </a:r>
          </a:p>
          <a:p>
            <a:pPr eaLnBrk="1" hangingPunct="1"/>
            <a:r>
              <a:rPr lang="sr-Cyrl-CS" dirty="0" smtClean="0">
                <a:latin typeface="Times New Roman" pitchFamily="18" charset="0"/>
                <a:cs typeface="Times New Roman" pitchFamily="18" charset="0"/>
              </a:rPr>
              <a:t> Марта 1995.године у токијском метроу терористи су применили сарин. Савремено хемијско оружје је тзв. бинарно, у којем се нетоксични прекурсори складиште посебно, а када се организује хемијски напад, њиховим сједињавањем настаје токсични хемијски агенс. </a:t>
            </a:r>
            <a:endParaRPr lang="en-US" dirty="0" smtClean="0">
              <a:latin typeface="Times New Roman" pitchFamily="18" charset="0"/>
              <a:cs typeface="Times New Roman" pitchFamily="18" charset="0"/>
            </a:endParaRPr>
          </a:p>
        </p:txBody>
      </p:sp>
    </p:spTree>
    <p:extLst>
      <p:ext uri="{BB962C8B-B14F-4D97-AF65-F5344CB8AC3E}">
        <p14:creationId xmlns="" xmlns:p14="http://schemas.microsoft.com/office/powerpoint/2010/main" val="593500580"/>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sr-Cyrl-CS" smtClean="0">
                <a:latin typeface="Times New Roman" pitchFamily="18" charset="0"/>
                <a:cs typeface="Times New Roman" pitchFamily="18" charset="0"/>
              </a:rPr>
              <a:t>Бојни отрови се, по свом дејству:</a:t>
            </a:r>
            <a:endParaRPr lang="en-US" smtClean="0">
              <a:latin typeface="Times New Roman" pitchFamily="18" charset="0"/>
              <a:cs typeface="Times New Roman" pitchFamily="18" charset="0"/>
            </a:endParaRPr>
          </a:p>
        </p:txBody>
      </p:sp>
      <p:sp>
        <p:nvSpPr>
          <p:cNvPr id="12291" name="Content Placeholder 6"/>
          <p:cNvSpPr>
            <a:spLocks noGrp="1"/>
          </p:cNvSpPr>
          <p:nvPr>
            <p:ph idx="1"/>
          </p:nvPr>
        </p:nvSpPr>
        <p:spPr/>
        <p:txBody>
          <a:bodyPr>
            <a:normAutofit fontScale="92500" lnSpcReduction="20000"/>
          </a:bodyPr>
          <a:lstStyle/>
          <a:p>
            <a:pPr eaLnBrk="1" hangingPunct="1"/>
            <a:r>
              <a:rPr lang="sr-Cyrl-CS" b="1" dirty="0" smtClean="0">
                <a:latin typeface="Times New Roman" pitchFamily="18" charset="0"/>
                <a:cs typeface="Times New Roman" pitchFamily="18" charset="0"/>
              </a:rPr>
              <a:t>нервни</a:t>
            </a:r>
            <a:endParaRPr lang="en-US" dirty="0" smtClean="0">
              <a:latin typeface="Times New Roman" pitchFamily="18" charset="0"/>
              <a:cs typeface="Times New Roman" pitchFamily="18" charset="0"/>
            </a:endParaRPr>
          </a:p>
          <a:p>
            <a:pPr eaLnBrk="1" hangingPunct="1"/>
            <a:r>
              <a:rPr lang="sr-Cyrl-CS" b="1" dirty="0" smtClean="0">
                <a:latin typeface="Times New Roman" pitchFamily="18" charset="0"/>
                <a:cs typeface="Times New Roman" pitchFamily="18" charset="0"/>
              </a:rPr>
              <a:t>пликавци</a:t>
            </a:r>
            <a:endParaRPr lang="en-US" dirty="0" smtClean="0">
              <a:latin typeface="Times New Roman" pitchFamily="18" charset="0"/>
              <a:cs typeface="Times New Roman" pitchFamily="18" charset="0"/>
            </a:endParaRPr>
          </a:p>
          <a:p>
            <a:pPr eaLnBrk="1" hangingPunct="1"/>
            <a:r>
              <a:rPr lang="sr-Cyrl-CS" b="1" dirty="0" smtClean="0">
                <a:latin typeface="Times New Roman" pitchFamily="18" charset="0"/>
                <a:cs typeface="Times New Roman" pitchFamily="18" charset="0"/>
              </a:rPr>
              <a:t>надражљивци</a:t>
            </a:r>
            <a:endParaRPr lang="en-US" dirty="0" smtClean="0">
              <a:latin typeface="Times New Roman" pitchFamily="18" charset="0"/>
              <a:cs typeface="Times New Roman" pitchFamily="18" charset="0"/>
            </a:endParaRPr>
          </a:p>
          <a:p>
            <a:pPr eaLnBrk="1" hangingPunct="1"/>
            <a:r>
              <a:rPr lang="sr-Cyrl-CS" b="1" dirty="0" smtClean="0">
                <a:latin typeface="Times New Roman" pitchFamily="18" charset="0"/>
                <a:cs typeface="Times New Roman" pitchFamily="18" charset="0"/>
              </a:rPr>
              <a:t>хербициди и дефолијанти</a:t>
            </a:r>
            <a:endParaRPr lang="en-US" dirty="0" smtClean="0">
              <a:latin typeface="Times New Roman" pitchFamily="18" charset="0"/>
              <a:cs typeface="Times New Roman" pitchFamily="18" charset="0"/>
            </a:endParaRPr>
          </a:p>
          <a:p>
            <a:pPr eaLnBrk="1" hangingPunct="1"/>
            <a:r>
              <a:rPr lang="sr-Cyrl-CS" b="1" dirty="0" smtClean="0">
                <a:latin typeface="Times New Roman" pitchFamily="18" charset="0"/>
                <a:cs typeface="Times New Roman" pitchFamily="18" charset="0"/>
              </a:rPr>
              <a:t>психохемијски</a:t>
            </a:r>
            <a:endParaRPr lang="en-US" dirty="0" smtClean="0">
              <a:latin typeface="Times New Roman" pitchFamily="18" charset="0"/>
              <a:cs typeface="Times New Roman" pitchFamily="18" charset="0"/>
            </a:endParaRPr>
          </a:p>
          <a:p>
            <a:pPr eaLnBrk="1" hangingPunct="1"/>
            <a:r>
              <a:rPr lang="sr-Cyrl-CS" b="1" dirty="0" smtClean="0">
                <a:latin typeface="Times New Roman" pitchFamily="18" charset="0"/>
                <a:cs typeface="Times New Roman" pitchFamily="18" charset="0"/>
              </a:rPr>
              <a:t>загушљивци</a:t>
            </a:r>
            <a:endParaRPr lang="en-US" dirty="0" smtClean="0">
              <a:latin typeface="Times New Roman" pitchFamily="18" charset="0"/>
              <a:cs typeface="Times New Roman" pitchFamily="18" charset="0"/>
            </a:endParaRPr>
          </a:p>
          <a:p>
            <a:pPr eaLnBrk="1" hangingPunct="1"/>
            <a:r>
              <a:rPr lang="sr-Cyrl-CS" b="1" dirty="0" smtClean="0">
                <a:latin typeface="Times New Roman" pitchFamily="18" charset="0"/>
                <a:cs typeface="Times New Roman" pitchFamily="18" charset="0"/>
              </a:rPr>
              <a:t>крвни отрови</a:t>
            </a:r>
            <a:endParaRPr lang="en-US" dirty="0" smtClean="0">
              <a:latin typeface="Times New Roman" pitchFamily="18" charset="0"/>
              <a:cs typeface="Times New Roman" pitchFamily="18" charset="0"/>
            </a:endParaRPr>
          </a:p>
          <a:p>
            <a:pPr eaLnBrk="1" hangingPunct="1"/>
            <a:r>
              <a:rPr lang="sr-Cyrl-CS" b="1" dirty="0" smtClean="0">
                <a:latin typeface="Times New Roman" pitchFamily="18" charset="0"/>
                <a:cs typeface="Times New Roman" pitchFamily="18" charset="0"/>
              </a:rPr>
              <a:t>диверзантски отрови</a:t>
            </a:r>
            <a:endParaRPr lang="en-US" dirty="0" smtClean="0">
              <a:latin typeface="Times New Roman" pitchFamily="18" charset="0"/>
              <a:cs typeface="Times New Roman" pitchFamily="18" charset="0"/>
            </a:endParaRPr>
          </a:p>
          <a:p>
            <a:pPr eaLnBrk="1" hangingPunct="1"/>
            <a:r>
              <a:rPr lang="sr-Cyrl-CS" b="1" dirty="0" smtClean="0">
                <a:latin typeface="Times New Roman" pitchFamily="18" charset="0"/>
                <a:cs typeface="Times New Roman" pitchFamily="18" charset="0"/>
              </a:rPr>
              <a:t>биолошке токсине</a:t>
            </a:r>
            <a:endParaRPr lang="en-US" dirty="0" smtClean="0">
              <a:latin typeface="Times New Roman" pitchFamily="18" charset="0"/>
              <a:cs typeface="Times New Roman" pitchFamily="18" charset="0"/>
            </a:endParaRPr>
          </a:p>
          <a:p>
            <a:pPr eaLnBrk="1" hangingPunct="1"/>
            <a:endParaRPr lang="en-US" dirty="0" smtClean="0"/>
          </a:p>
          <a:p>
            <a:pPr eaLnBrk="1" hangingPunct="1"/>
            <a:endParaRPr lang="en-US" dirty="0" smtClean="0"/>
          </a:p>
        </p:txBody>
      </p:sp>
    </p:spTree>
    <p:extLst>
      <p:ext uri="{BB962C8B-B14F-4D97-AF65-F5344CB8AC3E}">
        <p14:creationId xmlns="" xmlns:p14="http://schemas.microsoft.com/office/powerpoint/2010/main" val="3017560137"/>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eaLnBrk="1" fontAlgn="auto" hangingPunct="1">
              <a:spcAft>
                <a:spcPts val="0"/>
              </a:spcAft>
              <a:defRPr/>
            </a:pPr>
            <a:r>
              <a:rPr lang="sr-Cyrl-CS" b="1" u="sng" dirty="0" smtClean="0">
                <a:solidFill>
                  <a:schemeClr val="accent2">
                    <a:lumMod val="60000"/>
                    <a:lumOff val="40000"/>
                  </a:schemeClr>
                </a:solidFill>
                <a:latin typeface="Times New Roman" pitchFamily="18" charset="0"/>
                <a:cs typeface="Times New Roman" pitchFamily="18" charset="0"/>
              </a:rPr>
              <a:t>Нервни бојни отрови</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85000" lnSpcReduction="10000"/>
          </a:bodyPr>
          <a:lstStyle/>
          <a:p>
            <a:pPr marL="274320" indent="-274320" eaLnBrk="1" fontAlgn="auto" hangingPunct="1">
              <a:spcBef>
                <a:spcPts val="580"/>
              </a:spcBef>
              <a:spcAft>
                <a:spcPts val="0"/>
              </a:spcAft>
              <a:buFont typeface="Wingdings 2"/>
              <a:buChar char=""/>
              <a:defRPr/>
            </a:pPr>
            <a:r>
              <a:rPr lang="sr-Cyrl-CS" dirty="0" smtClean="0"/>
              <a:t>Течности без боје и мириса</a:t>
            </a:r>
          </a:p>
          <a:p>
            <a:pPr marL="274320" indent="-274320" eaLnBrk="1" fontAlgn="auto" hangingPunct="1">
              <a:spcBef>
                <a:spcPts val="580"/>
              </a:spcBef>
              <a:spcAft>
                <a:spcPts val="0"/>
              </a:spcAft>
              <a:buFont typeface="Wingdings 2"/>
              <a:buChar char=""/>
              <a:defRPr/>
            </a:pPr>
            <a:r>
              <a:rPr lang="sr-Cyrl-CS" dirty="0" smtClean="0"/>
              <a:t> Продиру у организам преко коже, слузокожа, респираторног и дигестивног тракта</a:t>
            </a:r>
          </a:p>
          <a:p>
            <a:pPr marL="274320" indent="-274320" eaLnBrk="1" fontAlgn="auto" hangingPunct="1">
              <a:spcBef>
                <a:spcPts val="580"/>
              </a:spcBef>
              <a:spcAft>
                <a:spcPts val="0"/>
              </a:spcAft>
              <a:buFont typeface="Wingdings 2"/>
              <a:buChar char=""/>
              <a:defRPr/>
            </a:pPr>
            <a:r>
              <a:rPr lang="sr-Cyrl-CS" dirty="0" smtClean="0"/>
              <a:t> Токсични ефекти се испољавају већ после једног минута од примене.</a:t>
            </a:r>
          </a:p>
          <a:p>
            <a:pPr marL="274320" indent="-274320" eaLnBrk="1" fontAlgn="auto" hangingPunct="1">
              <a:spcBef>
                <a:spcPts val="580"/>
              </a:spcBef>
              <a:spcAft>
                <a:spcPts val="0"/>
              </a:spcAft>
              <a:buFont typeface="Wingdings 2"/>
              <a:buChar char=""/>
              <a:defRPr/>
            </a:pPr>
            <a:r>
              <a:rPr lang="sr-Cyrl-CS" dirty="0" smtClean="0"/>
              <a:t>То су смртоносна органофосфорна једињења која на човека делују инхибирањем ензима холинестеразе. Услед тога долази до ендогеног нагомилавања ацетил-холина у синапсама и до снажне стимулације мускаринских и никотинских рецептора. У другој фази настаје парализа нервног система. </a:t>
            </a:r>
            <a:endParaRPr lang="en-US" dirty="0"/>
          </a:p>
        </p:txBody>
      </p:sp>
    </p:spTree>
    <p:extLst>
      <p:ext uri="{BB962C8B-B14F-4D97-AF65-F5344CB8AC3E}">
        <p14:creationId xmlns="" xmlns:p14="http://schemas.microsoft.com/office/powerpoint/2010/main" val="2130057279"/>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 xmlns:p14="http://schemas.microsoft.com/office/powerpoint/2010/main" val="2328857393"/>
              </p:ext>
            </p:extLst>
          </p:nvPr>
        </p:nvGraphicFramePr>
        <p:xfrm>
          <a:off x="914400" y="685800"/>
          <a:ext cx="7772400" cy="5141789"/>
        </p:xfrm>
        <a:graphic>
          <a:graphicData uri="http://schemas.openxmlformats.org/drawingml/2006/table">
            <a:tbl>
              <a:tblPr firstRow="1" bandRow="1">
                <a:tableStyleId>{5C22544A-7EE6-4342-B048-85BDC9FD1C3A}</a:tableStyleId>
              </a:tblPr>
              <a:tblGrid>
                <a:gridCol w="1943100"/>
                <a:gridCol w="1943100"/>
                <a:gridCol w="1943100"/>
                <a:gridCol w="1943100"/>
              </a:tblGrid>
              <a:tr h="585927">
                <a:tc>
                  <a:txBody>
                    <a:bodyPr/>
                    <a:lstStyle/>
                    <a:p>
                      <a:r>
                        <a:rPr kumimoji="0" lang="sr-Cyrl-CS" sz="1800" kern="1200" dirty="0" smtClean="0"/>
                        <a:t>Име</a:t>
                      </a:r>
                      <a:endParaRPr lang="en-US" sz="1800" dirty="0"/>
                    </a:p>
                  </a:txBody>
                  <a:tcPr marT="45727" marB="45727"/>
                </a:tc>
                <a:tc>
                  <a:txBody>
                    <a:bodyPr/>
                    <a:lstStyle/>
                    <a:p>
                      <a:r>
                        <a:rPr kumimoji="0" lang="sr-Cyrl-CS" sz="1800" kern="1200" dirty="0" smtClean="0"/>
                        <a:t>Први пут синтетисан</a:t>
                      </a:r>
                      <a:endParaRPr lang="en-US" sz="1800" dirty="0"/>
                    </a:p>
                  </a:txBody>
                  <a:tcPr marT="45727" marB="45727"/>
                </a:tc>
                <a:tc>
                  <a:txBody>
                    <a:bodyPr/>
                    <a:lstStyle/>
                    <a:p>
                      <a:r>
                        <a:rPr kumimoji="0" lang="sr-Cyrl-CS" sz="1800" kern="1200" dirty="0" smtClean="0"/>
                        <a:t>Летална доза</a:t>
                      </a:r>
                      <a:r>
                        <a:rPr kumimoji="0" lang="en-US" sz="1800" kern="1200" dirty="0" smtClean="0"/>
                        <a:t/>
                      </a:r>
                      <a:br>
                        <a:rPr kumimoji="0" lang="en-US" sz="1800" kern="1200" dirty="0" smtClean="0"/>
                      </a:br>
                      <a:r>
                        <a:rPr kumimoji="0" lang="sr-Cyrl-CS" sz="1800" kern="1200" dirty="0" smtClean="0"/>
                        <a:t>инхалација</a:t>
                      </a:r>
                      <a:r>
                        <a:rPr kumimoji="0" lang="en-US" sz="1800" kern="1200" dirty="0" smtClean="0"/>
                        <a:t> (mg</a:t>
                      </a:r>
                      <a:r>
                        <a:rPr kumimoji="0" lang="sr-Cyrl-CS" sz="1800" kern="1200" dirty="0" smtClean="0"/>
                        <a:t>/</a:t>
                      </a:r>
                      <a:r>
                        <a:rPr kumimoji="0" lang="en-US" sz="1800" kern="1200" dirty="0" smtClean="0"/>
                        <a:t>min/m</a:t>
                      </a:r>
                      <a:r>
                        <a:rPr kumimoji="0" lang="en-US" sz="1800" kern="1200" baseline="30000" dirty="0" smtClean="0"/>
                        <a:t>3</a:t>
                      </a:r>
                      <a:r>
                        <a:rPr kumimoji="0" lang="en-US" sz="1800" kern="1200" dirty="0" smtClean="0"/>
                        <a:t>)</a:t>
                      </a:r>
                      <a:endParaRPr lang="en-US" sz="1800" dirty="0"/>
                    </a:p>
                  </a:txBody>
                  <a:tcPr marT="45727" marB="45727"/>
                </a:tc>
                <a:tc>
                  <a:txBody>
                    <a:bodyPr/>
                    <a:lstStyle/>
                    <a:p>
                      <a:r>
                        <a:rPr kumimoji="0" lang="sr-Cyrl-CS" sz="1800" kern="1200" dirty="0" smtClean="0"/>
                        <a:t>Летална доза</a:t>
                      </a:r>
                      <a:r>
                        <a:rPr kumimoji="0" lang="en-US" sz="1800" kern="1200" dirty="0" smtClean="0"/>
                        <a:t/>
                      </a:r>
                      <a:br>
                        <a:rPr kumimoji="0" lang="en-US" sz="1800" kern="1200" dirty="0" smtClean="0"/>
                      </a:br>
                      <a:r>
                        <a:rPr kumimoji="0" lang="sr-Cyrl-CS" sz="1800" kern="1200" dirty="0" smtClean="0"/>
                        <a:t>кожа</a:t>
                      </a:r>
                      <a:r>
                        <a:rPr kumimoji="0" lang="en-US" sz="1800" kern="1200" dirty="0" smtClean="0"/>
                        <a:t> (mg)</a:t>
                      </a:r>
                      <a:endParaRPr lang="en-US" sz="1800" dirty="0"/>
                    </a:p>
                  </a:txBody>
                  <a:tcPr marT="45727" marB="45727"/>
                </a:tc>
              </a:tr>
              <a:tr h="845475">
                <a:tc>
                  <a:txBody>
                    <a:bodyPr/>
                    <a:lstStyle/>
                    <a:p>
                      <a:r>
                        <a:rPr kumimoji="0" lang="en-US" sz="1800" kern="1200" dirty="0" err="1" smtClean="0"/>
                        <a:t>Tabun</a:t>
                      </a:r>
                      <a:r>
                        <a:rPr kumimoji="0" lang="en-US" sz="1800" kern="1200" dirty="0" smtClean="0"/>
                        <a:t> (GA)</a:t>
                      </a:r>
                      <a:endParaRPr lang="en-US" sz="1800" dirty="0"/>
                    </a:p>
                  </a:txBody>
                  <a:tcPr marT="45727" marB="45727"/>
                </a:tc>
                <a:tc>
                  <a:txBody>
                    <a:bodyPr/>
                    <a:lstStyle/>
                    <a:p>
                      <a:r>
                        <a:rPr lang="sr-Cyrl-CS" sz="1800" dirty="0" smtClean="0"/>
                        <a:t>1936.</a:t>
                      </a:r>
                      <a:endParaRPr lang="en-US" sz="1800" dirty="0"/>
                    </a:p>
                  </a:txBody>
                  <a:tcPr marT="45727" marB="45727"/>
                </a:tc>
                <a:tc>
                  <a:txBody>
                    <a:bodyPr/>
                    <a:lstStyle/>
                    <a:p>
                      <a:r>
                        <a:rPr kumimoji="0" lang="en-US" sz="1800" kern="1200" dirty="0" smtClean="0">
                          <a:solidFill>
                            <a:schemeClr val="dk1"/>
                          </a:solidFill>
                          <a:latin typeface="+mn-lt"/>
                          <a:ea typeface="+mn-ea"/>
                          <a:cs typeface="+mn-cs"/>
                        </a:rPr>
                        <a:t>150-400</a:t>
                      </a:r>
                      <a:endParaRPr lang="en-US" sz="1800" dirty="0"/>
                    </a:p>
                  </a:txBody>
                  <a:tcPr marT="45727" marB="45727"/>
                </a:tc>
                <a:tc>
                  <a:txBody>
                    <a:bodyPr/>
                    <a:lstStyle/>
                    <a:p>
                      <a:r>
                        <a:rPr kumimoji="0" lang="en-US" sz="1800" kern="1200" dirty="0" smtClean="0">
                          <a:solidFill>
                            <a:schemeClr val="dk1"/>
                          </a:solidFill>
                          <a:latin typeface="+mn-lt"/>
                          <a:ea typeface="+mn-ea"/>
                          <a:cs typeface="+mn-cs"/>
                        </a:rPr>
                        <a:t>1,000-1,700</a:t>
                      </a:r>
                      <a:endParaRPr lang="en-US" sz="1800" dirty="0"/>
                    </a:p>
                  </a:txBody>
                  <a:tcPr marT="45727" marB="45727"/>
                </a:tc>
              </a:tr>
              <a:tr h="845475">
                <a:tc>
                  <a:txBody>
                    <a:bodyPr/>
                    <a:lstStyle/>
                    <a:p>
                      <a:r>
                        <a:rPr kumimoji="0" lang="en-US" sz="1800" kern="1200" dirty="0" err="1" smtClean="0"/>
                        <a:t>Sarin</a:t>
                      </a:r>
                      <a:r>
                        <a:rPr kumimoji="0" lang="en-US" sz="1800" kern="1200" dirty="0" smtClean="0"/>
                        <a:t> (GB)</a:t>
                      </a:r>
                      <a:endParaRPr lang="en-US" sz="1800" dirty="0"/>
                    </a:p>
                  </a:txBody>
                  <a:tcPr marT="45727" marB="45727"/>
                </a:tc>
                <a:tc>
                  <a:txBody>
                    <a:bodyPr/>
                    <a:lstStyle/>
                    <a:p>
                      <a:r>
                        <a:rPr lang="sr-Cyrl-CS" sz="1800" dirty="0" smtClean="0"/>
                        <a:t>1938.</a:t>
                      </a:r>
                      <a:endParaRPr lang="en-US" sz="1800" dirty="0"/>
                    </a:p>
                  </a:txBody>
                  <a:tcPr marT="45727" marB="45727"/>
                </a:tc>
                <a:tc>
                  <a:txBody>
                    <a:bodyPr/>
                    <a:lstStyle/>
                    <a:p>
                      <a:r>
                        <a:rPr kumimoji="0" lang="en-US" sz="1800" kern="1200" dirty="0" smtClean="0">
                          <a:solidFill>
                            <a:schemeClr val="dk1"/>
                          </a:solidFill>
                          <a:latin typeface="+mn-lt"/>
                          <a:ea typeface="+mn-ea"/>
                          <a:cs typeface="+mn-cs"/>
                        </a:rPr>
                        <a:t>75-100</a:t>
                      </a:r>
                      <a:endParaRPr lang="en-US" sz="1800" dirty="0"/>
                    </a:p>
                  </a:txBody>
                  <a:tcPr marT="45727" marB="45727"/>
                </a:tc>
                <a:tc>
                  <a:txBody>
                    <a:bodyPr/>
                    <a:lstStyle/>
                    <a:p>
                      <a:r>
                        <a:rPr kumimoji="0" lang="en-US" sz="1800" kern="1200" dirty="0" smtClean="0">
                          <a:solidFill>
                            <a:schemeClr val="dk1"/>
                          </a:solidFill>
                          <a:latin typeface="+mn-lt"/>
                          <a:ea typeface="+mn-ea"/>
                          <a:cs typeface="+mn-cs"/>
                        </a:rPr>
                        <a:t>1,000-1,700</a:t>
                      </a:r>
                      <a:endParaRPr lang="en-US" sz="1800" dirty="0"/>
                    </a:p>
                  </a:txBody>
                  <a:tcPr marT="45727" marB="45727"/>
                </a:tc>
              </a:tr>
              <a:tr h="845475">
                <a:tc>
                  <a:txBody>
                    <a:bodyPr/>
                    <a:lstStyle/>
                    <a:p>
                      <a:r>
                        <a:rPr kumimoji="0" lang="en-US" sz="1800" kern="1200" dirty="0" err="1" smtClean="0"/>
                        <a:t>Soman</a:t>
                      </a:r>
                      <a:r>
                        <a:rPr kumimoji="0" lang="en-US" sz="1800" kern="1200" dirty="0" smtClean="0"/>
                        <a:t> (GD)</a:t>
                      </a:r>
                      <a:endParaRPr lang="en-US" sz="1800" dirty="0"/>
                    </a:p>
                  </a:txBody>
                  <a:tcPr marT="45727" marB="45727"/>
                </a:tc>
                <a:tc>
                  <a:txBody>
                    <a:bodyPr/>
                    <a:lstStyle/>
                    <a:p>
                      <a:r>
                        <a:rPr lang="sr-Cyrl-CS" sz="1800" dirty="0" smtClean="0"/>
                        <a:t>1944.</a:t>
                      </a:r>
                      <a:endParaRPr lang="en-US" sz="1800" dirty="0"/>
                    </a:p>
                  </a:txBody>
                  <a:tcPr marT="45727" marB="45727"/>
                </a:tc>
                <a:tc>
                  <a:txBody>
                    <a:bodyPr/>
                    <a:lstStyle/>
                    <a:p>
                      <a:r>
                        <a:rPr kumimoji="0" lang="en-US" sz="1800" kern="1200" dirty="0" smtClean="0">
                          <a:solidFill>
                            <a:schemeClr val="dk1"/>
                          </a:solidFill>
                          <a:latin typeface="+mn-lt"/>
                          <a:ea typeface="+mn-ea"/>
                          <a:cs typeface="+mn-cs"/>
                        </a:rPr>
                        <a:t>35-50</a:t>
                      </a:r>
                      <a:endParaRPr lang="en-US" sz="1800" dirty="0"/>
                    </a:p>
                  </a:txBody>
                  <a:tcPr marT="45727" marB="45727"/>
                </a:tc>
                <a:tc>
                  <a:txBody>
                    <a:bodyPr/>
                    <a:lstStyle/>
                    <a:p>
                      <a:r>
                        <a:rPr kumimoji="0" lang="en-US" sz="1800" kern="1200" dirty="0" smtClean="0">
                          <a:solidFill>
                            <a:schemeClr val="dk1"/>
                          </a:solidFill>
                          <a:latin typeface="+mn-lt"/>
                          <a:ea typeface="+mn-ea"/>
                          <a:cs typeface="+mn-cs"/>
                        </a:rPr>
                        <a:t>50-100</a:t>
                      </a:r>
                      <a:endParaRPr lang="en-US" sz="1800" dirty="0"/>
                    </a:p>
                  </a:txBody>
                  <a:tcPr marT="45727" marB="45727"/>
                </a:tc>
              </a:tr>
              <a:tr h="845475">
                <a:tc>
                  <a:txBody>
                    <a:bodyPr/>
                    <a:lstStyle/>
                    <a:p>
                      <a:r>
                        <a:rPr kumimoji="0" lang="en-US" sz="1800" kern="1200" dirty="0" smtClean="0"/>
                        <a:t>VX</a:t>
                      </a:r>
                      <a:endParaRPr lang="en-US" sz="1800" dirty="0"/>
                    </a:p>
                  </a:txBody>
                  <a:tcPr marT="45727" marB="45727"/>
                </a:tc>
                <a:tc>
                  <a:txBody>
                    <a:bodyPr/>
                    <a:lstStyle/>
                    <a:p>
                      <a:r>
                        <a:rPr lang="sr-Cyrl-CS" sz="1800" dirty="0" smtClean="0"/>
                        <a:t>1952.</a:t>
                      </a:r>
                      <a:endParaRPr lang="en-US" sz="1800" dirty="0"/>
                    </a:p>
                  </a:txBody>
                  <a:tcPr marT="45727" marB="45727"/>
                </a:tc>
                <a:tc>
                  <a:txBody>
                    <a:bodyPr/>
                    <a:lstStyle/>
                    <a:p>
                      <a:r>
                        <a:rPr kumimoji="0" lang="en-US" sz="1800" kern="1200" dirty="0" smtClean="0">
                          <a:solidFill>
                            <a:schemeClr val="dk1"/>
                          </a:solidFill>
                          <a:latin typeface="+mn-lt"/>
                          <a:ea typeface="+mn-ea"/>
                          <a:cs typeface="+mn-cs"/>
                        </a:rPr>
                        <a:t>10</a:t>
                      </a:r>
                      <a:endParaRPr lang="en-US" sz="1800" dirty="0"/>
                    </a:p>
                  </a:txBody>
                  <a:tcPr marT="45727" marB="45727"/>
                </a:tc>
                <a:tc>
                  <a:txBody>
                    <a:bodyPr/>
                    <a:lstStyle/>
                    <a:p>
                      <a:r>
                        <a:rPr kumimoji="0" lang="en-US" sz="1800" kern="1200" dirty="0" smtClean="0">
                          <a:solidFill>
                            <a:schemeClr val="dk1"/>
                          </a:solidFill>
                          <a:latin typeface="+mn-lt"/>
                          <a:ea typeface="+mn-ea"/>
                          <a:cs typeface="+mn-cs"/>
                        </a:rPr>
                        <a:t>6-10</a:t>
                      </a:r>
                      <a:endParaRPr lang="en-US" sz="1800" dirty="0"/>
                    </a:p>
                  </a:txBody>
                  <a:tcPr marT="45727" marB="45727"/>
                </a:tc>
              </a:tr>
              <a:tr h="845475">
                <a:tc gridSpan="4">
                  <a:txBody>
                    <a:bodyPr/>
                    <a:lstStyle/>
                    <a:p>
                      <a:r>
                        <a:rPr kumimoji="0" lang="sr-Cyrl-CS" sz="1800" kern="1200" dirty="0" smtClean="0"/>
                        <a:t>Још неки мање уобичајени нервни бојни отрови</a:t>
                      </a:r>
                      <a:r>
                        <a:rPr kumimoji="0" lang="en-US" sz="1800" kern="1200" dirty="0" smtClean="0"/>
                        <a:t>: GE, GF, VE, VG </a:t>
                      </a:r>
                      <a:r>
                        <a:rPr kumimoji="0" lang="sr-Cyrl-CS" sz="1800" kern="1200" dirty="0" smtClean="0"/>
                        <a:t>и</a:t>
                      </a:r>
                      <a:r>
                        <a:rPr kumimoji="0" lang="en-US" sz="1800" kern="1200" dirty="0" smtClean="0"/>
                        <a:t> VM</a:t>
                      </a:r>
                      <a:endParaRPr lang="en-US" sz="1800" dirty="0"/>
                    </a:p>
                  </a:txBody>
                  <a:tcPr marT="45727" marB="45727"/>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bl>
          </a:graphicData>
        </a:graphic>
      </p:graphicFrame>
    </p:spTree>
    <p:extLst>
      <p:ext uri="{BB962C8B-B14F-4D97-AF65-F5344CB8AC3E}">
        <p14:creationId xmlns="" xmlns:p14="http://schemas.microsoft.com/office/powerpoint/2010/main" val="1058600368"/>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28604"/>
            <a:ext cx="8229600" cy="5880756"/>
          </a:xfrm>
        </p:spPr>
        <p:txBody>
          <a:bodyPr>
            <a:normAutofit fontScale="70000" lnSpcReduction="20000"/>
          </a:bodyPr>
          <a:lstStyle/>
          <a:p>
            <a:pPr>
              <a:buNone/>
            </a:pPr>
            <a:r>
              <a:rPr lang="sr-Cyrl-CS" b="1" dirty="0" smtClean="0"/>
              <a:t>	</a:t>
            </a:r>
            <a:r>
              <a:rPr lang="sr-Cyrl-CS" b="1" dirty="0" smtClean="0">
                <a:latin typeface="Times New Roman" pitchFamily="18" charset="0"/>
                <a:cs typeface="Times New Roman" pitchFamily="18" charset="0"/>
              </a:rPr>
              <a:t>Нервни бојни отрови</a:t>
            </a:r>
            <a:r>
              <a:rPr lang="sr-Cyrl-CS" dirty="0" smtClean="0">
                <a:latin typeface="Times New Roman" pitchFamily="18" charset="0"/>
                <a:cs typeface="Times New Roman" pitchFamily="18" charset="0"/>
              </a:rPr>
              <a:t> припадају групи органофосфата и они су најтоксичнији од свих бојних отрова. То су смртоносни БОт.</a:t>
            </a:r>
          </a:p>
          <a:p>
            <a:pPr>
              <a:buNone/>
            </a:pPr>
            <a:endParaRPr lang="en-US" dirty="0" smtClean="0">
              <a:latin typeface="Times New Roman" pitchFamily="18" charset="0"/>
              <a:cs typeface="Times New Roman" pitchFamily="18" charset="0"/>
            </a:endParaRPr>
          </a:p>
          <a:p>
            <a:pPr>
              <a:buNone/>
            </a:pPr>
            <a:r>
              <a:rPr lang="sr-Cyrl-CS" dirty="0" smtClean="0">
                <a:latin typeface="Times New Roman" pitchFamily="18" charset="0"/>
                <a:cs typeface="Times New Roman" pitchFamily="18" charset="0"/>
              </a:rPr>
              <a:t>	Постоје две фамилије нервних БОт :</a:t>
            </a:r>
          </a:p>
          <a:p>
            <a:pPr>
              <a:buNone/>
            </a:pPr>
            <a:endParaRPr lang="en-US" dirty="0" smtClean="0">
              <a:latin typeface="Times New Roman" pitchFamily="18" charset="0"/>
              <a:cs typeface="Times New Roman" pitchFamily="18" charset="0"/>
            </a:endParaRPr>
          </a:p>
          <a:p>
            <a:pPr lvl="0"/>
            <a:r>
              <a:rPr lang="sr-Cyrl-CS" dirty="0" smtClean="0">
                <a:latin typeface="Times New Roman" pitchFamily="18" charset="0"/>
                <a:cs typeface="Times New Roman" pitchFamily="18" charset="0"/>
              </a:rPr>
              <a:t>Табун, сарин и соман</a:t>
            </a:r>
            <a:endParaRPr lang="en-US" dirty="0" smtClean="0">
              <a:latin typeface="Times New Roman" pitchFamily="18" charset="0"/>
              <a:cs typeface="Times New Roman" pitchFamily="18" charset="0"/>
            </a:endParaRPr>
          </a:p>
          <a:p>
            <a:pPr lvl="0"/>
            <a:r>
              <a:rPr lang="sr-Latn-CS" dirty="0" smtClean="0">
                <a:latin typeface="Times New Roman" pitchFamily="18" charset="0"/>
                <a:cs typeface="Times New Roman" pitchFamily="18" charset="0"/>
              </a:rPr>
              <a:t>V</a:t>
            </a:r>
            <a:r>
              <a:rPr lang="sr-Cyrl-CS" dirty="0" smtClean="0">
                <a:latin typeface="Times New Roman" pitchFamily="18" charset="0"/>
                <a:cs typeface="Times New Roman" pitchFamily="18" charset="0"/>
              </a:rPr>
              <a:t>-отрови</a:t>
            </a:r>
          </a:p>
          <a:p>
            <a:pPr lvl="0">
              <a:buNone/>
            </a:pPr>
            <a:endParaRPr lang="en-US" dirty="0" smtClean="0">
              <a:latin typeface="Times New Roman" pitchFamily="18" charset="0"/>
              <a:cs typeface="Times New Roman" pitchFamily="18" charset="0"/>
            </a:endParaRPr>
          </a:p>
          <a:p>
            <a:pPr>
              <a:buNone/>
            </a:pPr>
            <a:r>
              <a:rPr lang="sr-Cyrl-CS" dirty="0" smtClean="0">
                <a:latin typeface="Times New Roman" pitchFamily="18" charset="0"/>
                <a:cs typeface="Times New Roman" pitchFamily="18" charset="0"/>
              </a:rPr>
              <a:t>	Табун ( о-етил диметиламидофосфорилцијанид )</a:t>
            </a:r>
            <a:endParaRPr lang="en-US" dirty="0" smtClean="0">
              <a:latin typeface="Times New Roman" pitchFamily="18" charset="0"/>
              <a:cs typeface="Times New Roman" pitchFamily="18" charset="0"/>
            </a:endParaRPr>
          </a:p>
          <a:p>
            <a:pPr>
              <a:buNone/>
            </a:pPr>
            <a:r>
              <a:rPr lang="sr-Cyrl-CS" dirty="0" smtClean="0">
                <a:latin typeface="Times New Roman" pitchFamily="18" charset="0"/>
                <a:cs typeface="Times New Roman" pitchFamily="18" charset="0"/>
              </a:rPr>
              <a:t>	Сарин ( изопропил метилфосфонофлуоридат )</a:t>
            </a:r>
            <a:endParaRPr lang="en-US" dirty="0" smtClean="0">
              <a:latin typeface="Times New Roman" pitchFamily="18" charset="0"/>
              <a:cs typeface="Times New Roman" pitchFamily="18" charset="0"/>
            </a:endParaRPr>
          </a:p>
          <a:p>
            <a:pPr>
              <a:buNone/>
            </a:pPr>
            <a:r>
              <a:rPr lang="sr-Cyrl-CS" dirty="0" smtClean="0">
                <a:latin typeface="Times New Roman" pitchFamily="18" charset="0"/>
                <a:cs typeface="Times New Roman" pitchFamily="18" charset="0"/>
              </a:rPr>
              <a:t>	Соман ( пинаколил метилфосфонофлуоридат )</a:t>
            </a:r>
            <a:endParaRPr lang="en-US" dirty="0" smtClean="0">
              <a:latin typeface="Times New Roman" pitchFamily="18" charset="0"/>
              <a:cs typeface="Times New Roman" pitchFamily="18" charset="0"/>
            </a:endParaRPr>
          </a:p>
          <a:p>
            <a:pPr>
              <a:buNone/>
            </a:pPr>
            <a:r>
              <a:rPr lang="sr-Cyrl-RS" dirty="0" smtClean="0">
                <a:latin typeface="Times New Roman" pitchFamily="18" charset="0"/>
                <a:cs typeface="Times New Roman" pitchFamily="18" charset="0"/>
              </a:rPr>
              <a:t>	</a:t>
            </a:r>
            <a:r>
              <a:rPr lang="sr-Latn-CS" dirty="0" smtClean="0">
                <a:latin typeface="Times New Roman" pitchFamily="18" charset="0"/>
                <a:cs typeface="Times New Roman" pitchFamily="18" charset="0"/>
              </a:rPr>
              <a:t>VX </a:t>
            </a:r>
            <a:r>
              <a:rPr lang="sr-Cyrl-CS" dirty="0" smtClean="0">
                <a:latin typeface="Times New Roman" pitchFamily="18" charset="0"/>
                <a:cs typeface="Times New Roman" pitchFamily="18" charset="0"/>
              </a:rPr>
              <a:t>( о-етил-диизопропиламинометил метилфосгонотиолат )</a:t>
            </a:r>
          </a:p>
          <a:p>
            <a:pPr>
              <a:buNone/>
            </a:pPr>
            <a:endParaRPr lang="en-US" dirty="0" smtClean="0">
              <a:latin typeface="Times New Roman" pitchFamily="18" charset="0"/>
              <a:cs typeface="Times New Roman" pitchFamily="18" charset="0"/>
            </a:endParaRPr>
          </a:p>
          <a:p>
            <a:pPr>
              <a:buNone/>
            </a:pPr>
            <a:r>
              <a:rPr lang="sr-Cyrl-CS" dirty="0" smtClean="0">
                <a:latin typeface="Times New Roman" pitchFamily="18" charset="0"/>
                <a:cs typeface="Times New Roman" pitchFamily="18" charset="0"/>
              </a:rPr>
              <a:t>	Уместо хемијских назива користе се тривијални називи и скраћенице па отуда и називи табун,сарин... </a:t>
            </a:r>
            <a:endParaRPr lang="en-US"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Tree>
    <p:extLst>
      <p:ext uri="{BB962C8B-B14F-4D97-AF65-F5344CB8AC3E}">
        <p14:creationId xmlns="" xmlns:p14="http://schemas.microsoft.com/office/powerpoint/2010/main" val="6210022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1"/>
          <p:cNvSpPr>
            <a:spLocks noGrp="1" noChangeArrowheads="1"/>
          </p:cNvSpPr>
          <p:nvPr>
            <p:ph type="title"/>
          </p:nvPr>
        </p:nvSpPr>
        <p:spPr>
          <a:xfrm>
            <a:off x="611560" y="260648"/>
            <a:ext cx="8350696" cy="1922462"/>
          </a:xfrm>
        </p:spPr>
        <p:txBody>
          <a:bodyPr>
            <a:normAutofit/>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sr-Cyrl-CS" b="1" dirty="0" smtClean="0">
                <a:latin typeface="Arial" charset="0"/>
              </a:rPr>
              <a:t>НУКЛЕАРНИ АКЦИДЕНТИ</a:t>
            </a:r>
            <a:r>
              <a:rPr lang="sl-SI" sz="6000" b="1" dirty="0" smtClean="0">
                <a:latin typeface="Arial" charset="0"/>
              </a:rPr>
              <a:t/>
            </a:r>
            <a:br>
              <a:rPr lang="sl-SI" sz="6000" b="1" dirty="0" smtClean="0">
                <a:latin typeface="Arial" charset="0"/>
              </a:rPr>
            </a:br>
            <a:endParaRPr lang="sl-SI" sz="6000" b="1" dirty="0" smtClean="0">
              <a:latin typeface="Arial" charset="0"/>
            </a:endParaRPr>
          </a:p>
        </p:txBody>
      </p:sp>
      <p:sp>
        <p:nvSpPr>
          <p:cNvPr id="86019" name="Rectangle 2"/>
          <p:cNvSpPr>
            <a:spLocks noGrp="1" noChangeArrowheads="1"/>
          </p:cNvSpPr>
          <p:nvPr>
            <p:ph idx="1"/>
          </p:nvPr>
        </p:nvSpPr>
        <p:spPr>
          <a:xfrm>
            <a:off x="323528" y="1772816"/>
            <a:ext cx="8568952" cy="4208462"/>
          </a:xfrm>
        </p:spPr>
        <p:txBody>
          <a:bodyPr>
            <a:normAutofit/>
          </a:bodyPr>
          <a:lstStyle/>
          <a:p>
            <a:pPr marL="914400" lvl="2" indent="0" eaLnBrk="1" hangingPunct="1">
              <a:spcBef>
                <a:spcPts val="1350"/>
              </a:spcBef>
              <a:buClr>
                <a:srgbClr val="FFCC00"/>
              </a:buClr>
              <a:buNone/>
              <a:tabLst>
                <a:tab pos="1828800" algn="l"/>
                <a:tab pos="2743200" algn="l"/>
                <a:tab pos="3657600" algn="l"/>
                <a:tab pos="4572000" algn="l"/>
                <a:tab pos="5486400" algn="l"/>
                <a:tab pos="6400800" algn="l"/>
                <a:tab pos="7315200" algn="l"/>
                <a:tab pos="8229600" algn="l"/>
                <a:tab pos="9144000" algn="l"/>
                <a:tab pos="10058400" algn="l"/>
              </a:tabLst>
            </a:pPr>
            <a:r>
              <a:rPr lang="sr-Cyrl-CS" sz="3200" dirty="0" smtClean="0">
                <a:latin typeface="Arial" charset="0"/>
              </a:rPr>
              <a:t>ИЗНЕНАДНО, НЕКОНТРОЛИСАНО, НЕПРЕДВИДИВО ОСЛОБАЂАЊЕ РАДИОАКТИВНОГ МАТЕРИЈАЛА-ЈОНИЗУЈУЋЕГ ЗРАЧЕЊА ШТО ЗА ПОСЛЕДИЦУ ИМА ОШТЕЋЕЊЕ ЉУДСКОГ ЗДРАВЉА.</a:t>
            </a:r>
          </a:p>
          <a:p>
            <a:pPr marL="914400" lvl="2" indent="0" eaLnBrk="1" hangingPunct="1">
              <a:spcBef>
                <a:spcPts val="1350"/>
              </a:spcBef>
              <a:buClr>
                <a:srgbClr val="FFCC00"/>
              </a:buClr>
              <a:buNone/>
              <a:tabLst>
                <a:tab pos="1828800" algn="l"/>
                <a:tab pos="2743200" algn="l"/>
                <a:tab pos="3657600" algn="l"/>
                <a:tab pos="4572000" algn="l"/>
                <a:tab pos="5486400" algn="l"/>
                <a:tab pos="6400800" algn="l"/>
                <a:tab pos="7315200" algn="l"/>
                <a:tab pos="8229600" algn="l"/>
                <a:tab pos="9144000" algn="l"/>
                <a:tab pos="10058400" algn="l"/>
              </a:tabLst>
            </a:pPr>
            <a:r>
              <a:rPr lang="sr-Cyrl-CS" sz="3200" dirty="0" smtClean="0">
                <a:latin typeface="Arial" charset="0"/>
              </a:rPr>
              <a:t>Нуклеарне електране </a:t>
            </a:r>
            <a:r>
              <a:rPr lang="sr-Cyrl-RS" sz="3200" dirty="0" smtClean="0">
                <a:latin typeface="Arial" charset="0"/>
              </a:rPr>
              <a:t>– развој пре другог светског рата</a:t>
            </a:r>
            <a:endParaRPr lang="sr-Cyrl-CS" sz="3200" dirty="0" smtClean="0">
              <a:latin typeface="Arial" charset="0"/>
            </a:endParaRPr>
          </a:p>
        </p:txBody>
      </p:sp>
    </p:spTree>
    <p:extLst>
      <p:ext uri="{BB962C8B-B14F-4D97-AF65-F5344CB8AC3E}">
        <p14:creationId xmlns="" xmlns:p14="http://schemas.microsoft.com/office/powerpoint/2010/main" val="3148953766"/>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ИСТОРИЈАТ</a:t>
            </a:r>
            <a:endParaRPr lang="en-US" dirty="0"/>
          </a:p>
        </p:txBody>
      </p:sp>
      <p:sp>
        <p:nvSpPr>
          <p:cNvPr id="3" name="Content Placeholder 2"/>
          <p:cNvSpPr>
            <a:spLocks noGrp="1"/>
          </p:cNvSpPr>
          <p:nvPr>
            <p:ph idx="1"/>
          </p:nvPr>
        </p:nvSpPr>
        <p:spPr/>
        <p:txBody>
          <a:bodyPr>
            <a:normAutofit fontScale="85000" lnSpcReduction="10000"/>
          </a:bodyPr>
          <a:lstStyle/>
          <a:p>
            <a:r>
              <a:rPr lang="sr-Cyrl-CS" dirty="0" smtClean="0"/>
              <a:t>Табун је синтетизован 1936, сарин 1942, а соман 1944.године, а в-отрови после другог светског рата.  Користили су се у многим ратовима после Другог светског рата.</a:t>
            </a:r>
          </a:p>
          <a:p>
            <a:r>
              <a:rPr lang="sr-Cyrl-CS" dirty="0" smtClean="0"/>
              <a:t>Нервни БОт немају само војни интерес. Због ка</a:t>
            </a:r>
            <a:r>
              <a:rPr lang="sr-Cyrl-RS" dirty="0" smtClean="0"/>
              <a:t>р</a:t>
            </a:r>
            <a:r>
              <a:rPr lang="sr-Cyrl-CS" dirty="0" smtClean="0"/>
              <a:t>актеристика да мале количине изазивају брзо тровање великог броја људи а лако се примењују, ови отрови претстављају ефикасно оружје </a:t>
            </a:r>
            <a:r>
              <a:rPr lang="sr-Cyrl-CS" b="1" dirty="0" smtClean="0"/>
              <a:t>за терористичке акције</a:t>
            </a:r>
            <a:r>
              <a:rPr lang="sr-Cyrl-CS" dirty="0" smtClean="0"/>
              <a:t>. Познати су терористички напади сарином 1994. године у Матсумоту и 1995.године у Токију ( у подземној железници ).</a:t>
            </a:r>
            <a:endParaRPr lang="en-US" dirty="0"/>
          </a:p>
        </p:txBody>
      </p:sp>
    </p:spTree>
    <p:extLst>
      <p:ext uri="{BB962C8B-B14F-4D97-AF65-F5344CB8AC3E}">
        <p14:creationId xmlns="" xmlns:p14="http://schemas.microsoft.com/office/powerpoint/2010/main" val="2940270951"/>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CS" dirty="0" smtClean="0"/>
              <a:t>Заједничке карактеристике нервних БОт </a:t>
            </a:r>
            <a:endParaRPr lang="en-US" dirty="0"/>
          </a:p>
        </p:txBody>
      </p:sp>
      <p:sp>
        <p:nvSpPr>
          <p:cNvPr id="3" name="Content Placeholder 2"/>
          <p:cNvSpPr>
            <a:spLocks noGrp="1"/>
          </p:cNvSpPr>
          <p:nvPr>
            <p:ph idx="1"/>
          </p:nvPr>
        </p:nvSpPr>
        <p:spPr/>
        <p:txBody>
          <a:bodyPr>
            <a:normAutofit/>
          </a:bodyPr>
          <a:lstStyle/>
          <a:p>
            <a:pPr>
              <a:buNone/>
            </a:pPr>
            <a:r>
              <a:rPr lang="sr-Cyrl-CS" dirty="0" smtClean="0"/>
              <a:t>	Продиру у организам инхалационо, перкутано и перорално,</a:t>
            </a:r>
            <a:r>
              <a:rPr lang="en-US" dirty="0" smtClean="0"/>
              <a:t> </a:t>
            </a:r>
            <a:r>
              <a:rPr lang="sr-Cyrl-CS" dirty="0" smtClean="0"/>
              <a:t>без боје, мириса и укуса су па их је чулима немогуће открити, поседују добру постојаност на терену, делују веома брзо, не остављају видљиве трагове на телу отрованих, поседују кумулативно дејство, могу да контаминирају зону и до неколико квадратних метара. </a:t>
            </a:r>
            <a:endParaRPr lang="en-US" dirty="0"/>
          </a:p>
        </p:txBody>
      </p:sp>
    </p:spTree>
    <p:extLst>
      <p:ext uri="{BB962C8B-B14F-4D97-AF65-F5344CB8AC3E}">
        <p14:creationId xmlns="" xmlns:p14="http://schemas.microsoft.com/office/powerpoint/2010/main" val="2049351425"/>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57166"/>
            <a:ext cx="8229600" cy="5952194"/>
          </a:xfrm>
        </p:spPr>
        <p:txBody>
          <a:bodyPr>
            <a:normAutofit fontScale="70000" lnSpcReduction="20000"/>
          </a:bodyPr>
          <a:lstStyle/>
          <a:p>
            <a:pPr>
              <a:buNone/>
            </a:pPr>
            <a:r>
              <a:rPr lang="sr-Cyrl-CS" b="1" dirty="0" smtClean="0"/>
              <a:t>	ТАБУН </a:t>
            </a:r>
          </a:p>
          <a:p>
            <a:pPr>
              <a:buNone/>
            </a:pPr>
            <a:endParaRPr lang="en-US" b="1" dirty="0" smtClean="0"/>
          </a:p>
          <a:p>
            <a:r>
              <a:rPr lang="sr-Cyrl-CS" dirty="0" smtClean="0"/>
              <a:t>Табун се добро раствара у алкохолу и органским растварачима, а ограничено се раствара у води. Табун хидролизује у води а загревањем хидролиза се убрзава. Ово је искоришћено да вода контаминирана табуном дужим кувањем може се употребити у техничке сврхе. Табун хидролизује 50% за 9 часова.</a:t>
            </a:r>
          </a:p>
          <a:p>
            <a:pPr>
              <a:buNone/>
            </a:pPr>
            <a:endParaRPr lang="en-US" dirty="0" smtClean="0"/>
          </a:p>
          <a:p>
            <a:pPr>
              <a:buNone/>
            </a:pPr>
            <a:r>
              <a:rPr lang="sr-Cyrl-CS" b="1" dirty="0" smtClean="0"/>
              <a:t>	САРИН</a:t>
            </a:r>
          </a:p>
          <a:p>
            <a:pPr>
              <a:buNone/>
            </a:pPr>
            <a:endParaRPr lang="en-US" b="1" dirty="0" smtClean="0"/>
          </a:p>
          <a:p>
            <a:r>
              <a:rPr lang="sr-Cyrl-CS" dirty="0" smtClean="0"/>
              <a:t>Сарин је пет пута токсичнији од табуна. Веома је </a:t>
            </a:r>
            <a:r>
              <a:rPr lang="sr-Cyrl-CS" b="1" dirty="0" smtClean="0"/>
              <a:t>испарљив</a:t>
            </a:r>
            <a:r>
              <a:rPr lang="sr-Cyrl-CS" dirty="0" smtClean="0"/>
              <a:t> при чему се стварају паре без боје и мириса. Сарин се добро раствара у води, где је релативно постојан ( 50% сарина хидролизује тек за 54 часа). Добро се раствара у органским растварачима као и у мастима па лако продире кроз кожу. Паре сарина апсорбују неки материјали као текстил, вуна па ако се сарин унесе одећом у неконтаминираној просторији десорпцијом пара сарина мозе се контаминирати просторија чак и у смртоносној концентрацији.</a:t>
            </a:r>
            <a:endParaRPr lang="en-US" dirty="0" smtClean="0"/>
          </a:p>
          <a:p>
            <a:endParaRPr lang="en-US" dirty="0"/>
          </a:p>
        </p:txBody>
      </p:sp>
    </p:spTree>
    <p:extLst>
      <p:ext uri="{BB962C8B-B14F-4D97-AF65-F5344CB8AC3E}">
        <p14:creationId xmlns="" xmlns:p14="http://schemas.microsoft.com/office/powerpoint/2010/main" val="3270598978"/>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idx="1"/>
          </p:nvPr>
        </p:nvSpPr>
        <p:spPr>
          <a:xfrm>
            <a:off x="457200" y="285728"/>
            <a:ext cx="8229600" cy="6215106"/>
          </a:xfrm>
        </p:spPr>
        <p:txBody>
          <a:bodyPr>
            <a:normAutofit fontScale="75000" lnSpcReduction="20000"/>
          </a:bodyPr>
          <a:lstStyle/>
          <a:p>
            <a:pPr>
              <a:buNone/>
            </a:pPr>
            <a:r>
              <a:rPr lang="sr-Cyrl-CS" b="1" dirty="0" smtClean="0"/>
              <a:t>	СОМАН </a:t>
            </a:r>
          </a:p>
          <a:p>
            <a:pPr>
              <a:buNone/>
            </a:pPr>
            <a:endParaRPr lang="en-US" b="1" dirty="0" smtClean="0"/>
          </a:p>
          <a:p>
            <a:r>
              <a:rPr lang="sr-Cyrl-CS" dirty="0" smtClean="0"/>
              <a:t>Соман је два пута токсичнији од сарина. Растворљивост сарина у води је мала али је у води постојанији од сарина па се сматра погоднијим за дужу контаминацију терена.</a:t>
            </a:r>
          </a:p>
          <a:p>
            <a:pPr>
              <a:buNone/>
            </a:pPr>
            <a:endParaRPr lang="en-US" dirty="0" smtClean="0"/>
          </a:p>
          <a:p>
            <a:pPr>
              <a:buNone/>
            </a:pPr>
            <a:r>
              <a:rPr lang="sr-Cyrl-RS" b="1" dirty="0" smtClean="0"/>
              <a:t>	</a:t>
            </a:r>
            <a:r>
              <a:rPr lang="sr-Latn-CS" b="1" dirty="0" smtClean="0"/>
              <a:t>VX</a:t>
            </a:r>
            <a:r>
              <a:rPr lang="sr-Cyrl-CS" b="1" dirty="0" smtClean="0"/>
              <a:t>-отров</a:t>
            </a:r>
          </a:p>
          <a:p>
            <a:pPr>
              <a:buNone/>
            </a:pPr>
            <a:endParaRPr lang="en-US" b="1" dirty="0" smtClean="0"/>
          </a:p>
          <a:p>
            <a:r>
              <a:rPr lang="sr-Latn-CS" dirty="0" smtClean="0"/>
              <a:t>VX</a:t>
            </a:r>
            <a:r>
              <a:rPr lang="sr-Cyrl-CS" dirty="0" smtClean="0"/>
              <a:t>-отров је 10-50 пута токсичнији од свих постојећих нервних БОт. За разлику од сарина веома је слабо испарљиво једињење. Веома је стабилан нпр.на 20</a:t>
            </a:r>
            <a:r>
              <a:rPr lang="sr-Latn-CS" baseline="30000" dirty="0" smtClean="0"/>
              <a:t>o</a:t>
            </a:r>
            <a:r>
              <a:rPr lang="sr-Latn-CS" dirty="0" smtClean="0"/>
              <a:t>C</a:t>
            </a:r>
            <a:r>
              <a:rPr lang="sr-Cyrl-CS" dirty="0" smtClean="0"/>
              <a:t> време хидролизе је 10 часова док за сарин то време је свега један минут. Слабо се раствара у води али добро и органским растварачима и мастима па лако продире кроз кожу. Због тога је он тактичко намењен за </a:t>
            </a:r>
            <a:r>
              <a:rPr lang="sr-Cyrl-CS" b="1" dirty="0" smtClean="0"/>
              <a:t>перкутану </a:t>
            </a:r>
            <a:r>
              <a:rPr lang="sr-Cyrl-CS" dirty="0" smtClean="0"/>
              <a:t>контаминацију живе силе. Доза од 10мг ресорбована преко коже може бити смртоносна. Концентрација од 0.01мг/м</a:t>
            </a:r>
            <a:r>
              <a:rPr lang="sr-Cyrl-CS" baseline="30000" dirty="0" smtClean="0"/>
              <a:t>3</a:t>
            </a:r>
            <a:r>
              <a:rPr lang="sr-Cyrl-CS" dirty="0" smtClean="0"/>
              <a:t> унета инхалационо може бити смртоносна. </a:t>
            </a:r>
          </a:p>
          <a:p>
            <a:pPr>
              <a:buNone/>
            </a:pPr>
            <a:endParaRPr lang="en-US" dirty="0" smtClean="0"/>
          </a:p>
          <a:p>
            <a:endParaRPr lang="en-US" dirty="0"/>
          </a:p>
        </p:txBody>
      </p:sp>
    </p:spTree>
    <p:extLst>
      <p:ext uri="{BB962C8B-B14F-4D97-AF65-F5344CB8AC3E}">
        <p14:creationId xmlns="" xmlns:p14="http://schemas.microsoft.com/office/powerpoint/2010/main" val="2123515890"/>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28604"/>
            <a:ext cx="8229600" cy="5880756"/>
          </a:xfrm>
        </p:spPr>
        <p:txBody>
          <a:bodyPr>
            <a:normAutofit fontScale="92500" lnSpcReduction="10000"/>
          </a:bodyPr>
          <a:lstStyle/>
          <a:p>
            <a:r>
              <a:rPr lang="sr-Cyrl-CS" dirty="0" smtClean="0"/>
              <a:t>За употребу нервних БОт произведена су многа хемијска оружја : ракете, топовске гранате, минобацачки пројектили...пуњени бојним отротровима, затим уређаји за распрашивање тј.испуштање отрова из ваздуха, авиораспрашивачи...</a:t>
            </a:r>
          </a:p>
          <a:p>
            <a:pPr>
              <a:buNone/>
            </a:pPr>
            <a:endParaRPr lang="en-US" dirty="0" smtClean="0"/>
          </a:p>
          <a:p>
            <a:r>
              <a:rPr lang="sr-Cyrl-CS" dirty="0" smtClean="0"/>
              <a:t>Који ће се отров применити зависи од метеоролошкох услова ( температуре, правца ветра, падавина ), од конфигурације земљишта, од вегетација. Нпр.сунчано и топло време је погодно за употребу испарљивих отрова попут сарина.</a:t>
            </a:r>
            <a:endParaRPr lang="en-US" dirty="0" smtClean="0"/>
          </a:p>
          <a:p>
            <a:endParaRPr lang="en-US" dirty="0"/>
          </a:p>
        </p:txBody>
      </p:sp>
    </p:spTree>
    <p:extLst>
      <p:ext uri="{BB962C8B-B14F-4D97-AF65-F5344CB8AC3E}">
        <p14:creationId xmlns="" xmlns:p14="http://schemas.microsoft.com/office/powerpoint/2010/main" val="175543685"/>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CS" dirty="0" smtClean="0"/>
              <a:t>НАЧИН УНОШЕЊА</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lnSpcReduction="20000"/>
          </a:bodyPr>
          <a:lstStyle/>
          <a:p>
            <a:pPr lvl="0"/>
            <a:r>
              <a:rPr lang="sr-Cyrl-CS" dirty="0" smtClean="0"/>
              <a:t>Ако се нервни БОт примене у облику аеросола или пара главни пут уношења биће инхалациони.</a:t>
            </a:r>
          </a:p>
          <a:p>
            <a:pPr lvl="0">
              <a:buNone/>
            </a:pPr>
            <a:endParaRPr lang="en-US" dirty="0" smtClean="0"/>
          </a:p>
          <a:p>
            <a:pPr lvl="0"/>
            <a:r>
              <a:rPr lang="sr-Cyrl-CS" dirty="0" smtClean="0"/>
              <a:t>Ако се примене у облику капи или течности пут уношења биће кроз кожу . Прекид кожне баријере ( посекотине, огреботине ) омогућава лакше продирање отрова .</a:t>
            </a:r>
          </a:p>
          <a:p>
            <a:pPr lvl="0">
              <a:buNone/>
            </a:pPr>
            <a:endParaRPr lang="en-US" dirty="0" smtClean="0"/>
          </a:p>
          <a:p>
            <a:r>
              <a:rPr lang="sr-Cyrl-CS" dirty="0" smtClean="0"/>
              <a:t>Ако су вода или храна контаминиране нервним БОт онда је пут уношења перорални</a:t>
            </a:r>
            <a:endParaRPr lang="en-US" dirty="0"/>
          </a:p>
        </p:txBody>
      </p:sp>
    </p:spTree>
    <p:extLst>
      <p:ext uri="{BB962C8B-B14F-4D97-AF65-F5344CB8AC3E}">
        <p14:creationId xmlns="" xmlns:p14="http://schemas.microsoft.com/office/powerpoint/2010/main" val="1698539058"/>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CS" dirty="0" smtClean="0"/>
              <a:t>НАЧИН ДЕЛОВАЊА</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85000" lnSpcReduction="10000"/>
          </a:bodyPr>
          <a:lstStyle/>
          <a:p>
            <a:r>
              <a:rPr lang="sr-Cyrl-CS" dirty="0" smtClean="0"/>
              <a:t>Нервни БОт врше иреверзибилну </a:t>
            </a:r>
            <a:r>
              <a:rPr lang="sr-Cyrl-CS" b="1" dirty="0" smtClean="0"/>
              <a:t>блокаду ензима ацетилхолинестеразе</a:t>
            </a:r>
            <a:r>
              <a:rPr lang="sr-Cyrl-CS" dirty="0" smtClean="0"/>
              <a:t>, тако што се ковалентно везује за естеразно место на ензиму. Нормално ацетилхолин ослобођен у синаптичкој пукотини делује веома картко јер га разлаже ензим ацетилхолинестераза. Блокадом овог ензима, ацетилхолин се накупља у синаптичкој пукотини и тако дуже и снажније стимулише мускаринске и никотинске рецепторе. Заправо то је тровање ендогеним ( властитим ) ацетилхолином. Н БОт делују само у активним холинергичким синапсама.</a:t>
            </a:r>
            <a:endParaRPr lang="en-US" dirty="0" smtClean="0"/>
          </a:p>
          <a:p>
            <a:endParaRPr lang="en-US" dirty="0"/>
          </a:p>
        </p:txBody>
      </p:sp>
    </p:spTree>
    <p:extLst>
      <p:ext uri="{BB962C8B-B14F-4D97-AF65-F5344CB8AC3E}">
        <p14:creationId xmlns="" xmlns:p14="http://schemas.microsoft.com/office/powerpoint/2010/main" val="1825482105"/>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CS" dirty="0" smtClean="0"/>
              <a:t>КЛИНИЧКА СЛИКА</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lnSpcReduction="20000"/>
          </a:bodyPr>
          <a:lstStyle/>
          <a:p>
            <a:pPr>
              <a:buNone/>
            </a:pPr>
            <a:r>
              <a:rPr lang="sr-Cyrl-CS" dirty="0" smtClean="0"/>
              <a:t>	</a:t>
            </a:r>
            <a:r>
              <a:rPr lang="sr-Cyrl-CS" sz="3000" dirty="0" smtClean="0"/>
              <a:t>У зависности од тежине тока олици интоксикације могу бити :</a:t>
            </a:r>
          </a:p>
          <a:p>
            <a:pPr>
              <a:buNone/>
            </a:pPr>
            <a:endParaRPr lang="en-US" sz="3000" dirty="0" smtClean="0"/>
          </a:p>
          <a:p>
            <a:pPr lvl="0"/>
            <a:r>
              <a:rPr lang="sr-Cyrl-CS" sz="3000" dirty="0" smtClean="0"/>
              <a:t>Лаки , симтоми се јављају од неколико минута до 1-2 часа</a:t>
            </a:r>
            <a:endParaRPr lang="en-US" sz="3000" dirty="0" smtClean="0"/>
          </a:p>
          <a:p>
            <a:pPr lvl="0"/>
            <a:r>
              <a:rPr lang="sr-Cyrl-CS" sz="3000" dirty="0" smtClean="0"/>
              <a:t>Средње тешки, симтоми се јављају од неколико минута до највише 1 час</a:t>
            </a:r>
            <a:endParaRPr lang="en-US" sz="3000" dirty="0" smtClean="0"/>
          </a:p>
          <a:p>
            <a:pPr lvl="0"/>
            <a:r>
              <a:rPr lang="sr-Cyrl-CS" sz="3000" dirty="0" smtClean="0"/>
              <a:t>Тешки, симтоми се јављају у првих неколико минута</a:t>
            </a:r>
            <a:endParaRPr lang="en-US" sz="3000" dirty="0" smtClean="0"/>
          </a:p>
          <a:p>
            <a:pPr lvl="0"/>
            <a:r>
              <a:rPr lang="sr-Cyrl-CS" sz="3000" dirty="0" smtClean="0"/>
              <a:t>Хронични, на стају као последица деловања малих доза отрова у дужем периоду.</a:t>
            </a:r>
            <a:endParaRPr lang="en-US" sz="3000" dirty="0" smtClean="0"/>
          </a:p>
          <a:p>
            <a:endParaRPr lang="en-US" dirty="0"/>
          </a:p>
        </p:txBody>
      </p:sp>
    </p:spTree>
    <p:extLst>
      <p:ext uri="{BB962C8B-B14F-4D97-AF65-F5344CB8AC3E}">
        <p14:creationId xmlns="" xmlns:p14="http://schemas.microsoft.com/office/powerpoint/2010/main" val="683367935"/>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idx="1"/>
          </p:nvPr>
        </p:nvSpPr>
        <p:spPr>
          <a:xfrm>
            <a:off x="457200" y="357188"/>
            <a:ext cx="8229600" cy="5951537"/>
          </a:xfrm>
        </p:spPr>
        <p:txBody>
          <a:bodyPr>
            <a:normAutofit fontScale="75000" lnSpcReduction="20000"/>
          </a:bodyPr>
          <a:lstStyle/>
          <a:p>
            <a:pPr>
              <a:buNone/>
            </a:pPr>
            <a:r>
              <a:rPr lang="sr-Cyrl-CS" dirty="0" smtClean="0"/>
              <a:t>	У клиничкој слици доминирају симтоми и знаци који настају због прекомерне активације мускаринских и никотинских рецептора.</a:t>
            </a:r>
          </a:p>
          <a:p>
            <a:pPr>
              <a:buNone/>
            </a:pPr>
            <a:endParaRPr lang="en-US" dirty="0" smtClean="0"/>
          </a:p>
          <a:p>
            <a:pPr>
              <a:buNone/>
            </a:pPr>
            <a:r>
              <a:rPr lang="sr-Cyrl-CS" dirty="0" smtClean="0"/>
              <a:t>	Први симтоми и знаци који се јавњају зависе од пута уношења :</a:t>
            </a:r>
          </a:p>
          <a:p>
            <a:pPr>
              <a:buNone/>
            </a:pPr>
            <a:endParaRPr lang="en-US" dirty="0" smtClean="0"/>
          </a:p>
          <a:p>
            <a:pPr lvl="0"/>
            <a:r>
              <a:rPr lang="sr-Cyrl-CS" dirty="0" smtClean="0"/>
              <a:t>Код инхалационог тровања : миоза, хиперемија коњуктива, појачано лучење суза, нејасан вид због грча акомодације ( цилијарног мишића ), осећај стезања у грудима због бронхоспазма, појачана бронхијална секреција, ринореја.</a:t>
            </a:r>
          </a:p>
          <a:p>
            <a:pPr lvl="0">
              <a:buNone/>
            </a:pPr>
            <a:endParaRPr lang="en-US" dirty="0" smtClean="0"/>
          </a:p>
          <a:p>
            <a:pPr lvl="0"/>
            <a:r>
              <a:rPr lang="sr-Cyrl-CS" dirty="0" smtClean="0"/>
              <a:t>Код перкутаног тровања : ограничене мишићне фибрилације на месту где се налази отров ( кап ). </a:t>
            </a:r>
          </a:p>
          <a:p>
            <a:pPr lvl="0">
              <a:buNone/>
            </a:pPr>
            <a:endParaRPr lang="en-US" dirty="0" smtClean="0"/>
          </a:p>
          <a:p>
            <a:pPr lvl="0"/>
            <a:r>
              <a:rPr lang="sr-Cyrl-CS" dirty="0" smtClean="0"/>
              <a:t>Код пероралног тровања : продубљено дисање, појачано лучење пљувачке, повраћање, касније и дијареје.</a:t>
            </a:r>
            <a:endParaRPr lang="en-US" dirty="0" smtClean="0"/>
          </a:p>
          <a:p>
            <a:endParaRPr lang="en-US" dirty="0"/>
          </a:p>
        </p:txBody>
      </p:sp>
    </p:spTree>
    <p:extLst>
      <p:ext uri="{BB962C8B-B14F-4D97-AF65-F5344CB8AC3E}">
        <p14:creationId xmlns="" xmlns:p14="http://schemas.microsoft.com/office/powerpoint/2010/main" val="1534872954"/>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CS" dirty="0" smtClean="0"/>
              <a:t>МУСКАРИНСКА ДЕЈСТВА</a:t>
            </a:r>
            <a:r>
              <a:rPr lang="en-US" dirty="0" smtClean="0"/>
              <a:t/>
            </a:r>
            <a:br>
              <a:rPr lang="en-US" dirty="0" smtClean="0"/>
            </a:br>
            <a:endParaRPr lang="en-US" dirty="0"/>
          </a:p>
        </p:txBody>
      </p:sp>
      <p:sp>
        <p:nvSpPr>
          <p:cNvPr id="3" name="Content Placeholder 2"/>
          <p:cNvSpPr>
            <a:spLocks noGrp="1"/>
          </p:cNvSpPr>
          <p:nvPr>
            <p:ph idx="1"/>
          </p:nvPr>
        </p:nvSpPr>
        <p:spPr/>
        <p:txBody>
          <a:bodyPr/>
          <a:lstStyle/>
          <a:p>
            <a:pPr>
              <a:buNone/>
            </a:pPr>
            <a:r>
              <a:rPr lang="sr-Cyrl-CS" dirty="0" smtClean="0"/>
              <a:t>	Појачано лучење пљувачке и суза, ринореја, повећано знојење, мучнина и повраћање, грчевити болови у абдомену, дијареа,учестало мокрење, брадикардија, А-В блок, хипертензија, напади црвенила, замагљеним видом због грча акомодације, отежано дисање због бронхоспазмаи појачане бронхијалне секреције.</a:t>
            </a:r>
            <a:endParaRPr lang="en-US" dirty="0" smtClean="0"/>
          </a:p>
          <a:p>
            <a:endParaRPr lang="en-US" dirty="0"/>
          </a:p>
        </p:txBody>
      </p:sp>
    </p:spTree>
    <p:extLst>
      <p:ext uri="{BB962C8B-B14F-4D97-AF65-F5344CB8AC3E}">
        <p14:creationId xmlns="" xmlns:p14="http://schemas.microsoft.com/office/powerpoint/2010/main" val="888599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385192" y="260648"/>
            <a:ext cx="8229600" cy="1143000"/>
          </a:xfrm>
        </p:spPr>
        <p:txBody>
          <a:bodyPr>
            <a:normAutofit/>
          </a:bodyPr>
          <a:lstStyle/>
          <a:p>
            <a:pPr>
              <a:lnSpc>
                <a:spcPct val="90000"/>
              </a:lnSpc>
            </a:pPr>
            <a:r>
              <a:rPr lang="sr-Cyrl-CS" sz="2700" dirty="0" smtClean="0">
                <a:solidFill>
                  <a:schemeClr val="tx1"/>
                </a:solidFill>
                <a:latin typeface="Arial" charset="0"/>
              </a:rPr>
              <a:t>Опис </a:t>
            </a:r>
            <a:r>
              <a:rPr lang="sr-Cyrl-CS" sz="2700" dirty="0">
                <a:solidFill>
                  <a:schemeClr val="tx1"/>
                </a:solidFill>
                <a:latin typeface="Arial" charset="0"/>
              </a:rPr>
              <a:t>тежине нуклеарног </a:t>
            </a:r>
            <a:r>
              <a:rPr lang="sr-Cyrl-RS" sz="2700" dirty="0" smtClean="0">
                <a:solidFill>
                  <a:schemeClr val="tx1"/>
                </a:solidFill>
                <a:latin typeface="Arial" charset="0"/>
              </a:rPr>
              <a:t>задеса</a:t>
            </a:r>
            <a:endParaRPr lang="sr-Latn-CS" sz="2700" dirty="0" smtClean="0"/>
          </a:p>
        </p:txBody>
      </p:sp>
      <p:sp>
        <p:nvSpPr>
          <p:cNvPr id="2" name="Rectangle 1"/>
          <p:cNvSpPr/>
          <p:nvPr/>
        </p:nvSpPr>
        <p:spPr>
          <a:xfrm>
            <a:off x="3962400" y="4343400"/>
            <a:ext cx="4724400" cy="1371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r-Cyrl-CS" dirty="0" smtClean="0">
                <a:solidFill>
                  <a:schemeClr val="bg1"/>
                </a:solidFill>
              </a:rPr>
              <a:t>АКЦИДЕНТИ-</a:t>
            </a:r>
            <a:r>
              <a:rPr lang="sr-Cyrl-CS" dirty="0" smtClean="0">
                <a:solidFill>
                  <a:schemeClr val="bg1"/>
                </a:solidFill>
                <a:latin typeface="Arial" charset="0"/>
              </a:rPr>
              <a:t>Испуштање радиоактивног материјала у околину  Смртни случајеви</a:t>
            </a:r>
          </a:p>
          <a:p>
            <a:r>
              <a:rPr lang="sr-Cyrl-CS" dirty="0" smtClean="0">
                <a:solidFill>
                  <a:schemeClr val="bg1"/>
                </a:solidFill>
                <a:latin typeface="Arial" charset="0"/>
              </a:rPr>
              <a:t>4-7</a:t>
            </a:r>
            <a:r>
              <a:rPr lang="sr-Cyrl-CS" dirty="0" smtClean="0">
                <a:solidFill>
                  <a:schemeClr val="tx1"/>
                </a:solidFill>
                <a:latin typeface="Arial" charset="0"/>
              </a:rPr>
              <a:t/>
            </a:r>
            <a:br>
              <a:rPr lang="sr-Cyrl-CS" dirty="0" smtClean="0">
                <a:solidFill>
                  <a:schemeClr val="tx1"/>
                </a:solidFill>
                <a:latin typeface="Arial" charset="0"/>
              </a:rPr>
            </a:br>
            <a:endParaRPr lang="sr-Latn-RS" dirty="0"/>
          </a:p>
        </p:txBody>
      </p:sp>
      <p:sp>
        <p:nvSpPr>
          <p:cNvPr id="3" name="Rectangle 2"/>
          <p:cNvSpPr/>
          <p:nvPr/>
        </p:nvSpPr>
        <p:spPr>
          <a:xfrm>
            <a:off x="215516" y="2590800"/>
            <a:ext cx="4392488" cy="1371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RS" dirty="0" smtClean="0"/>
              <a:t>ИНЦИДЕНТИ-Повећан ниво зрачења у електрани, без смртних случајева</a:t>
            </a:r>
          </a:p>
          <a:p>
            <a:pPr algn="ctr"/>
            <a:r>
              <a:rPr lang="sr-Cyrl-RS" dirty="0" smtClean="0"/>
              <a:t>1-3</a:t>
            </a:r>
            <a:endParaRPr lang="sr-Latn-RS" dirty="0"/>
          </a:p>
        </p:txBody>
      </p:sp>
      <p:cxnSp>
        <p:nvCxnSpPr>
          <p:cNvPr id="5" name="Straight Arrow Connector 4"/>
          <p:cNvCxnSpPr/>
          <p:nvPr/>
        </p:nvCxnSpPr>
        <p:spPr>
          <a:xfrm flipH="1">
            <a:off x="3962400" y="1066800"/>
            <a:ext cx="1371600" cy="1219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5334000" y="1066800"/>
            <a:ext cx="1905000" cy="2743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3499150109"/>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CS" dirty="0" smtClean="0"/>
              <a:t>НИКОТИНСКА ДЕЈСТВА</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70000" lnSpcReduction="20000"/>
          </a:bodyPr>
          <a:lstStyle/>
          <a:p>
            <a:pPr lvl="0">
              <a:buNone/>
            </a:pPr>
            <a:r>
              <a:rPr lang="sr-Cyrl-CS" dirty="0" smtClean="0"/>
              <a:t>	На попречнопругастим мишићима прво се запажају фасцикулације, да би потом прогресивно дошло до њихове слабости и парезе ( због десензибилизације-смањене осетљивости никотинских рецептора под константним дејством ацетилхолина ).</a:t>
            </a:r>
          </a:p>
          <a:p>
            <a:pPr lvl="0">
              <a:buNone/>
            </a:pPr>
            <a:endParaRPr lang="en-US" dirty="0" smtClean="0"/>
          </a:p>
          <a:p>
            <a:pPr lvl="0">
              <a:buNone/>
            </a:pPr>
            <a:r>
              <a:rPr lang="sr-Cyrl-CS" dirty="0" smtClean="0"/>
              <a:t>	У КВС могу се јавити и тахикардија, хипертензија и поремећаји срчаног ритма због стимулације никотинских рецептора у синсптичким ганглијама.</a:t>
            </a:r>
          </a:p>
          <a:p>
            <a:pPr lvl="0">
              <a:buNone/>
            </a:pPr>
            <a:endParaRPr lang="en-US" dirty="0" smtClean="0"/>
          </a:p>
          <a:p>
            <a:pPr lvl="0">
              <a:buNone/>
            </a:pPr>
            <a:r>
              <a:rPr lang="sr-Cyrl-CS" dirty="0" smtClean="0"/>
              <a:t>	У </a:t>
            </a:r>
            <a:r>
              <a:rPr lang="sr-Cyrl-CS" b="1" dirty="0" smtClean="0"/>
              <a:t>ЦНС-у</a:t>
            </a:r>
            <a:r>
              <a:rPr lang="sr-Cyrl-CS" dirty="0" smtClean="0"/>
              <a:t> због централног ефекта  ендогеног ацетилхолона јављају се конфузија, агитација, тремор, атаксија, појава конвулзија и на крају кома и парализа респираторног центра.</a:t>
            </a:r>
            <a:endParaRPr lang="en-US" dirty="0" smtClean="0"/>
          </a:p>
          <a:p>
            <a:pPr>
              <a:buNone/>
            </a:pPr>
            <a:r>
              <a:rPr lang="sr-Cyrl-CS" dirty="0" smtClean="0"/>
              <a:t>	Моторна полинеуропатија се јавља неколико година по уношењу отрова у организам.</a:t>
            </a:r>
            <a:endParaRPr lang="en-US" dirty="0"/>
          </a:p>
        </p:txBody>
      </p:sp>
    </p:spTree>
    <p:extLst>
      <p:ext uri="{BB962C8B-B14F-4D97-AF65-F5344CB8AC3E}">
        <p14:creationId xmlns="" xmlns:p14="http://schemas.microsoft.com/office/powerpoint/2010/main" val="3637222349"/>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CS" dirty="0" smtClean="0"/>
              <a:t>ЛЕЧЕЊЕ</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85000" lnSpcReduction="20000"/>
          </a:bodyPr>
          <a:lstStyle/>
          <a:p>
            <a:pPr>
              <a:buNone/>
            </a:pPr>
            <a:r>
              <a:rPr lang="sr-Cyrl-CS" dirty="0" smtClean="0"/>
              <a:t>	Прекинути контакт изнеђу отрова и човека стављањем заштитне маске и уклањањем отрованог из контаминираног простора. </a:t>
            </a:r>
          </a:p>
          <a:p>
            <a:pPr>
              <a:buNone/>
            </a:pPr>
            <a:r>
              <a:rPr lang="sr-Cyrl-CS" dirty="0" smtClean="0"/>
              <a:t>	Код перкутаног тровања локално утрљати средство са подлогом типа апсорбованог гела и органском хлор активном супстанцом која пенетрира у стратум корнеум, па врши деструкцију отрова и на површини коже и у стратум корнеуму. </a:t>
            </a:r>
          </a:p>
          <a:p>
            <a:pPr>
              <a:buNone/>
            </a:pPr>
            <a:r>
              <a:rPr lang="sr-Cyrl-CS" dirty="0" smtClean="0"/>
              <a:t>Код прскања отрова у очи испрати очи физиолошким раствором.</a:t>
            </a:r>
          </a:p>
          <a:p>
            <a:pPr>
              <a:buNone/>
            </a:pPr>
            <a:r>
              <a:rPr lang="sr-Cyrl-CS" dirty="0" smtClean="0"/>
              <a:t>	 Код пероралног тровања испрати желудац.</a:t>
            </a:r>
          </a:p>
          <a:p>
            <a:pPr>
              <a:buNone/>
            </a:pPr>
            <a:r>
              <a:rPr lang="sr-Cyrl-CS" dirty="0" smtClean="0"/>
              <a:t>	 Увек уклонити контаминирану одећу</a:t>
            </a:r>
            <a:endParaRPr lang="en-US" dirty="0"/>
          </a:p>
        </p:txBody>
      </p:sp>
    </p:spTree>
    <p:extLst>
      <p:ext uri="{BB962C8B-B14F-4D97-AF65-F5344CB8AC3E}">
        <p14:creationId xmlns="" xmlns:p14="http://schemas.microsoft.com/office/powerpoint/2010/main" val="1626173509"/>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57166"/>
            <a:ext cx="8229600" cy="5952194"/>
          </a:xfrm>
        </p:spPr>
        <p:txBody>
          <a:bodyPr>
            <a:normAutofit fontScale="92500" lnSpcReduction="20000"/>
          </a:bodyPr>
          <a:lstStyle/>
          <a:p>
            <a:r>
              <a:rPr lang="sr-Cyrl-CS" dirty="0" smtClean="0"/>
              <a:t>Антидот</a:t>
            </a:r>
            <a:endParaRPr lang="en-US" dirty="0" smtClean="0"/>
          </a:p>
          <a:p>
            <a:pPr lvl="0">
              <a:buNone/>
            </a:pPr>
            <a:r>
              <a:rPr lang="sr-Cyrl-CS" b="1" dirty="0" smtClean="0">
                <a:solidFill>
                  <a:srgbClr val="FFC000"/>
                </a:solidFill>
              </a:rPr>
              <a:t>	</a:t>
            </a:r>
            <a:r>
              <a:rPr lang="sr-Cyrl-CS" b="1" dirty="0" smtClean="0">
                <a:solidFill>
                  <a:srgbClr val="FF0000"/>
                </a:solidFill>
              </a:rPr>
              <a:t>Атропин</a:t>
            </a:r>
            <a:r>
              <a:rPr lang="sr-Cyrl-CS" dirty="0" smtClean="0"/>
              <a:t>-мускарински антагонист 1-2</a:t>
            </a:r>
            <a:r>
              <a:rPr lang="en-US" dirty="0" smtClean="0"/>
              <a:t>mg</a:t>
            </a:r>
            <a:r>
              <a:rPr lang="sr-Cyrl-CS" dirty="0" smtClean="0"/>
              <a:t> </a:t>
            </a:r>
            <a:r>
              <a:rPr lang="en-US" dirty="0" err="1" smtClean="0"/>
              <a:t>i.v</a:t>
            </a:r>
            <a:r>
              <a:rPr lang="en-US" dirty="0" smtClean="0"/>
              <a:t>.</a:t>
            </a:r>
            <a:r>
              <a:rPr lang="sr-Cyrl-CS" dirty="0" smtClean="0"/>
              <a:t>Код тежих поновити дозу до максимално 4</a:t>
            </a:r>
            <a:r>
              <a:rPr lang="en-US" dirty="0" smtClean="0"/>
              <a:t>mg</a:t>
            </a:r>
            <a:r>
              <a:rPr lang="sr-Cyrl-CS" dirty="0" smtClean="0"/>
              <a:t>. Војници користе аутоињекторе са атропином и пралидоксимом, и.м. у већим дозама, понављати, ако наступи атропинизација ( сува уста, црвена кожа, тахикардија ) прекинути.</a:t>
            </a:r>
            <a:endParaRPr lang="en-US" dirty="0" smtClean="0"/>
          </a:p>
          <a:p>
            <a:pPr lvl="0">
              <a:buNone/>
            </a:pPr>
            <a:r>
              <a:rPr lang="sr-Cyrl-CS" dirty="0" smtClean="0">
                <a:solidFill>
                  <a:srgbClr val="FFC000"/>
                </a:solidFill>
              </a:rPr>
              <a:t>	</a:t>
            </a:r>
            <a:r>
              <a:rPr lang="sr-Cyrl-CS" dirty="0" smtClean="0">
                <a:solidFill>
                  <a:srgbClr val="FF0000"/>
                </a:solidFill>
              </a:rPr>
              <a:t>Пралидоксим</a:t>
            </a:r>
            <a:r>
              <a:rPr lang="sr-Cyrl-CS" dirty="0" smtClean="0"/>
              <a:t> деблокира ( поново активира ) ацетилхолинестеразу, 1-2г </a:t>
            </a:r>
            <a:r>
              <a:rPr lang="en-US" dirty="0" err="1" smtClean="0"/>
              <a:t>i.m</a:t>
            </a:r>
            <a:r>
              <a:rPr lang="en-US" dirty="0" smtClean="0"/>
              <a:t>.</a:t>
            </a:r>
            <a:r>
              <a:rPr lang="sr-Cyrl-CS" dirty="0" smtClean="0"/>
              <a:t> или </a:t>
            </a:r>
            <a:r>
              <a:rPr lang="en-US" dirty="0" err="1" smtClean="0"/>
              <a:t>i.v</a:t>
            </a:r>
            <a:r>
              <a:rPr lang="en-US" dirty="0" smtClean="0"/>
              <a:t>.</a:t>
            </a:r>
            <a:r>
              <a:rPr lang="sr-Cyrl-CS" dirty="0" smtClean="0"/>
              <a:t> Сузбија више никотинске ефекте, не сузбија централне јер ве пролази крв-мозак баријеру. Применити га што раније је временом долази до „старења“ комплекса ензим-отров па није више ефикасан.</a:t>
            </a:r>
            <a:endParaRPr lang="en-US" dirty="0" smtClean="0"/>
          </a:p>
          <a:p>
            <a:pPr lvl="0"/>
            <a:r>
              <a:rPr lang="sr-Cyrl-CS" dirty="0" smtClean="0"/>
              <a:t>Симптоматска терапија</a:t>
            </a:r>
            <a:endParaRPr lang="en-US" dirty="0" smtClean="0"/>
          </a:p>
          <a:p>
            <a:endParaRPr lang="en-US" dirty="0"/>
          </a:p>
        </p:txBody>
      </p:sp>
    </p:spTree>
    <p:extLst>
      <p:ext uri="{BB962C8B-B14F-4D97-AF65-F5344CB8AC3E}">
        <p14:creationId xmlns="" xmlns:p14="http://schemas.microsoft.com/office/powerpoint/2010/main" val="134142204"/>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eaLnBrk="1" fontAlgn="auto" hangingPunct="1">
              <a:spcAft>
                <a:spcPts val="0"/>
              </a:spcAft>
              <a:defRPr/>
            </a:pPr>
            <a:r>
              <a:rPr lang="sr-Cyrl-CS" b="1" u="sng" dirty="0" smtClean="0">
                <a:solidFill>
                  <a:schemeClr val="accent2">
                    <a:lumMod val="60000"/>
                    <a:lumOff val="40000"/>
                  </a:schemeClr>
                </a:solidFill>
                <a:latin typeface="Times New Roman" pitchFamily="18" charset="0"/>
                <a:cs typeface="Times New Roman" pitchFamily="18" charset="0"/>
              </a:rPr>
              <a:t>Пликавци</a:t>
            </a:r>
            <a:r>
              <a:rPr lang="en-US" dirty="0" smtClean="0">
                <a:solidFill>
                  <a:schemeClr val="accent2">
                    <a:lumMod val="60000"/>
                    <a:lumOff val="40000"/>
                  </a:schemeClr>
                </a:solidFill>
              </a:rPr>
              <a:t/>
            </a:r>
            <a:br>
              <a:rPr lang="en-US" dirty="0" smtClean="0">
                <a:solidFill>
                  <a:schemeClr val="accent2">
                    <a:lumMod val="60000"/>
                    <a:lumOff val="40000"/>
                  </a:schemeClr>
                </a:solidFill>
              </a:rPr>
            </a:br>
            <a:endParaRPr lang="en-US" dirty="0">
              <a:solidFill>
                <a:schemeClr val="accent2">
                  <a:lumMod val="60000"/>
                  <a:lumOff val="40000"/>
                </a:schemeClr>
              </a:solidFill>
            </a:endParaRPr>
          </a:p>
        </p:txBody>
      </p:sp>
      <p:sp>
        <p:nvSpPr>
          <p:cNvPr id="23555" name="Content Placeholder 2"/>
          <p:cNvSpPr>
            <a:spLocks noGrp="1"/>
          </p:cNvSpPr>
          <p:nvPr>
            <p:ph idx="1"/>
          </p:nvPr>
        </p:nvSpPr>
        <p:spPr/>
        <p:txBody>
          <a:bodyPr>
            <a:normAutofit fontScale="85000" lnSpcReduction="10000"/>
          </a:bodyPr>
          <a:lstStyle/>
          <a:p>
            <a:pPr eaLnBrk="1" hangingPunct="1"/>
            <a:r>
              <a:rPr lang="sr-Cyrl-CS" dirty="0" smtClean="0"/>
              <a:t>Пликавци су бојни отрови дуготрајног деловања, који у малим концентацијама узрокују пликове и опекотине на кожи и нападају очи и плућа, а у већини случајева су смртоносни.</a:t>
            </a:r>
          </a:p>
          <a:p>
            <a:r>
              <a:rPr lang="sr-Cyrl-CS" dirty="0"/>
              <a:t>тешко испарљиве течности</a:t>
            </a:r>
          </a:p>
          <a:p>
            <a:r>
              <a:rPr lang="sr-Cyrl-CS" dirty="0"/>
              <a:t> високе продорности кроз разне материјале и кроз кожу човека</a:t>
            </a:r>
          </a:p>
          <a:p>
            <a:r>
              <a:rPr lang="sr-Cyrl-CS" dirty="0"/>
              <a:t> високо су постојани</a:t>
            </a:r>
          </a:p>
          <a:p>
            <a:r>
              <a:rPr lang="sr-Cyrl-CS" dirty="0"/>
              <a:t> Кроз заштитну рукавицу може да продре за 30 минута, док за само 50 секунди продре кроз кожу до базалног слоја ћелија.</a:t>
            </a:r>
            <a:endParaRPr lang="en-US" dirty="0"/>
          </a:p>
          <a:p>
            <a:pPr eaLnBrk="1" hangingPunct="1"/>
            <a:endParaRPr lang="en-US" dirty="0" smtClean="0"/>
          </a:p>
        </p:txBody>
      </p:sp>
    </p:spTree>
    <p:extLst>
      <p:ext uri="{BB962C8B-B14F-4D97-AF65-F5344CB8AC3E}">
        <p14:creationId xmlns="" xmlns:p14="http://schemas.microsoft.com/office/powerpoint/2010/main" val="74368471"/>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sr-Cyrl-CS" dirty="0" smtClean="0">
                <a:latin typeface="Times New Roman" pitchFamily="18" charset="0"/>
                <a:cs typeface="Times New Roman" pitchFamily="18" charset="0"/>
              </a:rPr>
              <a:t>Врсте пликаваца: </a:t>
            </a:r>
            <a:r>
              <a:rPr lang="en-US" dirty="0" smtClean="0"/>
              <a:t/>
            </a:r>
            <a:br>
              <a:rPr lang="en-US" dirty="0" smtClean="0"/>
            </a:br>
            <a:endParaRPr lang="en-US" dirty="0"/>
          </a:p>
        </p:txBody>
      </p:sp>
      <p:sp>
        <p:nvSpPr>
          <p:cNvPr id="25603" name="Content Placeholder 2"/>
          <p:cNvSpPr>
            <a:spLocks noGrp="1"/>
          </p:cNvSpPr>
          <p:nvPr>
            <p:ph idx="1"/>
          </p:nvPr>
        </p:nvSpPr>
        <p:spPr/>
        <p:txBody>
          <a:bodyPr>
            <a:normAutofit lnSpcReduction="10000"/>
          </a:bodyPr>
          <a:lstStyle/>
          <a:p>
            <a:pPr eaLnBrk="1" hangingPunct="1">
              <a:buNone/>
            </a:pPr>
            <a:r>
              <a:rPr lang="sr-Cyrl-CS" dirty="0" smtClean="0">
                <a:latin typeface="Times New Roman" pitchFamily="18" charset="0"/>
                <a:cs typeface="Times New Roman" pitchFamily="18" charset="0"/>
              </a:rPr>
              <a:t>Постоје 3 врсте пликаваца: </a:t>
            </a:r>
            <a:endParaRPr lang="en-US" dirty="0" smtClean="0">
              <a:latin typeface="Times New Roman" pitchFamily="18" charset="0"/>
              <a:cs typeface="Times New Roman" pitchFamily="18" charset="0"/>
            </a:endParaRPr>
          </a:p>
          <a:p>
            <a:pPr eaLnBrk="1" hangingPunct="1"/>
            <a:r>
              <a:rPr lang="sr-Latn-CS" b="1" dirty="0" smtClean="0">
                <a:latin typeface="Times New Roman" pitchFamily="18" charset="0"/>
                <a:cs typeface="Times New Roman" pitchFamily="18" charset="0"/>
              </a:rPr>
              <a:t>S-iperit</a:t>
            </a:r>
            <a:r>
              <a:rPr lang="sr-Cyrl-CS" dirty="0" smtClean="0">
                <a:latin typeface="Times New Roman" pitchFamily="18" charset="0"/>
                <a:cs typeface="Times New Roman" pitchFamily="18" charset="0"/>
              </a:rPr>
              <a:t> (дихлор-диетил-сулфид)</a:t>
            </a:r>
            <a:endParaRPr lang="en-US" dirty="0" smtClean="0">
              <a:latin typeface="Times New Roman" pitchFamily="18" charset="0"/>
              <a:cs typeface="Times New Roman" pitchFamily="18" charset="0"/>
            </a:endParaRPr>
          </a:p>
          <a:p>
            <a:pPr eaLnBrk="1" hangingPunct="1"/>
            <a:r>
              <a:rPr lang="sr-Latn-CS" b="1" dirty="0" smtClean="0">
                <a:latin typeface="Times New Roman" pitchFamily="18" charset="0"/>
                <a:cs typeface="Times New Roman" pitchFamily="18" charset="0"/>
              </a:rPr>
              <a:t>N-iperit </a:t>
            </a:r>
            <a:r>
              <a:rPr lang="sr-Cyrl-CS" dirty="0" smtClean="0">
                <a:latin typeface="Times New Roman" pitchFamily="18" charset="0"/>
                <a:cs typeface="Times New Roman" pitchFamily="18" charset="0"/>
              </a:rPr>
              <a:t>(трихлор-триетил-амин)</a:t>
            </a:r>
            <a:endParaRPr lang="en-US" dirty="0" smtClean="0">
              <a:latin typeface="Times New Roman" pitchFamily="18" charset="0"/>
              <a:cs typeface="Times New Roman" pitchFamily="18" charset="0"/>
            </a:endParaRPr>
          </a:p>
          <a:p>
            <a:pPr eaLnBrk="1" hangingPunct="1"/>
            <a:r>
              <a:rPr lang="sr-Latn-CS" b="1" dirty="0" smtClean="0">
                <a:latin typeface="Times New Roman" pitchFamily="18" charset="0"/>
                <a:cs typeface="Times New Roman" pitchFamily="18" charset="0"/>
              </a:rPr>
              <a:t>luizit</a:t>
            </a:r>
            <a:r>
              <a:rPr lang="sr-Cyrl-CS" dirty="0" smtClean="0">
                <a:latin typeface="Times New Roman" pitchFamily="18" charset="0"/>
                <a:cs typeface="Times New Roman" pitchFamily="18" charset="0"/>
              </a:rPr>
              <a:t> (хлор-винил-дихлор-арсин).</a:t>
            </a:r>
          </a:p>
          <a:p>
            <a:r>
              <a:rPr lang="sr-Latn-CS" dirty="0"/>
              <a:t>S-iperit</a:t>
            </a:r>
            <a:r>
              <a:rPr lang="sr-Cyrl-CS" dirty="0"/>
              <a:t> је без мириса</a:t>
            </a:r>
          </a:p>
          <a:p>
            <a:r>
              <a:rPr lang="sr-Latn-CS" dirty="0"/>
              <a:t>N-iperit</a:t>
            </a:r>
            <a:r>
              <a:rPr lang="sr-Cyrl-CS" dirty="0"/>
              <a:t> мирише на бели лук или сенф(мустард гас) </a:t>
            </a:r>
          </a:p>
          <a:p>
            <a:r>
              <a:rPr lang="sr-Cyrl-CS" dirty="0"/>
              <a:t>Луизит мирише на биљку здравац. </a:t>
            </a:r>
            <a:endParaRPr lang="en-US" dirty="0"/>
          </a:p>
          <a:p>
            <a:pPr eaLnBrk="1" hangingPunct="1"/>
            <a:endParaRPr lang="en-US" dirty="0" smtClean="0">
              <a:latin typeface="Times New Roman" pitchFamily="18" charset="0"/>
              <a:cs typeface="Times New Roman" pitchFamily="18" charset="0"/>
            </a:endParaRPr>
          </a:p>
        </p:txBody>
      </p:sp>
    </p:spTree>
    <p:extLst>
      <p:ext uri="{BB962C8B-B14F-4D97-AF65-F5344CB8AC3E}">
        <p14:creationId xmlns="" xmlns:p14="http://schemas.microsoft.com/office/powerpoint/2010/main" val="661006325"/>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eaLnBrk="1" hangingPunct="1"/>
            <a:r>
              <a:rPr lang="sr-Cyrl-CS" smtClean="0">
                <a:latin typeface="Times New Roman" pitchFamily="18" charset="0"/>
                <a:cs typeface="Times New Roman" pitchFamily="18" charset="0"/>
              </a:rPr>
              <a:t>Механизам дејства</a:t>
            </a:r>
            <a:endParaRPr lang="en-US" smtClean="0">
              <a:latin typeface="Times New Roman" pitchFamily="18" charset="0"/>
              <a:cs typeface="Times New Roman" pitchFamily="18" charset="0"/>
            </a:endParaRPr>
          </a:p>
        </p:txBody>
      </p:sp>
      <p:sp>
        <p:nvSpPr>
          <p:cNvPr id="27651" name="Content Placeholder 2"/>
          <p:cNvSpPr>
            <a:spLocks noGrp="1"/>
          </p:cNvSpPr>
          <p:nvPr>
            <p:ph idx="1"/>
          </p:nvPr>
        </p:nvSpPr>
        <p:spPr>
          <a:xfrm>
            <a:off x="1000125" y="2143125"/>
            <a:ext cx="7686675" cy="3876675"/>
          </a:xfrm>
        </p:spPr>
        <p:txBody>
          <a:bodyPr/>
          <a:lstStyle/>
          <a:p>
            <a:pPr eaLnBrk="1" hangingPunct="1"/>
            <a:r>
              <a:rPr lang="sr-Cyrl-CS" smtClean="0">
                <a:latin typeface="Times New Roman" pitchFamily="18" charset="0"/>
                <a:cs typeface="Times New Roman" pitchFamily="18" charset="0"/>
              </a:rPr>
              <a:t>Иперит има цитотоксично, мутагено и тератогено дејство, а поред тога инхибира и ферменте, посебно хексокиназу и холинестеразу. </a:t>
            </a:r>
          </a:p>
          <a:p>
            <a:pPr eaLnBrk="1" hangingPunct="1"/>
            <a:r>
              <a:rPr lang="sr-Cyrl-CS" smtClean="0">
                <a:latin typeface="Times New Roman" pitchFamily="18" charset="0"/>
                <a:cs typeface="Times New Roman" pitchFamily="18" charset="0"/>
              </a:rPr>
              <a:t>Посебно су осетљиве младе ћелије у периоду митозе. </a:t>
            </a:r>
          </a:p>
        </p:txBody>
      </p:sp>
    </p:spTree>
    <p:extLst>
      <p:ext uri="{BB962C8B-B14F-4D97-AF65-F5344CB8AC3E}">
        <p14:creationId xmlns="" xmlns:p14="http://schemas.microsoft.com/office/powerpoint/2010/main" val="359247134"/>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Content Placeholder 2"/>
          <p:cNvSpPr>
            <a:spLocks noGrp="1"/>
          </p:cNvSpPr>
          <p:nvPr>
            <p:ph idx="1"/>
          </p:nvPr>
        </p:nvSpPr>
        <p:spPr>
          <a:xfrm>
            <a:off x="457200" y="152400"/>
            <a:ext cx="8229600" cy="5973763"/>
          </a:xfrm>
        </p:spPr>
        <p:txBody>
          <a:bodyPr>
            <a:normAutofit fontScale="55000" lnSpcReduction="20000"/>
          </a:bodyPr>
          <a:lstStyle/>
          <a:p>
            <a:pPr eaLnBrk="1" hangingPunct="1"/>
            <a:r>
              <a:rPr lang="sr-Cyrl-CS" dirty="0" smtClean="0">
                <a:latin typeface="Times New Roman" pitchFamily="18" charset="0"/>
                <a:cs typeface="Times New Roman" pitchFamily="18" charset="0"/>
              </a:rPr>
              <a:t>Дејство -локално и опште (ресорптивно). </a:t>
            </a:r>
          </a:p>
          <a:p>
            <a:pPr eaLnBrk="1" hangingPunct="1"/>
            <a:r>
              <a:rPr lang="sr-Cyrl-CS" dirty="0" smtClean="0">
                <a:latin typeface="Times New Roman" pitchFamily="18" charset="0"/>
                <a:cs typeface="Times New Roman" pitchFamily="18" charset="0"/>
              </a:rPr>
              <a:t>Локално - запаљења, некрозе и улцерозн</a:t>
            </a:r>
            <a:r>
              <a:rPr lang="en-US" dirty="0" smtClean="0">
                <a:latin typeface="Times New Roman" pitchFamily="18" charset="0"/>
                <a:cs typeface="Times New Roman" pitchFamily="18" charset="0"/>
              </a:rPr>
              <a:t>e</a:t>
            </a:r>
            <a:r>
              <a:rPr lang="sr-Cyrl-CS" dirty="0" smtClean="0">
                <a:latin typeface="Times New Roman" pitchFamily="18" charset="0"/>
                <a:cs typeface="Times New Roman" pitchFamily="18" charset="0"/>
              </a:rPr>
              <a:t> промен</a:t>
            </a:r>
            <a:r>
              <a:rPr lang="en-US" dirty="0" smtClean="0">
                <a:latin typeface="Times New Roman" pitchFamily="18" charset="0"/>
                <a:cs typeface="Times New Roman" pitchFamily="18" charset="0"/>
              </a:rPr>
              <a:t>e </a:t>
            </a:r>
            <a:r>
              <a:rPr lang="sr-Cyrl-RS" dirty="0" smtClean="0">
                <a:latin typeface="Times New Roman" pitchFamily="18" charset="0"/>
                <a:cs typeface="Times New Roman" pitchFamily="18" charset="0"/>
              </a:rPr>
              <a:t>на</a:t>
            </a:r>
            <a:r>
              <a:rPr lang="sr-Cyrl-CS" dirty="0" smtClean="0">
                <a:latin typeface="Times New Roman" pitchFamily="18" charset="0"/>
                <a:cs typeface="Times New Roman" pitchFamily="18" charset="0"/>
              </a:rPr>
              <a:t> кожи и слузницама очију, дисајних путева и гастроинтестиналног тракта. </a:t>
            </a:r>
          </a:p>
          <a:p>
            <a:pPr eaLnBrk="1" hangingPunct="1"/>
            <a:r>
              <a:rPr lang="sr-Cyrl-CS" dirty="0" smtClean="0">
                <a:latin typeface="Times New Roman" pitchFamily="18" charset="0"/>
                <a:cs typeface="Times New Roman" pitchFamily="18" charset="0"/>
              </a:rPr>
              <a:t>Опште - оштећења паренхиматозних органа, као што су бубрези и јетра, и хематопоезних органа и ензимских система.</a:t>
            </a:r>
          </a:p>
          <a:p>
            <a:pPr marL="0" indent="0" algn="ctr" eaLnBrk="1" hangingPunct="1">
              <a:buNone/>
            </a:pPr>
            <a:r>
              <a:rPr lang="sr-Cyrl-CS" dirty="0" smtClean="0">
                <a:latin typeface="Times New Roman" pitchFamily="18" charset="0"/>
                <a:cs typeface="Times New Roman" pitchFamily="18" charset="0"/>
              </a:rPr>
              <a:t>Клиничка слика-преко коже</a:t>
            </a:r>
          </a:p>
          <a:p>
            <a:r>
              <a:rPr lang="sr-Cyrl-CS" dirty="0">
                <a:latin typeface="Times New Roman" pitchFamily="18" charset="0"/>
                <a:cs typeface="Times New Roman" pitchFamily="18" charset="0"/>
              </a:rPr>
              <a:t>Без субјективних и објективних промена и до 48 сати.</a:t>
            </a:r>
          </a:p>
          <a:p>
            <a:r>
              <a:rPr lang="sr-Cyrl-CS" dirty="0">
                <a:latin typeface="Times New Roman" pitchFamily="18" charset="0"/>
                <a:cs typeface="Times New Roman" pitchFamily="18" charset="0"/>
              </a:rPr>
              <a:t> Након тога, прво се јављају свраб и еритем, затим се стварају ситне везикуле поређане у круг, које се потом спајају у велику булу испуњену серозном течношћу, која касније пуца, при чему се ствара улцеро – некротична промена и пигментирани ожиљак</a:t>
            </a:r>
            <a:r>
              <a:rPr lang="sr-Cyrl-CS" dirty="0" smtClean="0">
                <a:latin typeface="Times New Roman" pitchFamily="18" charset="0"/>
                <a:cs typeface="Times New Roman" pitchFamily="18" charset="0"/>
              </a:rPr>
              <a:t>.</a:t>
            </a:r>
          </a:p>
          <a:p>
            <a:pPr marL="0" indent="0" algn="ctr">
              <a:buNone/>
            </a:pPr>
            <a:r>
              <a:rPr lang="sr-Cyrl-CS" dirty="0">
                <a:latin typeface="Times New Roman" pitchFamily="18" charset="0"/>
                <a:cs typeface="Times New Roman" pitchFamily="18" charset="0"/>
              </a:rPr>
              <a:t>Клиничка </a:t>
            </a:r>
            <a:r>
              <a:rPr lang="sr-Cyrl-CS" dirty="0" smtClean="0">
                <a:latin typeface="Times New Roman" pitchFamily="18" charset="0"/>
                <a:cs typeface="Times New Roman" pitchFamily="18" charset="0"/>
              </a:rPr>
              <a:t>слика-инхалација</a:t>
            </a:r>
            <a:endParaRPr lang="sr-Cyrl-CS" dirty="0">
              <a:latin typeface="Times New Roman" pitchFamily="18" charset="0"/>
              <a:cs typeface="Times New Roman" pitchFamily="18" charset="0"/>
            </a:endParaRPr>
          </a:p>
          <a:p>
            <a:endParaRPr lang="sr-Cyrl-CS" dirty="0" smtClean="0">
              <a:latin typeface="Times New Roman" pitchFamily="18" charset="0"/>
              <a:cs typeface="Times New Roman" pitchFamily="18" charset="0"/>
            </a:endParaRPr>
          </a:p>
          <a:p>
            <a:r>
              <a:rPr lang="sr-Cyrl-CS" dirty="0">
                <a:latin typeface="Times New Roman" pitchFamily="18" charset="0"/>
                <a:cs typeface="Times New Roman" pitchFamily="18" charset="0"/>
              </a:rPr>
              <a:t>Одмах се јављају коњуктивитис и улцерација рожњача. </a:t>
            </a:r>
          </a:p>
          <a:p>
            <a:r>
              <a:rPr lang="sr-Cyrl-CS" dirty="0">
                <a:latin typeface="Times New Roman" pitchFamily="18" charset="0"/>
                <a:cs typeface="Times New Roman" pitchFamily="18" charset="0"/>
              </a:rPr>
              <a:t>На слузокожи дисајних путева примећују се булозне и улцерозне промене, праћене диспнејом и кашљем. </a:t>
            </a:r>
          </a:p>
          <a:p>
            <a:r>
              <a:rPr lang="sr-Cyrl-CS" dirty="0">
                <a:latin typeface="Times New Roman" pitchFamily="18" charset="0"/>
                <a:cs typeface="Times New Roman" pitchFamily="18" charset="0"/>
              </a:rPr>
              <a:t>На плућима се могу јавити инфаркт, пнеумонија или гангрена</a:t>
            </a:r>
            <a:r>
              <a:rPr lang="sr-Cyrl-CS" dirty="0" smtClean="0">
                <a:latin typeface="Times New Roman" pitchFamily="18" charset="0"/>
                <a:cs typeface="Times New Roman" pitchFamily="18" charset="0"/>
              </a:rPr>
              <a:t>.</a:t>
            </a:r>
          </a:p>
          <a:p>
            <a:pPr marL="0" indent="0" algn="ctr">
              <a:buNone/>
            </a:pPr>
            <a:r>
              <a:rPr lang="sr-Cyrl-CS" dirty="0">
                <a:latin typeface="Times New Roman" pitchFamily="18" charset="0"/>
                <a:cs typeface="Times New Roman" pitchFamily="18" charset="0"/>
              </a:rPr>
              <a:t>Клиничка </a:t>
            </a:r>
            <a:r>
              <a:rPr lang="sr-Cyrl-CS" dirty="0" smtClean="0">
                <a:latin typeface="Times New Roman" pitchFamily="18" charset="0"/>
                <a:cs typeface="Times New Roman" pitchFamily="18" charset="0"/>
              </a:rPr>
              <a:t>слика-перорално</a:t>
            </a:r>
            <a:endParaRPr lang="sr-Cyrl-CS" dirty="0">
              <a:latin typeface="Times New Roman" pitchFamily="18" charset="0"/>
              <a:cs typeface="Times New Roman" pitchFamily="18" charset="0"/>
            </a:endParaRPr>
          </a:p>
          <a:p>
            <a:pPr marL="0" indent="0">
              <a:buNone/>
            </a:pPr>
            <a:endParaRPr lang="sr-Cyrl-CS" dirty="0" smtClean="0">
              <a:latin typeface="Times New Roman" pitchFamily="18" charset="0"/>
              <a:cs typeface="Times New Roman" pitchFamily="18" charset="0"/>
            </a:endParaRPr>
          </a:p>
          <a:p>
            <a:r>
              <a:rPr lang="sr-Cyrl-CS" dirty="0">
                <a:latin typeface="Times New Roman" pitchFamily="18" charset="0"/>
                <a:cs typeface="Times New Roman" pitchFamily="18" charset="0"/>
              </a:rPr>
              <a:t>Тренутно настају улцерације и некрозе на слузокожи гастроинтестиналног тракта</a:t>
            </a:r>
          </a:p>
          <a:p>
            <a:r>
              <a:rPr lang="sr-Cyrl-CS" dirty="0">
                <a:latin typeface="Times New Roman" pitchFamily="18" charset="0"/>
                <a:cs typeface="Times New Roman" pitchFamily="18" charset="0"/>
              </a:rPr>
              <a:t>Веома често долази до перфорације зида желуца или црева. </a:t>
            </a:r>
            <a:endParaRPr lang="en-U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a:p>
            <a:endParaRPr lang="en-US" dirty="0"/>
          </a:p>
          <a:p>
            <a:pPr eaLnBrk="1" hangingPunct="1"/>
            <a:endParaRPr lang="en-US" dirty="0" smtClean="0">
              <a:latin typeface="Times New Roman" pitchFamily="18" charset="0"/>
              <a:cs typeface="Times New Roman" pitchFamily="18" charset="0"/>
            </a:endParaRPr>
          </a:p>
          <a:p>
            <a:pPr eaLnBrk="1" hangingPunct="1">
              <a:buFont typeface="Wingdings 2" pitchFamily="18" charset="2"/>
              <a:buNone/>
            </a:pPr>
            <a:endParaRPr lang="en-US" dirty="0" smtClean="0"/>
          </a:p>
        </p:txBody>
      </p:sp>
    </p:spTree>
    <p:extLst>
      <p:ext uri="{BB962C8B-B14F-4D97-AF65-F5344CB8AC3E}">
        <p14:creationId xmlns="" xmlns:p14="http://schemas.microsoft.com/office/powerpoint/2010/main" val="1680714796"/>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eaLnBrk="1" hangingPunct="1"/>
            <a:r>
              <a:rPr lang="sr-Cyrl-CS" smtClean="0">
                <a:latin typeface="Times New Roman" pitchFamily="18" charset="0"/>
                <a:cs typeface="Times New Roman" pitchFamily="18" charset="0"/>
              </a:rPr>
              <a:t>Лечење</a:t>
            </a:r>
            <a:endParaRPr lang="en-US" smtClean="0">
              <a:latin typeface="Times New Roman" pitchFamily="18" charset="0"/>
              <a:cs typeface="Times New Roman" pitchFamily="18" charset="0"/>
            </a:endParaRPr>
          </a:p>
        </p:txBody>
      </p:sp>
      <p:sp>
        <p:nvSpPr>
          <p:cNvPr id="33795" name="Content Placeholder 2"/>
          <p:cNvSpPr>
            <a:spLocks noGrp="1"/>
          </p:cNvSpPr>
          <p:nvPr>
            <p:ph idx="1"/>
          </p:nvPr>
        </p:nvSpPr>
        <p:spPr/>
        <p:txBody>
          <a:bodyPr>
            <a:normAutofit fontScale="70000" lnSpcReduction="20000"/>
          </a:bodyPr>
          <a:lstStyle/>
          <a:p>
            <a:pPr eaLnBrk="1" hangingPunct="1"/>
            <a:r>
              <a:rPr lang="sr-Cyrl-CS" dirty="0" smtClean="0">
                <a:latin typeface="Times New Roman" pitchFamily="18" charset="0"/>
                <a:cs typeface="Times New Roman" pitchFamily="18" charset="0"/>
              </a:rPr>
              <a:t>У првој помоћи примењује се </a:t>
            </a:r>
            <a:r>
              <a:rPr lang="sr-Cyrl-CS" u="sng" dirty="0" smtClean="0">
                <a:latin typeface="Times New Roman" pitchFamily="18" charset="0"/>
                <a:cs typeface="Times New Roman" pitchFamily="18" charset="0"/>
              </a:rPr>
              <a:t>2% раствор </a:t>
            </a:r>
            <a:r>
              <a:rPr lang="sr-Latn-CS" u="sng" dirty="0" smtClean="0">
                <a:latin typeface="Times New Roman" pitchFamily="18" charset="0"/>
                <a:cs typeface="Times New Roman" pitchFamily="18" charset="0"/>
              </a:rPr>
              <a:t>NaHCO</a:t>
            </a:r>
            <a:r>
              <a:rPr lang="sr-Latn-CS" u="sng" baseline="-25000" dirty="0" smtClean="0">
                <a:latin typeface="Times New Roman" pitchFamily="18" charset="0"/>
                <a:cs typeface="Times New Roman" pitchFamily="18" charset="0"/>
              </a:rPr>
              <a:t>3</a:t>
            </a:r>
            <a:r>
              <a:rPr lang="sr-Latn-CS" u="sng"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за испирање слузница. Кожа се испира </a:t>
            </a:r>
            <a:r>
              <a:rPr lang="sr-Cyrl-CS" u="sng" dirty="0" smtClean="0">
                <a:latin typeface="Times New Roman" pitchFamily="18" charset="0"/>
                <a:cs typeface="Times New Roman" pitchFamily="18" charset="0"/>
              </a:rPr>
              <a:t>0,5 % раствором хлорамина</a:t>
            </a:r>
            <a:r>
              <a:rPr lang="sr-Cyrl-CS" dirty="0" smtClean="0">
                <a:latin typeface="Times New Roman" pitchFamily="18" charset="0"/>
                <a:cs typeface="Times New Roman" pitchFamily="18" charset="0"/>
              </a:rPr>
              <a:t> или се </a:t>
            </a:r>
            <a:r>
              <a:rPr lang="sr-Cyrl-CS" u="sng" dirty="0" smtClean="0">
                <a:latin typeface="Times New Roman" pitchFamily="18" charset="0"/>
                <a:cs typeface="Times New Roman" pitchFamily="18" charset="0"/>
              </a:rPr>
              <a:t>буле на кожи отварају стерилним инструментима</a:t>
            </a:r>
            <a:r>
              <a:rPr lang="sr-Cyrl-CS" dirty="0" smtClean="0">
                <a:latin typeface="Times New Roman" pitchFamily="18" charset="0"/>
                <a:cs typeface="Times New Roman" pitchFamily="18" charset="0"/>
              </a:rPr>
              <a:t>, а потом се примењује крема теракортила (Лакортен, </a:t>
            </a:r>
            <a:r>
              <a:rPr lang="sr-Cyrl-CS" u="sng" dirty="0" smtClean="0">
                <a:latin typeface="Times New Roman" pitchFamily="18" charset="0"/>
                <a:cs typeface="Times New Roman" pitchFamily="18" charset="0"/>
              </a:rPr>
              <a:t>Синалар</a:t>
            </a:r>
            <a:r>
              <a:rPr lang="sr-Cyrl-CS" dirty="0" smtClean="0">
                <a:latin typeface="Times New Roman" pitchFamily="18" charset="0"/>
                <a:cs typeface="Times New Roman" pitchFamily="18" charset="0"/>
              </a:rPr>
              <a:t>), а потом се стављају стерилне компресе натопљене 1-2% раствором борне киселине.</a:t>
            </a:r>
          </a:p>
          <a:p>
            <a:r>
              <a:rPr lang="sr-Cyrl-CS" dirty="0">
                <a:latin typeface="Times New Roman" pitchFamily="18" charset="0"/>
                <a:cs typeface="Times New Roman" pitchFamily="18" charset="0"/>
              </a:rPr>
              <a:t>При инхалацији пликаваца, примењује се одмах </a:t>
            </a:r>
            <a:r>
              <a:rPr lang="sr-Cyrl-CS" u="sng" dirty="0">
                <a:latin typeface="Times New Roman" pitchFamily="18" charset="0"/>
                <a:cs typeface="Times New Roman" pitchFamily="18" charset="0"/>
              </a:rPr>
              <a:t>натријум тиосулфат </a:t>
            </a:r>
            <a:r>
              <a:rPr lang="sr-Cyrl-CS" dirty="0">
                <a:latin typeface="Times New Roman" pitchFamily="18" charset="0"/>
                <a:cs typeface="Times New Roman" pitchFamily="18" charset="0"/>
              </a:rPr>
              <a:t>интравенски у дози од 500 </a:t>
            </a:r>
            <a:r>
              <a:rPr lang="en-US" dirty="0" smtClean="0">
                <a:latin typeface="Times New Roman" pitchFamily="18" charset="0"/>
                <a:cs typeface="Times New Roman" pitchFamily="18" charset="0"/>
              </a:rPr>
              <a:t>mg</a:t>
            </a:r>
            <a:r>
              <a:rPr lang="sr-Cyrl-CS" dirty="0" smtClean="0">
                <a:latin typeface="Times New Roman" pitchFamily="18" charset="0"/>
                <a:cs typeface="Times New Roman" pitchFamily="18" charset="0"/>
              </a:rPr>
              <a:t>/</a:t>
            </a:r>
            <a:r>
              <a:rPr lang="en-US" dirty="0" smtClean="0">
                <a:latin typeface="Times New Roman" pitchFamily="18" charset="0"/>
                <a:cs typeface="Times New Roman" pitchFamily="18" charset="0"/>
              </a:rPr>
              <a:t>kg</a:t>
            </a:r>
            <a:r>
              <a:rPr lang="sr-Cyrl-CS" dirty="0" smtClean="0">
                <a:latin typeface="Times New Roman" pitchFamily="18" charset="0"/>
                <a:cs typeface="Times New Roman" pitchFamily="18" charset="0"/>
              </a:rPr>
              <a:t> </a:t>
            </a:r>
            <a:r>
              <a:rPr lang="sr-Cyrl-CS" dirty="0">
                <a:latin typeface="Times New Roman" pitchFamily="18" charset="0"/>
                <a:cs typeface="Times New Roman" pitchFamily="18" charset="0"/>
              </a:rPr>
              <a:t>телесне масе. </a:t>
            </a:r>
            <a:endParaRPr lang="sr-Cyrl-CS" dirty="0" smtClean="0">
              <a:latin typeface="Times New Roman" pitchFamily="18" charset="0"/>
              <a:cs typeface="Times New Roman" pitchFamily="18" charset="0"/>
            </a:endParaRPr>
          </a:p>
          <a:p>
            <a:r>
              <a:rPr lang="sr-Cyrl-CS" dirty="0">
                <a:latin typeface="Times New Roman" pitchFamily="18" charset="0"/>
                <a:cs typeface="Times New Roman" pitchFamily="18" charset="0"/>
              </a:rPr>
              <a:t>У случају блефарокоњуктивитиса примењују се </a:t>
            </a:r>
            <a:r>
              <a:rPr lang="sr-Cyrl-CS" u="sng" dirty="0">
                <a:latin typeface="Times New Roman" pitchFamily="18" charset="0"/>
                <a:cs typeface="Times New Roman" pitchFamily="18" charset="0"/>
              </a:rPr>
              <a:t>хидрокортизон капи </a:t>
            </a:r>
            <a:r>
              <a:rPr lang="sr-Cyrl-CS" dirty="0">
                <a:latin typeface="Times New Roman" pitchFamily="18" charset="0"/>
                <a:cs typeface="Times New Roman" pitchFamily="18" charset="0"/>
              </a:rPr>
              <a:t>(антибиотик + кортикостероид). </a:t>
            </a:r>
            <a:endParaRPr lang="en-US" dirty="0">
              <a:latin typeface="Times New Roman" pitchFamily="18" charset="0"/>
              <a:cs typeface="Times New Roman" pitchFamily="18" charset="0"/>
            </a:endParaRPr>
          </a:p>
          <a:p>
            <a:r>
              <a:rPr lang="sr-Cyrl-CS" dirty="0">
                <a:latin typeface="Times New Roman" pitchFamily="18" charset="0"/>
                <a:cs typeface="Times New Roman" pitchFamily="18" charset="0"/>
              </a:rPr>
              <a:t>Инфекције и алергијске реакције спречавају се давањем </a:t>
            </a:r>
            <a:r>
              <a:rPr lang="sr-Cyrl-CS" u="sng" dirty="0">
                <a:latin typeface="Times New Roman" pitchFamily="18" charset="0"/>
                <a:cs typeface="Times New Roman" pitchFamily="18" charset="0"/>
              </a:rPr>
              <a:t>антибиотика и антихистаминика</a:t>
            </a:r>
            <a:r>
              <a:rPr lang="sr-Cyrl-CS" dirty="0">
                <a:latin typeface="Times New Roman" pitchFamily="18" charset="0"/>
                <a:cs typeface="Times New Roman" pitchFamily="18" charset="0"/>
              </a:rPr>
              <a:t>. Једино против луизита постоји специфични антидот</a:t>
            </a:r>
            <a:r>
              <a:rPr lang="sr-Latn-CS" dirty="0">
                <a:latin typeface="Times New Roman" pitchFamily="18" charset="0"/>
                <a:cs typeface="Times New Roman" pitchFamily="18" charset="0"/>
              </a:rPr>
              <a:t> </a:t>
            </a:r>
            <a:r>
              <a:rPr lang="sr-Latn-CS" u="sng" dirty="0">
                <a:latin typeface="Times New Roman" pitchFamily="18" charset="0"/>
                <a:cs typeface="Times New Roman" pitchFamily="18" charset="0"/>
              </a:rPr>
              <a:t>BAL</a:t>
            </a:r>
            <a:r>
              <a:rPr lang="sr-Latn-CS" dirty="0">
                <a:latin typeface="Times New Roman" pitchFamily="18" charset="0"/>
                <a:cs typeface="Times New Roman" pitchFamily="18" charset="0"/>
              </a:rPr>
              <a:t> – British Anti Lewisit</a:t>
            </a:r>
            <a:r>
              <a:rPr lang="sr-Cyrl-CS" dirty="0">
                <a:latin typeface="Times New Roman" pitchFamily="18" charset="0"/>
                <a:cs typeface="Times New Roman" pitchFamily="18" charset="0"/>
              </a:rPr>
              <a:t> који се примењије као маст за кожу и очи, или у виду раствора за инјекције. </a:t>
            </a:r>
            <a:endParaRPr lang="en-US" dirty="0">
              <a:latin typeface="Times New Roman" pitchFamily="18" charset="0"/>
              <a:cs typeface="Times New Roman" pitchFamily="18" charset="0"/>
            </a:endParaRPr>
          </a:p>
          <a:p>
            <a:endParaRPr lang="en-US" dirty="0"/>
          </a:p>
          <a:p>
            <a:endParaRPr lang="en-US" dirty="0">
              <a:latin typeface="Times New Roman" pitchFamily="18" charset="0"/>
              <a:cs typeface="Times New Roman" pitchFamily="18" charset="0"/>
            </a:endParaRPr>
          </a:p>
          <a:p>
            <a:pPr eaLnBrk="1" hangingPunct="1"/>
            <a:endParaRPr lang="en-US" dirty="0" smtClean="0">
              <a:latin typeface="Times New Roman" pitchFamily="18" charset="0"/>
              <a:cs typeface="Times New Roman" pitchFamily="18" charset="0"/>
            </a:endParaRPr>
          </a:p>
        </p:txBody>
      </p:sp>
    </p:spTree>
    <p:extLst>
      <p:ext uri="{BB962C8B-B14F-4D97-AF65-F5344CB8AC3E}">
        <p14:creationId xmlns="" xmlns:p14="http://schemas.microsoft.com/office/powerpoint/2010/main" val="306186052"/>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Content Placeholder 2"/>
          <p:cNvSpPr>
            <a:spLocks noGrp="1"/>
          </p:cNvSpPr>
          <p:nvPr>
            <p:ph idx="1"/>
          </p:nvPr>
        </p:nvSpPr>
        <p:spPr/>
        <p:txBody>
          <a:bodyPr/>
          <a:lstStyle/>
          <a:p>
            <a:pPr eaLnBrk="1" hangingPunct="1"/>
            <a:r>
              <a:rPr lang="sr-Cyrl-CS" dirty="0" smtClean="0"/>
              <a:t>Након своје пионирске употребе током Првог светског рата, мустард гас су користиле многе земље у бројним сукобима на бојном пољу.: Уједињено Краљевство и Црвена армија 1919, Италија и Либија 1930, нацистичка немачка против Пољске током другог светског рата, јапанско царство против Кине средином 20.века. </a:t>
            </a:r>
            <a:endParaRPr lang="en-US" dirty="0" smtClean="0"/>
          </a:p>
        </p:txBody>
      </p:sp>
    </p:spTree>
    <p:extLst>
      <p:ext uri="{BB962C8B-B14F-4D97-AF65-F5344CB8AC3E}">
        <p14:creationId xmlns="" xmlns:p14="http://schemas.microsoft.com/office/powerpoint/2010/main" val="2157613851"/>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eaLnBrk="1" fontAlgn="auto" hangingPunct="1">
              <a:spcAft>
                <a:spcPts val="0"/>
              </a:spcAft>
              <a:defRPr/>
            </a:pPr>
            <a:r>
              <a:rPr lang="sr-Cyrl-CS" b="1" u="sng" dirty="0" smtClean="0">
                <a:solidFill>
                  <a:schemeClr val="accent2">
                    <a:lumMod val="60000"/>
                    <a:lumOff val="40000"/>
                  </a:schemeClr>
                </a:solidFill>
                <a:latin typeface="Times New Roman" pitchFamily="18" charset="0"/>
                <a:cs typeface="Times New Roman" pitchFamily="18" charset="0"/>
              </a:rPr>
              <a:t>Надражљивци</a:t>
            </a:r>
            <a:r>
              <a:rPr lang="en-US" dirty="0" smtClean="0">
                <a:solidFill>
                  <a:schemeClr val="accent2">
                    <a:lumMod val="60000"/>
                    <a:lumOff val="40000"/>
                  </a:schemeClr>
                </a:solidFill>
              </a:rPr>
              <a:t/>
            </a:r>
            <a:br>
              <a:rPr lang="en-US" dirty="0" smtClean="0">
                <a:solidFill>
                  <a:schemeClr val="accent2">
                    <a:lumMod val="60000"/>
                    <a:lumOff val="40000"/>
                  </a:schemeClr>
                </a:solidFill>
              </a:rPr>
            </a:br>
            <a:endParaRPr lang="en-US" dirty="0">
              <a:solidFill>
                <a:schemeClr val="accent2">
                  <a:lumMod val="60000"/>
                  <a:lumOff val="40000"/>
                </a:schemeClr>
              </a:solidFill>
            </a:endParaRPr>
          </a:p>
        </p:txBody>
      </p:sp>
      <p:sp>
        <p:nvSpPr>
          <p:cNvPr id="37891" name="Content Placeholder 2"/>
          <p:cNvSpPr>
            <a:spLocks noGrp="1"/>
          </p:cNvSpPr>
          <p:nvPr>
            <p:ph idx="1"/>
          </p:nvPr>
        </p:nvSpPr>
        <p:spPr/>
        <p:txBody>
          <a:bodyPr/>
          <a:lstStyle/>
          <a:p>
            <a:pPr eaLnBrk="1" hangingPunct="1"/>
            <a:r>
              <a:rPr lang="sr-Cyrl-CS" smtClean="0">
                <a:latin typeface="Times New Roman" pitchFamily="18" charset="0"/>
                <a:cs typeface="Times New Roman" pitchFamily="18" charset="0"/>
              </a:rPr>
              <a:t>Надражљивци представљају врсту бојних отрова који изазивају надражај коже и слузница очију и дисајних путева.</a:t>
            </a:r>
          </a:p>
          <a:p>
            <a:pPr eaLnBrk="1" hangingPunct="1"/>
            <a:r>
              <a:rPr lang="sr-Cyrl-CS" smtClean="0">
                <a:latin typeface="Times New Roman" pitchFamily="18" charset="0"/>
                <a:cs typeface="Times New Roman" pitchFamily="18" charset="0"/>
              </a:rPr>
              <a:t> Углавном се употребљавају за сузбијање нереда и деморализацију становништва.</a:t>
            </a:r>
          </a:p>
          <a:p>
            <a:pPr eaLnBrk="1" hangingPunct="1">
              <a:buFont typeface="Wingdings 2" pitchFamily="18" charset="2"/>
              <a:buNone/>
            </a:pPr>
            <a:endParaRPr lang="en-US" smtClean="0">
              <a:latin typeface="Times New Roman" pitchFamily="18" charset="0"/>
              <a:cs typeface="Times New Roman" pitchFamily="18" charset="0"/>
            </a:endParaRPr>
          </a:p>
        </p:txBody>
      </p:sp>
    </p:spTree>
    <p:extLst>
      <p:ext uri="{BB962C8B-B14F-4D97-AF65-F5344CB8AC3E}">
        <p14:creationId xmlns="" xmlns:p14="http://schemas.microsoft.com/office/powerpoint/2010/main" val="22775815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1"/>
          <p:cNvSpPr>
            <a:spLocks noGrp="1" noChangeArrowheads="1"/>
          </p:cNvSpPr>
          <p:nvPr>
            <p:ph type="title"/>
          </p:nvPr>
        </p:nvSpPr>
        <p:spPr>
          <a:xfrm>
            <a:off x="683568" y="404664"/>
            <a:ext cx="7920880" cy="936104"/>
          </a:xfrm>
        </p:spPr>
        <p:txBody>
          <a:bodyPr>
            <a:normAutofit fontScale="90000"/>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sr-Cyrl-CS" sz="5400" b="1" dirty="0" smtClean="0">
                <a:latin typeface="Arial" charset="0"/>
              </a:rPr>
              <a:t>НУКЛЕАРНИ УДЕСИ</a:t>
            </a:r>
            <a:r>
              <a:rPr lang="sl-SI" sz="5400" b="1" dirty="0" smtClean="0">
                <a:latin typeface="Arial" charset="0"/>
              </a:rPr>
              <a:t/>
            </a:r>
            <a:br>
              <a:rPr lang="sl-SI" sz="5400" b="1" dirty="0" smtClean="0">
                <a:latin typeface="Arial" charset="0"/>
              </a:rPr>
            </a:br>
            <a:endParaRPr lang="sl-SI" sz="5400" b="1" dirty="0" smtClean="0">
              <a:latin typeface="Arial" charset="0"/>
            </a:endParaRPr>
          </a:p>
        </p:txBody>
      </p:sp>
      <p:sp>
        <p:nvSpPr>
          <p:cNvPr id="91139" name="Rectangle 2"/>
          <p:cNvSpPr>
            <a:spLocks noGrp="1" noChangeArrowheads="1"/>
          </p:cNvSpPr>
          <p:nvPr>
            <p:ph idx="1"/>
          </p:nvPr>
        </p:nvSpPr>
        <p:spPr>
          <a:xfrm>
            <a:off x="323528" y="1340768"/>
            <a:ext cx="8352928" cy="4965700"/>
          </a:xfrm>
        </p:spPr>
        <p:txBody>
          <a:bodyPr>
            <a:noAutofit/>
          </a:bodyPr>
          <a:lstStyle/>
          <a:p>
            <a:pPr marL="0" indent="0" eaLnBrk="1" hangingPunct="1">
              <a:lnSpc>
                <a:spcPct val="80000"/>
              </a:lnSpc>
              <a:spcBef>
                <a:spcPts val="900"/>
              </a:spcBef>
              <a:buClr>
                <a:srgbClr val="FF3399"/>
              </a:buClr>
              <a:buNone/>
              <a:tabLst>
                <a:tab pos="1828800" algn="l"/>
                <a:tab pos="2743200" algn="l"/>
                <a:tab pos="3657600" algn="l"/>
                <a:tab pos="4572000" algn="l"/>
                <a:tab pos="5486400" algn="l"/>
                <a:tab pos="6400800" algn="l"/>
                <a:tab pos="7315200" algn="l"/>
                <a:tab pos="8229600" algn="l"/>
                <a:tab pos="9144000" algn="l"/>
                <a:tab pos="10058400" algn="l"/>
              </a:tabLst>
            </a:pPr>
            <a:r>
              <a:rPr lang="sr-Cyrl-RS" sz="2400" dirty="0" smtClean="0">
                <a:latin typeface="Arial" charset="0"/>
              </a:rPr>
              <a:t>1.</a:t>
            </a:r>
            <a:r>
              <a:rPr lang="sr-Cyrl-RS" sz="2400" b="1" dirty="0" smtClean="0">
                <a:latin typeface="Arial" charset="0"/>
              </a:rPr>
              <a:t> </a:t>
            </a:r>
            <a:r>
              <a:rPr lang="sr-Cyrl-RS" sz="2400" dirty="0" smtClean="0">
                <a:latin typeface="Arial" charset="0"/>
              </a:rPr>
              <a:t>НЕ</a:t>
            </a:r>
            <a:r>
              <a:rPr lang="sl-SI" sz="2400" dirty="0" smtClean="0">
                <a:latin typeface="Arial" charset="0"/>
              </a:rPr>
              <a:t>»</a:t>
            </a:r>
            <a:r>
              <a:rPr lang="sr-Cyrl-CS" sz="2400" dirty="0" smtClean="0">
                <a:latin typeface="Arial" charset="0"/>
              </a:rPr>
              <a:t>Лењин</a:t>
            </a:r>
            <a:r>
              <a:rPr lang="sl-SI" sz="2400" dirty="0" smtClean="0">
                <a:latin typeface="Arial" charset="0"/>
              </a:rPr>
              <a:t>« </a:t>
            </a:r>
            <a:r>
              <a:rPr lang="sr-Cyrl-CS" sz="2400" dirty="0" smtClean="0">
                <a:latin typeface="Arial" charset="0"/>
              </a:rPr>
              <a:t>у Чернобиљу</a:t>
            </a:r>
            <a:r>
              <a:rPr lang="sl-SI" sz="2400" dirty="0" smtClean="0">
                <a:latin typeface="Arial" charset="0"/>
              </a:rPr>
              <a:t>, </a:t>
            </a:r>
            <a:r>
              <a:rPr lang="sr-Cyrl-CS" sz="2400" dirty="0" smtClean="0">
                <a:latin typeface="Arial" charset="0"/>
              </a:rPr>
              <a:t>СССР</a:t>
            </a:r>
            <a:r>
              <a:rPr lang="sl-SI" sz="2400" dirty="0" smtClean="0">
                <a:latin typeface="Arial" charset="0"/>
              </a:rPr>
              <a:t>, </a:t>
            </a:r>
            <a:r>
              <a:rPr lang="sr-Cyrl-RS" sz="2400" dirty="0" smtClean="0">
                <a:latin typeface="Arial" charset="0"/>
              </a:rPr>
              <a:t>28.04.</a:t>
            </a:r>
            <a:r>
              <a:rPr lang="sl-SI" sz="2400" dirty="0" smtClean="0">
                <a:latin typeface="Arial" charset="0"/>
              </a:rPr>
              <a:t> 1986.</a:t>
            </a:r>
            <a:r>
              <a:rPr lang="sr-Cyrl-RS" sz="2400" dirty="0" smtClean="0">
                <a:latin typeface="Arial" charset="0"/>
              </a:rPr>
              <a:t>-7. степен</a:t>
            </a:r>
            <a:r>
              <a:rPr lang="sl-SI" sz="2400" dirty="0" smtClean="0">
                <a:latin typeface="Arial" charset="0"/>
              </a:rPr>
              <a:t> </a:t>
            </a:r>
          </a:p>
          <a:p>
            <a:pPr marL="0" indent="0" eaLnBrk="1" hangingPunct="1">
              <a:lnSpc>
                <a:spcPct val="80000"/>
              </a:lnSpc>
              <a:spcBef>
                <a:spcPts val="675"/>
              </a:spcBef>
              <a:buClr>
                <a:srgbClr val="FF3399"/>
              </a:buClr>
              <a:buNone/>
              <a:tabLst>
                <a:tab pos="1828800" algn="l"/>
                <a:tab pos="2743200" algn="l"/>
                <a:tab pos="3657600" algn="l"/>
                <a:tab pos="4572000" algn="l"/>
                <a:tab pos="5486400" algn="l"/>
                <a:tab pos="6400800" algn="l"/>
                <a:tab pos="7315200" algn="l"/>
                <a:tab pos="8229600" algn="l"/>
                <a:tab pos="9144000" algn="l"/>
                <a:tab pos="10058400" algn="l"/>
              </a:tabLst>
            </a:pPr>
            <a:r>
              <a:rPr lang="sl-SI" sz="2400" dirty="0" smtClean="0">
                <a:latin typeface="Arial" charset="0"/>
              </a:rPr>
              <a:t>»</a:t>
            </a:r>
            <a:r>
              <a:rPr lang="sr-Cyrl-CS" sz="2400" dirty="0" smtClean="0">
                <a:latin typeface="Arial" charset="0"/>
              </a:rPr>
              <a:t>Чернобиљски </a:t>
            </a:r>
            <a:r>
              <a:rPr lang="sl-SI" sz="2400" dirty="0" smtClean="0">
                <a:latin typeface="Arial" charset="0"/>
              </a:rPr>
              <a:t>AIDS«</a:t>
            </a:r>
          </a:p>
          <a:p>
            <a:pPr marL="0" indent="0" eaLnBrk="1" hangingPunct="1">
              <a:lnSpc>
                <a:spcPct val="80000"/>
              </a:lnSpc>
              <a:spcBef>
                <a:spcPts val="675"/>
              </a:spcBef>
              <a:buClr>
                <a:srgbClr val="FF3399"/>
              </a:buClr>
              <a:buNone/>
              <a:tabLst>
                <a:tab pos="1828800" algn="l"/>
                <a:tab pos="2743200" algn="l"/>
                <a:tab pos="3657600" algn="l"/>
                <a:tab pos="4572000" algn="l"/>
                <a:tab pos="5486400" algn="l"/>
                <a:tab pos="6400800" algn="l"/>
                <a:tab pos="7315200" algn="l"/>
                <a:tab pos="8229600" algn="l"/>
                <a:tab pos="9144000" algn="l"/>
                <a:tab pos="10058400" algn="l"/>
              </a:tabLst>
            </a:pPr>
            <a:r>
              <a:rPr lang="sr-Cyrl-RS" sz="2400" dirty="0" smtClean="0">
                <a:latin typeface="Arial" charset="0"/>
              </a:rPr>
              <a:t>-</a:t>
            </a:r>
            <a:r>
              <a:rPr lang="sl-SI" sz="2400" dirty="0" smtClean="0">
                <a:latin typeface="Arial" charset="0"/>
              </a:rPr>
              <a:t>Ca thyroideae </a:t>
            </a:r>
            <a:r>
              <a:rPr lang="sr-Cyrl-CS" sz="2400" dirty="0" smtClean="0">
                <a:latin typeface="Arial" charset="0"/>
              </a:rPr>
              <a:t>код деце у Белорусији</a:t>
            </a:r>
            <a:r>
              <a:rPr lang="sl-SI" sz="2400" dirty="0" smtClean="0">
                <a:latin typeface="Arial" charset="0"/>
              </a:rPr>
              <a:t>  (40 x), </a:t>
            </a:r>
          </a:p>
          <a:p>
            <a:pPr marL="0" indent="0" eaLnBrk="1" hangingPunct="1">
              <a:lnSpc>
                <a:spcPct val="80000"/>
              </a:lnSpc>
              <a:spcBef>
                <a:spcPts val="675"/>
              </a:spcBef>
              <a:buClr>
                <a:srgbClr val="FF3399"/>
              </a:buClr>
              <a:buNone/>
              <a:tabLst>
                <a:tab pos="1828800" algn="l"/>
                <a:tab pos="2743200" algn="l"/>
                <a:tab pos="3657600" algn="l"/>
                <a:tab pos="4572000" algn="l"/>
                <a:tab pos="5486400" algn="l"/>
                <a:tab pos="6400800" algn="l"/>
                <a:tab pos="7315200" algn="l"/>
                <a:tab pos="8229600" algn="l"/>
                <a:tab pos="9144000" algn="l"/>
                <a:tab pos="10058400" algn="l"/>
              </a:tabLst>
            </a:pPr>
            <a:r>
              <a:rPr lang="sr-Cyrl-CS" sz="2400" dirty="0" smtClean="0">
                <a:latin typeface="Arial" charset="0"/>
              </a:rPr>
              <a:t>-Неуропсихијатријски поремећаји</a:t>
            </a:r>
            <a:r>
              <a:rPr lang="sl-SI" sz="2400" dirty="0" smtClean="0">
                <a:latin typeface="Arial" charset="0"/>
              </a:rPr>
              <a:t> (10 x)</a:t>
            </a:r>
          </a:p>
          <a:p>
            <a:pPr marL="0" indent="0" algn="just" eaLnBrk="1" hangingPunct="1">
              <a:lnSpc>
                <a:spcPct val="80000"/>
              </a:lnSpc>
              <a:spcBef>
                <a:spcPts val="675"/>
              </a:spcBef>
              <a:buClr>
                <a:srgbClr val="FF3399"/>
              </a:buClr>
              <a:buNone/>
              <a:tabLst>
                <a:tab pos="1828800" algn="l"/>
                <a:tab pos="2743200" algn="l"/>
                <a:tab pos="3657600" algn="l"/>
                <a:tab pos="4572000" algn="l"/>
                <a:tab pos="5486400" algn="l"/>
                <a:tab pos="6400800" algn="l"/>
                <a:tab pos="7315200" algn="l"/>
                <a:tab pos="8229600" algn="l"/>
                <a:tab pos="9144000" algn="l"/>
                <a:tab pos="10058400" algn="l"/>
              </a:tabLst>
            </a:pPr>
            <a:r>
              <a:rPr lang="sr-Cyrl-RS" sz="2400" dirty="0" smtClean="0">
                <a:latin typeface="Arial" charset="0"/>
              </a:rPr>
              <a:t>2. </a:t>
            </a:r>
            <a:r>
              <a:rPr lang="sl-SI" sz="2400" dirty="0" smtClean="0">
                <a:latin typeface="Arial" charset="0"/>
              </a:rPr>
              <a:t>FUKUŠIMA JAPAN</a:t>
            </a:r>
            <a:r>
              <a:rPr lang="sr-Cyrl-RS" sz="2400" dirty="0" smtClean="0">
                <a:latin typeface="Arial" charset="0"/>
              </a:rPr>
              <a:t>-11.03.2011.-6. степен</a:t>
            </a:r>
          </a:p>
          <a:p>
            <a:pPr marL="0" indent="0" algn="just" eaLnBrk="1" hangingPunct="1">
              <a:lnSpc>
                <a:spcPct val="80000"/>
              </a:lnSpc>
              <a:spcBef>
                <a:spcPts val="675"/>
              </a:spcBef>
              <a:buClr>
                <a:srgbClr val="FF3399"/>
              </a:buClr>
              <a:buNone/>
              <a:tabLst>
                <a:tab pos="1828800" algn="l"/>
                <a:tab pos="2743200" algn="l"/>
                <a:tab pos="3657600" algn="l"/>
                <a:tab pos="4572000" algn="l"/>
                <a:tab pos="5486400" algn="l"/>
                <a:tab pos="6400800" algn="l"/>
                <a:tab pos="7315200" algn="l"/>
                <a:tab pos="8229600" algn="l"/>
                <a:tab pos="9144000" algn="l"/>
                <a:tab pos="10058400" algn="l"/>
              </a:tabLst>
            </a:pPr>
            <a:r>
              <a:rPr lang="sr-Cyrl-RS" sz="2400" dirty="0" smtClean="0">
                <a:latin typeface="Arial" charset="0"/>
              </a:rPr>
              <a:t>3. КИШТИМ, СССР-1957. год.-6. степен</a:t>
            </a:r>
          </a:p>
          <a:p>
            <a:pPr marL="0" indent="0" algn="just" eaLnBrk="1" hangingPunct="1">
              <a:lnSpc>
                <a:spcPct val="80000"/>
              </a:lnSpc>
              <a:spcBef>
                <a:spcPts val="675"/>
              </a:spcBef>
              <a:buClr>
                <a:srgbClr val="FF3399"/>
              </a:buClr>
              <a:buNone/>
              <a:tabLst>
                <a:tab pos="1828800" algn="l"/>
                <a:tab pos="2743200" algn="l"/>
                <a:tab pos="3657600" algn="l"/>
                <a:tab pos="4572000" algn="l"/>
                <a:tab pos="5486400" algn="l"/>
                <a:tab pos="6400800" algn="l"/>
                <a:tab pos="7315200" algn="l"/>
                <a:tab pos="8229600" algn="l"/>
                <a:tab pos="9144000" algn="l"/>
                <a:tab pos="10058400" algn="l"/>
              </a:tabLst>
            </a:pPr>
            <a:r>
              <a:rPr lang="sr-Cyrl-RS" sz="2400" dirty="0" smtClean="0">
                <a:latin typeface="Arial" charset="0"/>
              </a:rPr>
              <a:t>4. Острво три миље, САД, 1979. год.-5. степен</a:t>
            </a:r>
          </a:p>
          <a:p>
            <a:pPr marL="0" indent="0" algn="just">
              <a:lnSpc>
                <a:spcPct val="80000"/>
              </a:lnSpc>
              <a:spcBef>
                <a:spcPts val="675"/>
              </a:spcBef>
              <a:buClr>
                <a:srgbClr val="FF3399"/>
              </a:buClr>
              <a:buNone/>
              <a:tabLst>
                <a:tab pos="1828800" algn="l"/>
                <a:tab pos="2743200" algn="l"/>
                <a:tab pos="3657600" algn="l"/>
                <a:tab pos="4572000" algn="l"/>
                <a:tab pos="5486400" algn="l"/>
                <a:tab pos="6400800" algn="l"/>
                <a:tab pos="7315200" algn="l"/>
                <a:tab pos="8229600" algn="l"/>
                <a:tab pos="9144000" algn="l"/>
                <a:tab pos="10058400" algn="l"/>
              </a:tabLst>
            </a:pPr>
            <a:r>
              <a:rPr lang="sr-Cyrl-RS" sz="2400" dirty="0" smtClean="0">
                <a:latin typeface="Arial" charset="0"/>
              </a:rPr>
              <a:t>5. </a:t>
            </a:r>
            <a:r>
              <a:rPr lang="sr-Cyrl-CS" sz="2400" dirty="0" smtClean="0">
                <a:latin typeface="Arial" charset="0"/>
              </a:rPr>
              <a:t>Виндскејл</a:t>
            </a:r>
            <a:r>
              <a:rPr lang="sl-SI" sz="2400" dirty="0" smtClean="0">
                <a:latin typeface="Arial" charset="0"/>
              </a:rPr>
              <a:t>, </a:t>
            </a:r>
            <a:r>
              <a:rPr lang="sr-Cyrl-CS" sz="2400" dirty="0" smtClean="0">
                <a:latin typeface="Arial" charset="0"/>
              </a:rPr>
              <a:t>Енглеска</a:t>
            </a:r>
            <a:r>
              <a:rPr lang="sl-SI" sz="2400" dirty="0" smtClean="0">
                <a:latin typeface="Arial" charset="0"/>
              </a:rPr>
              <a:t>, 1957</a:t>
            </a:r>
            <a:r>
              <a:rPr lang="sr-Cyrl-RS" sz="2400" dirty="0" smtClean="0">
                <a:latin typeface="Arial" charset="0"/>
              </a:rPr>
              <a:t>.год.-5. степен</a:t>
            </a:r>
            <a:r>
              <a:rPr lang="sl-SI" sz="2400" dirty="0" smtClean="0">
                <a:latin typeface="Arial" charset="0"/>
              </a:rPr>
              <a:t> </a:t>
            </a:r>
            <a:endParaRPr lang="sr-Cyrl-RS" sz="2400" dirty="0" smtClean="0">
              <a:latin typeface="Arial" charset="0"/>
            </a:endParaRPr>
          </a:p>
          <a:p>
            <a:pPr marL="0" indent="0" algn="just">
              <a:lnSpc>
                <a:spcPct val="80000"/>
              </a:lnSpc>
              <a:spcBef>
                <a:spcPts val="675"/>
              </a:spcBef>
              <a:buClr>
                <a:srgbClr val="FF3399"/>
              </a:buClr>
              <a:buNone/>
              <a:tabLst>
                <a:tab pos="1828800" algn="l"/>
                <a:tab pos="2743200" algn="l"/>
                <a:tab pos="3657600" algn="l"/>
                <a:tab pos="4572000" algn="l"/>
                <a:tab pos="5486400" algn="l"/>
                <a:tab pos="6400800" algn="l"/>
                <a:tab pos="7315200" algn="l"/>
                <a:tab pos="8229600" algn="l"/>
                <a:tab pos="9144000" algn="l"/>
                <a:tab pos="10058400" algn="l"/>
              </a:tabLst>
            </a:pPr>
            <a:r>
              <a:rPr lang="sr-Cyrl-RS" sz="2400" dirty="0" smtClean="0">
                <a:latin typeface="Arial" charset="0"/>
              </a:rPr>
              <a:t>6. Токаимура, Јапан, 1999.год.-4. степен</a:t>
            </a:r>
          </a:p>
          <a:p>
            <a:pPr marL="0" indent="0" algn="just">
              <a:lnSpc>
                <a:spcPct val="80000"/>
              </a:lnSpc>
              <a:spcBef>
                <a:spcPts val="675"/>
              </a:spcBef>
              <a:buClr>
                <a:srgbClr val="FF3399"/>
              </a:buClr>
              <a:buNone/>
              <a:tabLst>
                <a:tab pos="1828800" algn="l"/>
                <a:tab pos="2743200" algn="l"/>
                <a:tab pos="3657600" algn="l"/>
                <a:tab pos="4572000" algn="l"/>
                <a:tab pos="5486400" algn="l"/>
                <a:tab pos="6400800" algn="l"/>
                <a:tab pos="7315200" algn="l"/>
                <a:tab pos="8229600" algn="l"/>
                <a:tab pos="9144000" algn="l"/>
                <a:tab pos="10058400" algn="l"/>
              </a:tabLst>
            </a:pPr>
            <a:r>
              <a:rPr lang="sr-Cyrl-RS" sz="2400" dirty="0" smtClean="0">
                <a:latin typeface="Arial" charset="0"/>
              </a:rPr>
              <a:t>7. </a:t>
            </a:r>
            <a:r>
              <a:rPr lang="sr-Cyrl-RS" sz="2400" dirty="0">
                <a:latin typeface="Arial" charset="0"/>
              </a:rPr>
              <a:t>М</a:t>
            </a:r>
            <a:r>
              <a:rPr lang="sr-Cyrl-RS" sz="2400" dirty="0" smtClean="0">
                <a:latin typeface="Arial" charset="0"/>
              </a:rPr>
              <a:t>ихамата, Јапан, 2004.год.-4. степен</a:t>
            </a:r>
          </a:p>
          <a:p>
            <a:pPr marL="0" indent="0" algn="just">
              <a:lnSpc>
                <a:spcPct val="80000"/>
              </a:lnSpc>
              <a:spcBef>
                <a:spcPts val="675"/>
              </a:spcBef>
              <a:buClr>
                <a:srgbClr val="FF3399"/>
              </a:buClr>
              <a:buNone/>
              <a:tabLst>
                <a:tab pos="1828800" algn="l"/>
                <a:tab pos="2743200" algn="l"/>
                <a:tab pos="3657600" algn="l"/>
                <a:tab pos="4572000" algn="l"/>
                <a:tab pos="5486400" algn="l"/>
                <a:tab pos="6400800" algn="l"/>
                <a:tab pos="7315200" algn="l"/>
                <a:tab pos="8229600" algn="l"/>
                <a:tab pos="9144000" algn="l"/>
                <a:tab pos="10058400" algn="l"/>
              </a:tabLst>
            </a:pPr>
            <a:r>
              <a:rPr lang="sr-Cyrl-RS" sz="2400" dirty="0" smtClean="0">
                <a:latin typeface="Arial" charset="0"/>
              </a:rPr>
              <a:t>8. Цуруга, Јапан, 1981.год,- 4. степен</a:t>
            </a:r>
          </a:p>
          <a:p>
            <a:pPr marL="0" indent="0" algn="just">
              <a:lnSpc>
                <a:spcPct val="80000"/>
              </a:lnSpc>
              <a:spcBef>
                <a:spcPts val="675"/>
              </a:spcBef>
              <a:buClr>
                <a:srgbClr val="FF3399"/>
              </a:buClr>
              <a:buNone/>
              <a:tabLst>
                <a:tab pos="1828800" algn="l"/>
                <a:tab pos="2743200" algn="l"/>
                <a:tab pos="3657600" algn="l"/>
                <a:tab pos="4572000" algn="l"/>
                <a:tab pos="5486400" algn="l"/>
                <a:tab pos="6400800" algn="l"/>
                <a:tab pos="7315200" algn="l"/>
                <a:tab pos="8229600" algn="l"/>
                <a:tab pos="9144000" algn="l"/>
                <a:tab pos="10058400" algn="l"/>
              </a:tabLst>
            </a:pPr>
            <a:r>
              <a:rPr lang="sr-Cyrl-RS" sz="2400" dirty="0" smtClean="0">
                <a:latin typeface="Arial" charset="0"/>
              </a:rPr>
              <a:t>9. Западни Сибир, 1993.год.,- 4. степен</a:t>
            </a:r>
          </a:p>
          <a:p>
            <a:pPr marL="0" indent="0" algn="just">
              <a:lnSpc>
                <a:spcPct val="80000"/>
              </a:lnSpc>
              <a:spcBef>
                <a:spcPts val="675"/>
              </a:spcBef>
              <a:buClr>
                <a:srgbClr val="FF3399"/>
              </a:buClr>
              <a:buNone/>
              <a:tabLst>
                <a:tab pos="1828800" algn="l"/>
                <a:tab pos="2743200" algn="l"/>
                <a:tab pos="3657600" algn="l"/>
                <a:tab pos="4572000" algn="l"/>
                <a:tab pos="5486400" algn="l"/>
                <a:tab pos="6400800" algn="l"/>
                <a:tab pos="7315200" algn="l"/>
                <a:tab pos="8229600" algn="l"/>
                <a:tab pos="9144000" algn="l"/>
                <a:tab pos="10058400" algn="l"/>
              </a:tabLst>
            </a:pPr>
            <a:r>
              <a:rPr lang="sr-Cyrl-RS" sz="2400" dirty="0" smtClean="0">
                <a:latin typeface="Arial" charset="0"/>
              </a:rPr>
              <a:t>10. Чернобил, Украина, 1995. год.- 4. степен</a:t>
            </a:r>
          </a:p>
          <a:p>
            <a:pPr marL="0" indent="0" algn="just" eaLnBrk="1" hangingPunct="1">
              <a:lnSpc>
                <a:spcPct val="80000"/>
              </a:lnSpc>
              <a:spcBef>
                <a:spcPts val="675"/>
              </a:spcBef>
              <a:buClr>
                <a:srgbClr val="FF3399"/>
              </a:buClr>
              <a:buNone/>
              <a:tabLst>
                <a:tab pos="1828800" algn="l"/>
                <a:tab pos="2743200" algn="l"/>
                <a:tab pos="3657600" algn="l"/>
                <a:tab pos="4572000" algn="l"/>
                <a:tab pos="5486400" algn="l"/>
                <a:tab pos="6400800" algn="l"/>
                <a:tab pos="7315200" algn="l"/>
                <a:tab pos="8229600" algn="l"/>
                <a:tab pos="9144000" algn="l"/>
                <a:tab pos="10058400" algn="l"/>
              </a:tabLst>
            </a:pPr>
            <a:endParaRPr lang="sl-SI" sz="2400" dirty="0" smtClean="0">
              <a:latin typeface="Arial" charset="0"/>
            </a:endParaRPr>
          </a:p>
          <a:p>
            <a:pPr marL="341313" indent="-341313" eaLnBrk="1" hangingPunct="1">
              <a:lnSpc>
                <a:spcPct val="80000"/>
              </a:lnSpc>
              <a:spcBef>
                <a:spcPts val="675"/>
              </a:spcBef>
              <a:buClr>
                <a:srgbClr val="FF3399"/>
              </a:buClr>
              <a:buFont typeface="Arial" charset="0"/>
              <a:buNone/>
              <a:tabLst>
                <a:tab pos="1828800" algn="l"/>
                <a:tab pos="2743200" algn="l"/>
                <a:tab pos="3657600" algn="l"/>
                <a:tab pos="4572000" algn="l"/>
                <a:tab pos="5486400" algn="l"/>
                <a:tab pos="6400800" algn="l"/>
                <a:tab pos="7315200" algn="l"/>
                <a:tab pos="8229600" algn="l"/>
                <a:tab pos="9144000" algn="l"/>
                <a:tab pos="10058400" algn="l"/>
              </a:tabLst>
            </a:pPr>
            <a:endParaRPr lang="en-US" sz="2400" dirty="0" smtClean="0">
              <a:latin typeface="Arial" charset="0"/>
            </a:endParaRPr>
          </a:p>
          <a:p>
            <a:pPr marL="341313" indent="-341313" eaLnBrk="1" hangingPunct="1">
              <a:lnSpc>
                <a:spcPct val="80000"/>
              </a:lnSpc>
              <a:spcBef>
                <a:spcPts val="675"/>
              </a:spcBef>
              <a:buClr>
                <a:srgbClr val="FF3399"/>
              </a:buClr>
              <a:buFont typeface="Arial" charset="0"/>
              <a:buNone/>
              <a:tabLst>
                <a:tab pos="1828800" algn="l"/>
                <a:tab pos="2743200" algn="l"/>
                <a:tab pos="3657600" algn="l"/>
                <a:tab pos="4572000" algn="l"/>
                <a:tab pos="5486400" algn="l"/>
                <a:tab pos="6400800" algn="l"/>
                <a:tab pos="7315200" algn="l"/>
                <a:tab pos="8229600" algn="l"/>
                <a:tab pos="9144000" algn="l"/>
                <a:tab pos="10058400" algn="l"/>
              </a:tabLst>
            </a:pPr>
            <a:endParaRPr lang="en-US" sz="2400" dirty="0" smtClean="0">
              <a:latin typeface="Arial" charset="0"/>
            </a:endParaRPr>
          </a:p>
        </p:txBody>
      </p:sp>
    </p:spTree>
    <p:extLst>
      <p:ext uri="{BB962C8B-B14F-4D97-AF65-F5344CB8AC3E}">
        <p14:creationId xmlns="" xmlns:p14="http://schemas.microsoft.com/office/powerpoint/2010/main" val="194495965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pPr eaLnBrk="1" hangingPunct="1"/>
            <a:r>
              <a:rPr lang="sr-Cyrl-CS" smtClean="0">
                <a:latin typeface="Times New Roman" pitchFamily="18" charset="0"/>
                <a:cs typeface="Times New Roman" pitchFamily="18" charset="0"/>
              </a:rPr>
              <a:t>Надражљивци</a:t>
            </a:r>
            <a:endParaRPr lang="en-US" smtClean="0">
              <a:latin typeface="Times New Roman" pitchFamily="18" charset="0"/>
              <a:cs typeface="Times New Roman" pitchFamily="18" charset="0"/>
            </a:endParaRPr>
          </a:p>
        </p:txBody>
      </p:sp>
      <p:sp>
        <p:nvSpPr>
          <p:cNvPr id="38915" name="Content Placeholder 2"/>
          <p:cNvSpPr>
            <a:spLocks noGrp="1"/>
          </p:cNvSpPr>
          <p:nvPr>
            <p:ph idx="1"/>
          </p:nvPr>
        </p:nvSpPr>
        <p:spPr>
          <a:xfrm>
            <a:off x="914400" y="2214563"/>
            <a:ext cx="7772400" cy="3805237"/>
          </a:xfrm>
        </p:spPr>
        <p:txBody>
          <a:bodyPr/>
          <a:lstStyle/>
          <a:p>
            <a:pPr eaLnBrk="1" hangingPunct="1"/>
            <a:r>
              <a:rPr lang="sr-Latn-CS" b="1" smtClean="0">
                <a:latin typeface="Times New Roman" pitchFamily="18" charset="0"/>
                <a:cs typeface="Times New Roman" pitchFamily="18" charset="0"/>
              </a:rPr>
              <a:t>CN – hloracetofenon</a:t>
            </a:r>
            <a:r>
              <a:rPr lang="sr-Cyrl-CS" b="1" smtClean="0">
                <a:latin typeface="Times New Roman" pitchFamily="18" charset="0"/>
                <a:cs typeface="Times New Roman" pitchFamily="18" charset="0"/>
              </a:rPr>
              <a:t> </a:t>
            </a:r>
            <a:r>
              <a:rPr lang="sr-Cyrl-CS" smtClean="0">
                <a:latin typeface="Times New Roman" pitchFamily="18" charset="0"/>
                <a:cs typeface="Times New Roman" pitchFamily="18" charset="0"/>
              </a:rPr>
              <a:t>(до 30 минута)</a:t>
            </a:r>
            <a:endParaRPr lang="en-US" smtClean="0">
              <a:latin typeface="Times New Roman" pitchFamily="18" charset="0"/>
              <a:cs typeface="Times New Roman" pitchFamily="18" charset="0"/>
            </a:endParaRPr>
          </a:p>
          <a:p>
            <a:pPr eaLnBrk="1" hangingPunct="1"/>
            <a:r>
              <a:rPr lang="sr-Latn-CS" b="1" smtClean="0">
                <a:latin typeface="Times New Roman" pitchFamily="18" charset="0"/>
                <a:cs typeface="Times New Roman" pitchFamily="18" charset="0"/>
              </a:rPr>
              <a:t>CS – hlorbenzol-malondinitril</a:t>
            </a:r>
            <a:r>
              <a:rPr lang="sr-Cyrl-CS" b="1" smtClean="0">
                <a:latin typeface="Times New Roman" pitchFamily="18" charset="0"/>
                <a:cs typeface="Times New Roman" pitchFamily="18" charset="0"/>
              </a:rPr>
              <a:t> </a:t>
            </a:r>
            <a:r>
              <a:rPr lang="sr-Cyrl-CS" smtClean="0">
                <a:latin typeface="Times New Roman" pitchFamily="18" charset="0"/>
                <a:cs typeface="Times New Roman" pitchFamily="18" charset="0"/>
              </a:rPr>
              <a:t>(до 30 минута)</a:t>
            </a:r>
            <a:endParaRPr lang="en-US" smtClean="0">
              <a:latin typeface="Times New Roman" pitchFamily="18" charset="0"/>
              <a:cs typeface="Times New Roman" pitchFamily="18" charset="0"/>
            </a:endParaRPr>
          </a:p>
          <a:p>
            <a:pPr eaLnBrk="1" hangingPunct="1"/>
            <a:r>
              <a:rPr lang="sr-Latn-CS" b="1" smtClean="0">
                <a:latin typeface="Times New Roman" pitchFamily="18" charset="0"/>
                <a:cs typeface="Times New Roman" pitchFamily="18" charset="0"/>
              </a:rPr>
              <a:t>DM – adamsit</a:t>
            </a:r>
            <a:r>
              <a:rPr lang="sr-Cyrl-CS" b="1" smtClean="0">
                <a:latin typeface="Times New Roman" pitchFamily="18" charset="0"/>
                <a:cs typeface="Times New Roman" pitchFamily="18" charset="0"/>
              </a:rPr>
              <a:t> </a:t>
            </a:r>
            <a:r>
              <a:rPr lang="sr-Cyrl-CS" smtClean="0">
                <a:latin typeface="Times New Roman" pitchFamily="18" charset="0"/>
                <a:cs typeface="Times New Roman" pitchFamily="18" charset="0"/>
              </a:rPr>
              <a:t>(до 5 сати)</a:t>
            </a:r>
            <a:endParaRPr lang="en-US" smtClean="0">
              <a:latin typeface="Times New Roman" pitchFamily="18" charset="0"/>
              <a:cs typeface="Times New Roman" pitchFamily="18" charset="0"/>
            </a:endParaRPr>
          </a:p>
        </p:txBody>
      </p:sp>
    </p:spTree>
    <p:extLst>
      <p:ext uri="{BB962C8B-B14F-4D97-AF65-F5344CB8AC3E}">
        <p14:creationId xmlns="" xmlns:p14="http://schemas.microsoft.com/office/powerpoint/2010/main" val="2763218066"/>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pPr eaLnBrk="1" hangingPunct="1"/>
            <a:r>
              <a:rPr lang="sr-Latn-CS" u="sng" smtClean="0">
                <a:latin typeface="Times New Roman" pitchFamily="18" charset="0"/>
                <a:cs typeface="Times New Roman" pitchFamily="18" charset="0"/>
              </a:rPr>
              <a:t>CN – hloracetofenon</a:t>
            </a:r>
            <a:endParaRPr lang="en-US" u="sng" smtClean="0"/>
          </a:p>
        </p:txBody>
      </p:sp>
      <p:sp>
        <p:nvSpPr>
          <p:cNvPr id="39939" name="Content Placeholder 2"/>
          <p:cNvSpPr>
            <a:spLocks noGrp="1"/>
          </p:cNvSpPr>
          <p:nvPr>
            <p:ph idx="1"/>
          </p:nvPr>
        </p:nvSpPr>
        <p:spPr/>
        <p:txBody>
          <a:bodyPr/>
          <a:lstStyle/>
          <a:p>
            <a:pPr eaLnBrk="1" hangingPunct="1"/>
            <a:r>
              <a:rPr lang="sr-Latn-CS" smtClean="0">
                <a:latin typeface="Times New Roman" pitchFamily="18" charset="0"/>
                <a:cs typeface="Times New Roman" pitchFamily="18" charset="0"/>
              </a:rPr>
              <a:t>CN – hloracetofenon</a:t>
            </a:r>
            <a:r>
              <a:rPr lang="sr-Cyrl-CS" smtClean="0">
                <a:latin typeface="Times New Roman" pitchFamily="18" charset="0"/>
                <a:cs typeface="Times New Roman" pitchFamily="18" charset="0"/>
              </a:rPr>
              <a:t> има само локално дејство као класични лакриматор који доводи до надражаја очног нерва. </a:t>
            </a:r>
            <a:endParaRPr lang="en-US" smtClean="0">
              <a:latin typeface="Times New Roman" pitchFamily="18" charset="0"/>
              <a:cs typeface="Times New Roman" pitchFamily="18" charset="0"/>
            </a:endParaRPr>
          </a:p>
          <a:p>
            <a:pPr eaLnBrk="1" hangingPunct="1"/>
            <a:r>
              <a:rPr lang="sr-Cyrl-CS" u="sng" smtClean="0">
                <a:latin typeface="Times New Roman" pitchFamily="18" charset="0"/>
                <a:cs typeface="Times New Roman" pitchFamily="18" charset="0"/>
              </a:rPr>
              <a:t>Симптоми и знаци</a:t>
            </a:r>
            <a:r>
              <a:rPr lang="sr-Cyrl-CS" smtClean="0">
                <a:latin typeface="Times New Roman" pitchFamily="18" charset="0"/>
                <a:cs typeface="Times New Roman" pitchFamily="18" charset="0"/>
              </a:rPr>
              <a:t>: фотофобија, блефароспазам, пецкање, бол и интензивно сузење очију. </a:t>
            </a:r>
            <a:endParaRPr lang="en-US" smtClean="0">
              <a:latin typeface="Times New Roman" pitchFamily="18" charset="0"/>
              <a:cs typeface="Times New Roman" pitchFamily="18" charset="0"/>
            </a:endParaRPr>
          </a:p>
          <a:p>
            <a:pPr eaLnBrk="1" hangingPunct="1"/>
            <a:endParaRPr lang="en-US" smtClean="0">
              <a:latin typeface="Times New Roman" pitchFamily="18" charset="0"/>
              <a:cs typeface="Times New Roman" pitchFamily="18" charset="0"/>
            </a:endParaRPr>
          </a:p>
        </p:txBody>
      </p:sp>
    </p:spTree>
    <p:extLst>
      <p:ext uri="{BB962C8B-B14F-4D97-AF65-F5344CB8AC3E}">
        <p14:creationId xmlns="" xmlns:p14="http://schemas.microsoft.com/office/powerpoint/2010/main" val="885006559"/>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pPr eaLnBrk="1" hangingPunct="1"/>
            <a:r>
              <a:rPr lang="sr-Latn-CS" u="sng" smtClean="0">
                <a:latin typeface="Times New Roman" pitchFamily="18" charset="0"/>
                <a:cs typeface="Times New Roman" pitchFamily="18" charset="0"/>
              </a:rPr>
              <a:t>CS – hlorbenzol-malondinitril</a:t>
            </a:r>
            <a:endParaRPr lang="en-US" u="sng" smtClean="0">
              <a:latin typeface="Times New Roman" pitchFamily="18" charset="0"/>
              <a:cs typeface="Times New Roman" pitchFamily="18" charset="0"/>
            </a:endParaRPr>
          </a:p>
        </p:txBody>
      </p:sp>
      <p:sp>
        <p:nvSpPr>
          <p:cNvPr id="40963" name="Content Placeholder 2"/>
          <p:cNvSpPr>
            <a:spLocks noGrp="1"/>
          </p:cNvSpPr>
          <p:nvPr>
            <p:ph idx="1"/>
          </p:nvPr>
        </p:nvSpPr>
        <p:spPr/>
        <p:txBody>
          <a:bodyPr>
            <a:normAutofit fontScale="92500" lnSpcReduction="20000"/>
          </a:bodyPr>
          <a:lstStyle/>
          <a:p>
            <a:pPr eaLnBrk="1" hangingPunct="1"/>
            <a:r>
              <a:rPr lang="sr-Cyrl-CS" smtClean="0">
                <a:latin typeface="Times New Roman" pitchFamily="18" charset="0"/>
                <a:cs typeface="Times New Roman" pitchFamily="18" charset="0"/>
              </a:rPr>
              <a:t>Локално дејство на очима је исто као и дејство претходног</a:t>
            </a:r>
          </a:p>
          <a:p>
            <a:pPr eaLnBrk="1" hangingPunct="1"/>
            <a:r>
              <a:rPr lang="sr-Cyrl-CS" smtClean="0">
                <a:latin typeface="Times New Roman" pitchFamily="18" charset="0"/>
                <a:cs typeface="Times New Roman" pitchFamily="18" charset="0"/>
              </a:rPr>
              <a:t>респираторни тракт -  изазивањем кијања и кашљања са хиперсаливацијом, назалном секрецијом и диспнејом. Може се јавити и едем плућа у случају високих експозиционих доза.</a:t>
            </a:r>
          </a:p>
          <a:p>
            <a:pPr eaLnBrk="1" hangingPunct="1"/>
            <a:r>
              <a:rPr lang="sr-Cyrl-CS" smtClean="0">
                <a:latin typeface="Times New Roman" pitchFamily="18" charset="0"/>
                <a:cs typeface="Times New Roman" pitchFamily="18" charset="0"/>
              </a:rPr>
              <a:t> На кожи - еритем, а ређе везикуле и буле. </a:t>
            </a:r>
          </a:p>
          <a:p>
            <a:pPr eaLnBrk="1" hangingPunct="1"/>
            <a:r>
              <a:rPr lang="sr-Cyrl-CS" smtClean="0">
                <a:latin typeface="Times New Roman" pitchFamily="18" charset="0"/>
                <a:cs typeface="Times New Roman" pitchFamily="18" charset="0"/>
              </a:rPr>
              <a:t>Општи знаци тровања су главобоља, анксиозност, тахикардија, повраћање и дијареја.</a:t>
            </a:r>
            <a:endParaRPr lang="en-US" smtClean="0">
              <a:latin typeface="Times New Roman" pitchFamily="18" charset="0"/>
              <a:cs typeface="Times New Roman" pitchFamily="18" charset="0"/>
            </a:endParaRPr>
          </a:p>
        </p:txBody>
      </p:sp>
    </p:spTree>
    <p:extLst>
      <p:ext uri="{BB962C8B-B14F-4D97-AF65-F5344CB8AC3E}">
        <p14:creationId xmlns="" xmlns:p14="http://schemas.microsoft.com/office/powerpoint/2010/main" val="2401599849"/>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pPr eaLnBrk="1" hangingPunct="1"/>
            <a:r>
              <a:rPr lang="sr-Latn-CS" u="sng" smtClean="0">
                <a:latin typeface="Times New Roman" pitchFamily="18" charset="0"/>
                <a:cs typeface="Times New Roman" pitchFamily="18" charset="0"/>
              </a:rPr>
              <a:t>DM – adamsit</a:t>
            </a:r>
            <a:endParaRPr lang="en-US" u="sng" smtClean="0">
              <a:latin typeface="Times New Roman" pitchFamily="18" charset="0"/>
              <a:cs typeface="Times New Roman" pitchFamily="18" charset="0"/>
            </a:endParaRPr>
          </a:p>
        </p:txBody>
      </p:sp>
      <p:sp>
        <p:nvSpPr>
          <p:cNvPr id="41987" name="Content Placeholder 2"/>
          <p:cNvSpPr>
            <a:spLocks noGrp="1"/>
          </p:cNvSpPr>
          <p:nvPr>
            <p:ph idx="1"/>
          </p:nvPr>
        </p:nvSpPr>
        <p:spPr>
          <a:xfrm>
            <a:off x="914400" y="1857375"/>
            <a:ext cx="7772400" cy="4162425"/>
          </a:xfrm>
        </p:spPr>
        <p:txBody>
          <a:bodyPr/>
          <a:lstStyle/>
          <a:p>
            <a:pPr eaLnBrk="1" hangingPunct="1"/>
            <a:r>
              <a:rPr lang="sr-Cyrl-CS" smtClean="0"/>
              <a:t>иритативно искључиво на слузокожу носа и фаринкса, те представља класичан кијавац. </a:t>
            </a:r>
          </a:p>
          <a:p>
            <a:pPr eaLnBrk="1" hangingPunct="1"/>
            <a:r>
              <a:rPr lang="sr-Cyrl-CS" smtClean="0"/>
              <a:t>Кијање је незадрживо, са обилном назалном секрецијом.</a:t>
            </a:r>
            <a:endParaRPr lang="en-US" smtClean="0"/>
          </a:p>
        </p:txBody>
      </p:sp>
    </p:spTree>
    <p:extLst>
      <p:ext uri="{BB962C8B-B14F-4D97-AF65-F5344CB8AC3E}">
        <p14:creationId xmlns="" xmlns:p14="http://schemas.microsoft.com/office/powerpoint/2010/main" val="3229427299"/>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eaLnBrk="1" hangingPunct="1"/>
            <a:r>
              <a:rPr lang="sr-Cyrl-CS" smtClean="0">
                <a:latin typeface="Times New Roman" pitchFamily="18" charset="0"/>
                <a:cs typeface="Times New Roman" pitchFamily="18" charset="0"/>
              </a:rPr>
              <a:t>Лечење</a:t>
            </a:r>
            <a:endParaRPr lang="en-US" smtClean="0">
              <a:latin typeface="Times New Roman" pitchFamily="18" charset="0"/>
              <a:cs typeface="Times New Roman" pitchFamily="18" charset="0"/>
            </a:endParaRPr>
          </a:p>
        </p:txBody>
      </p:sp>
      <p:sp>
        <p:nvSpPr>
          <p:cNvPr id="43011" name="Content Placeholder 2"/>
          <p:cNvSpPr>
            <a:spLocks noGrp="1"/>
          </p:cNvSpPr>
          <p:nvPr>
            <p:ph idx="1"/>
          </p:nvPr>
        </p:nvSpPr>
        <p:spPr/>
        <p:txBody>
          <a:bodyPr/>
          <a:lstStyle/>
          <a:p>
            <a:pPr eaLnBrk="1" hangingPunct="1"/>
            <a:r>
              <a:rPr lang="sr-Cyrl-CS" dirty="0" smtClean="0">
                <a:latin typeface="Times New Roman" pitchFamily="18" charset="0"/>
                <a:cs typeface="Times New Roman" pitchFamily="18" charset="0"/>
              </a:rPr>
              <a:t>Приликом пружања прве помоћи унесрећеном потребно је ставити заштитну маску и што је пре могуће изнети га из контаминиране зоне. </a:t>
            </a:r>
          </a:p>
          <a:p>
            <a:pPr eaLnBrk="1" hangingPunct="1"/>
            <a:r>
              <a:rPr lang="sr-Cyrl-CS" dirty="0" smtClean="0">
                <a:latin typeface="Times New Roman" pitchFamily="18" charset="0"/>
                <a:cs typeface="Times New Roman" pitchFamily="18" charset="0"/>
              </a:rPr>
              <a:t>Деконтаминацију слузица је могуће извести 2% раствором натријум-бикарбоната. </a:t>
            </a:r>
          </a:p>
          <a:p>
            <a:pPr eaLnBrk="1" hangingPunct="1"/>
            <a:r>
              <a:rPr lang="sr-Cyrl-CS" dirty="0" smtClean="0">
                <a:latin typeface="Times New Roman" pitchFamily="18" charset="0"/>
                <a:cs typeface="Times New Roman" pitchFamily="18" charset="0"/>
              </a:rPr>
              <a:t>Даља терапија је углавном симптоматска.</a:t>
            </a:r>
            <a:endParaRPr lang="en-US" dirty="0" smtClean="0">
              <a:latin typeface="Times New Roman" pitchFamily="18" charset="0"/>
              <a:cs typeface="Times New Roman" pitchFamily="18" charset="0"/>
            </a:endParaRPr>
          </a:p>
        </p:txBody>
      </p:sp>
    </p:spTree>
    <p:extLst>
      <p:ext uri="{BB962C8B-B14F-4D97-AF65-F5344CB8AC3E}">
        <p14:creationId xmlns="" xmlns:p14="http://schemas.microsoft.com/office/powerpoint/2010/main" val="304838844"/>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eaLnBrk="1" fontAlgn="auto" hangingPunct="1">
              <a:spcAft>
                <a:spcPts val="0"/>
              </a:spcAft>
              <a:defRPr/>
            </a:pPr>
            <a:r>
              <a:rPr lang="sr-Cyrl-CS" b="1" u="sng" dirty="0" smtClean="0">
                <a:solidFill>
                  <a:schemeClr val="accent2">
                    <a:lumMod val="60000"/>
                    <a:lumOff val="40000"/>
                  </a:schemeClr>
                </a:solidFill>
                <a:latin typeface="Times New Roman" pitchFamily="18" charset="0"/>
                <a:cs typeface="Times New Roman" pitchFamily="18" charset="0"/>
              </a:rPr>
              <a:t>Хербициди и дефолијанти</a:t>
            </a:r>
            <a:r>
              <a:rPr lang="en-US" dirty="0" smtClean="0">
                <a:solidFill>
                  <a:schemeClr val="accent2">
                    <a:lumMod val="60000"/>
                    <a:lumOff val="40000"/>
                  </a:schemeClr>
                </a:solidFill>
              </a:rPr>
              <a:t/>
            </a:r>
            <a:br>
              <a:rPr lang="en-US" dirty="0" smtClean="0">
                <a:solidFill>
                  <a:schemeClr val="accent2">
                    <a:lumMod val="60000"/>
                    <a:lumOff val="40000"/>
                  </a:schemeClr>
                </a:solidFill>
              </a:rPr>
            </a:br>
            <a:endParaRPr lang="en-US" dirty="0">
              <a:solidFill>
                <a:schemeClr val="accent2">
                  <a:lumMod val="60000"/>
                  <a:lumOff val="40000"/>
                </a:schemeClr>
              </a:solidFill>
            </a:endParaRPr>
          </a:p>
        </p:txBody>
      </p:sp>
      <p:sp>
        <p:nvSpPr>
          <p:cNvPr id="44035" name="Content Placeholder 2"/>
          <p:cNvSpPr>
            <a:spLocks noGrp="1"/>
          </p:cNvSpPr>
          <p:nvPr>
            <p:ph idx="1"/>
          </p:nvPr>
        </p:nvSpPr>
        <p:spPr/>
        <p:txBody>
          <a:bodyPr/>
          <a:lstStyle/>
          <a:p>
            <a:pPr eaLnBrk="1" hangingPunct="1"/>
            <a:r>
              <a:rPr lang="sr-Cyrl-CS" u="sng" smtClean="0">
                <a:latin typeface="Times New Roman" pitchFamily="18" charset="0"/>
                <a:cs typeface="Times New Roman" pitchFamily="18" charset="0"/>
              </a:rPr>
              <a:t>Хербициди</a:t>
            </a:r>
            <a:r>
              <a:rPr lang="sr-Cyrl-CS" smtClean="0">
                <a:latin typeface="Times New Roman" pitchFamily="18" charset="0"/>
                <a:cs typeface="Times New Roman" pitchFamily="18" charset="0"/>
              </a:rPr>
              <a:t> су различита хемијска једињења, претежно органског порекла намењена за уништавање биљака.</a:t>
            </a:r>
          </a:p>
          <a:p>
            <a:pPr eaLnBrk="1" hangingPunct="1"/>
            <a:r>
              <a:rPr lang="sr-Cyrl-CS" u="sng" smtClean="0">
                <a:latin typeface="Times New Roman" pitchFamily="18" charset="0"/>
                <a:cs typeface="Times New Roman" pitchFamily="18" charset="0"/>
              </a:rPr>
              <a:t>Дефолијанти</a:t>
            </a:r>
            <a:r>
              <a:rPr lang="sr-Cyrl-CS" smtClean="0">
                <a:latin typeface="Times New Roman" pitchFamily="18" charset="0"/>
                <a:cs typeface="Times New Roman" pitchFamily="18" charset="0"/>
              </a:rPr>
              <a:t> су хемијска једињења који делују на дрвеће тако што доводе до опадања лишћа са дрвећа.</a:t>
            </a:r>
            <a:endParaRPr lang="en-US" smtClean="0">
              <a:latin typeface="Times New Roman" pitchFamily="18" charset="0"/>
              <a:cs typeface="Times New Roman" pitchFamily="18" charset="0"/>
            </a:endParaRPr>
          </a:p>
        </p:txBody>
      </p:sp>
    </p:spTree>
    <p:extLst>
      <p:ext uri="{BB962C8B-B14F-4D97-AF65-F5344CB8AC3E}">
        <p14:creationId xmlns="" xmlns:p14="http://schemas.microsoft.com/office/powerpoint/2010/main" val="1457768289"/>
      </p:ext>
    </p:extLst>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Content Placeholder 2"/>
          <p:cNvSpPr>
            <a:spLocks noGrp="1"/>
          </p:cNvSpPr>
          <p:nvPr>
            <p:ph idx="1"/>
          </p:nvPr>
        </p:nvSpPr>
        <p:spPr/>
        <p:txBody>
          <a:bodyPr/>
          <a:lstStyle/>
          <a:p>
            <a:pPr eaLnBrk="1" hangingPunct="1"/>
            <a:r>
              <a:rPr lang="sr-Cyrl-CS" smtClean="0"/>
              <a:t>Примењени у 10-13 пута повишеним дозама, ови хемијски препарати постају бојни отрови којима се уништава и корисно биље и трајно загађује плодно тле. </a:t>
            </a:r>
          </a:p>
          <a:p>
            <a:pPr eaLnBrk="1" hangingPunct="1"/>
            <a:r>
              <a:rPr lang="sr-Cyrl-CS" smtClean="0"/>
              <a:t>Широку примену су имали током рата у Вијетнаму, када су се употребљавали заједно са дефолијантима за огољавање шумских предела.</a:t>
            </a:r>
            <a:endParaRPr lang="en-US" smtClean="0"/>
          </a:p>
        </p:txBody>
      </p:sp>
    </p:spTree>
    <p:extLst>
      <p:ext uri="{BB962C8B-B14F-4D97-AF65-F5344CB8AC3E}">
        <p14:creationId xmlns="" xmlns:p14="http://schemas.microsoft.com/office/powerpoint/2010/main" val="3243247980"/>
      </p:ext>
    </p:extLst>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pPr eaLnBrk="1" hangingPunct="1"/>
            <a:r>
              <a:rPr lang="sr-Cyrl-CS" u="sng" smtClean="0">
                <a:latin typeface="Times New Roman" pitchFamily="18" charset="0"/>
                <a:cs typeface="Times New Roman" pitchFamily="18" charset="0"/>
              </a:rPr>
              <a:t>Најпознатији  представници</a:t>
            </a:r>
            <a:endParaRPr lang="en-US" u="sng" smtClean="0">
              <a:latin typeface="Times New Roman" pitchFamily="18" charset="0"/>
              <a:cs typeface="Times New Roman" pitchFamily="18" charset="0"/>
            </a:endParaRPr>
          </a:p>
        </p:txBody>
      </p:sp>
      <p:sp>
        <p:nvSpPr>
          <p:cNvPr id="46083" name="Content Placeholder 2"/>
          <p:cNvSpPr>
            <a:spLocks noGrp="1"/>
          </p:cNvSpPr>
          <p:nvPr>
            <p:ph idx="1"/>
          </p:nvPr>
        </p:nvSpPr>
        <p:spPr/>
        <p:txBody>
          <a:bodyPr/>
          <a:lstStyle/>
          <a:p>
            <a:pPr eaLnBrk="1" hangingPunct="1"/>
            <a:r>
              <a:rPr lang="sr-Cyrl-CS" b="1" smtClean="0"/>
              <a:t>2,4-дихлорфеноксисирћетна киселина (2,4-Д)</a:t>
            </a:r>
            <a:endParaRPr lang="en-US" smtClean="0"/>
          </a:p>
          <a:p>
            <a:pPr eaLnBrk="1" hangingPunct="1"/>
            <a:r>
              <a:rPr lang="sr-Cyrl-CS" b="1" smtClean="0"/>
              <a:t>2,4,5-трихлорфеноксисирћетна киселина (2,4,5-Т)</a:t>
            </a:r>
            <a:endParaRPr lang="en-US" smtClean="0"/>
          </a:p>
          <a:p>
            <a:pPr eaLnBrk="1" hangingPunct="1"/>
            <a:r>
              <a:rPr lang="sr-Cyrl-CS" b="1" smtClean="0"/>
              <a:t>какодилна киселина</a:t>
            </a:r>
            <a:endParaRPr lang="en-US" smtClean="0"/>
          </a:p>
          <a:p>
            <a:pPr eaLnBrk="1" hangingPunct="1"/>
            <a:r>
              <a:rPr lang="sr-Cyrl-CS" b="1" smtClean="0"/>
              <a:t>пиклорам</a:t>
            </a:r>
            <a:endParaRPr lang="en-US" smtClean="0"/>
          </a:p>
          <a:p>
            <a:pPr eaLnBrk="1" hangingPunct="1"/>
            <a:r>
              <a:rPr lang="sr-Cyrl-CS" b="1" smtClean="0"/>
              <a:t>динитрофенол</a:t>
            </a:r>
            <a:r>
              <a:rPr lang="sr-Cyrl-CS" smtClean="0"/>
              <a:t> и други.</a:t>
            </a:r>
            <a:endParaRPr lang="en-US" smtClean="0"/>
          </a:p>
        </p:txBody>
      </p:sp>
    </p:spTree>
    <p:extLst>
      <p:ext uri="{BB962C8B-B14F-4D97-AF65-F5344CB8AC3E}">
        <p14:creationId xmlns="" xmlns:p14="http://schemas.microsoft.com/office/powerpoint/2010/main" val="4182588597"/>
      </p:ext>
    </p:extLst>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eaLnBrk="1" fontAlgn="auto" hangingPunct="1">
              <a:spcAft>
                <a:spcPts val="0"/>
              </a:spcAft>
              <a:defRPr/>
            </a:pPr>
            <a:r>
              <a:rPr lang="sr-Cyrl-CS" b="1" u="sng" dirty="0" smtClean="0">
                <a:solidFill>
                  <a:schemeClr val="accent2">
                    <a:lumMod val="60000"/>
                    <a:lumOff val="40000"/>
                  </a:schemeClr>
                </a:solidFill>
                <a:latin typeface="Times New Roman" pitchFamily="18" charset="0"/>
                <a:cs typeface="Times New Roman" pitchFamily="18" charset="0"/>
              </a:rPr>
              <a:t>Психохемијски отрови</a:t>
            </a:r>
            <a:r>
              <a:rPr lang="en-US" dirty="0" smtClean="0"/>
              <a:t/>
            </a:r>
            <a:br>
              <a:rPr lang="en-US" dirty="0" smtClean="0"/>
            </a:br>
            <a:endParaRPr lang="en-US" dirty="0"/>
          </a:p>
        </p:txBody>
      </p:sp>
      <p:sp>
        <p:nvSpPr>
          <p:cNvPr id="53251" name="Content Placeholder 2"/>
          <p:cNvSpPr>
            <a:spLocks noGrp="1"/>
          </p:cNvSpPr>
          <p:nvPr>
            <p:ph idx="1"/>
          </p:nvPr>
        </p:nvSpPr>
        <p:spPr/>
        <p:txBody>
          <a:bodyPr/>
          <a:lstStyle/>
          <a:p>
            <a:pPr eaLnBrk="1" hangingPunct="1"/>
            <a:r>
              <a:rPr lang="sr-Cyrl-CS" dirty="0" smtClean="0"/>
              <a:t>Психохемијски бојни отрови (психоотрови) су несмртоносни бојни отрови који делују на ЦНС и спречавају нормалне човекове реакције.</a:t>
            </a:r>
          </a:p>
          <a:p>
            <a:pPr eaLnBrk="1" hangingPunct="1"/>
            <a:r>
              <a:rPr lang="sr-Cyrl-CS" dirty="0" smtClean="0"/>
              <a:t> Ови отрови изазивају психотичне поремећаје, тзв. модел психозе. </a:t>
            </a:r>
          </a:p>
          <a:p>
            <a:pPr eaLnBrk="1" hangingPunct="1"/>
            <a:r>
              <a:rPr lang="sr-Cyrl-CS" dirty="0" smtClean="0"/>
              <a:t>Без боје, мириса и укуса, тако да су погодни за загађивање воде и хране. </a:t>
            </a:r>
            <a:endParaRPr lang="en-US" dirty="0" smtClean="0"/>
          </a:p>
        </p:txBody>
      </p:sp>
    </p:spTree>
    <p:extLst>
      <p:ext uri="{BB962C8B-B14F-4D97-AF65-F5344CB8AC3E}">
        <p14:creationId xmlns="" xmlns:p14="http://schemas.microsoft.com/office/powerpoint/2010/main" val="182695199"/>
      </p:ext>
    </p:extLst>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pPr eaLnBrk="1" hangingPunct="1"/>
            <a:r>
              <a:rPr lang="sr-Cyrl-CS" sz="2800" b="1" smtClean="0">
                <a:latin typeface="Times New Roman" pitchFamily="18" charset="0"/>
                <a:cs typeface="Times New Roman" pitchFamily="18" charset="0"/>
              </a:rPr>
              <a:t>Психодислептици (халуциногени) -</a:t>
            </a:r>
            <a:r>
              <a:rPr lang="sr-Cyrl-CS" sz="2800" smtClean="0">
                <a:latin typeface="Times New Roman" pitchFamily="18" charset="0"/>
                <a:cs typeface="Times New Roman" pitchFamily="18" charset="0"/>
              </a:rPr>
              <a:t> изазивају старх, дезорјентацију и поремећај чула опажања </a:t>
            </a:r>
            <a:endParaRPr lang="en-US" sz="2800" smtClean="0">
              <a:latin typeface="Times New Roman" pitchFamily="18" charset="0"/>
              <a:cs typeface="Times New Roman" pitchFamily="18" charset="0"/>
            </a:endParaRPr>
          </a:p>
        </p:txBody>
      </p:sp>
      <p:sp>
        <p:nvSpPr>
          <p:cNvPr id="3" name="Content Placeholder 2"/>
          <p:cNvSpPr>
            <a:spLocks noGrp="1"/>
          </p:cNvSpPr>
          <p:nvPr>
            <p:ph idx="1"/>
          </p:nvPr>
        </p:nvSpPr>
        <p:spPr>
          <a:xfrm>
            <a:off x="914400" y="1928813"/>
            <a:ext cx="7772400" cy="4090987"/>
          </a:xfrm>
        </p:spPr>
        <p:txBody>
          <a:bodyPr>
            <a:normAutofit fontScale="92500" lnSpcReduction="20000"/>
          </a:bodyPr>
          <a:lstStyle/>
          <a:p>
            <a:pPr marL="274320" indent="-274320" eaLnBrk="1" fontAlgn="auto" hangingPunct="1">
              <a:spcBef>
                <a:spcPts val="580"/>
              </a:spcBef>
              <a:spcAft>
                <a:spcPts val="0"/>
              </a:spcAft>
              <a:buFont typeface="Wingdings 2"/>
              <a:buChar char=""/>
              <a:defRPr/>
            </a:pPr>
            <a:r>
              <a:rPr lang="sr-Cyrl-CS" b="1" dirty="0" smtClean="0">
                <a:latin typeface="Times New Roman" pitchFamily="18" charset="0"/>
                <a:cs typeface="Times New Roman" pitchFamily="18" charset="0"/>
              </a:rPr>
              <a:t>ЛСД </a:t>
            </a:r>
            <a:r>
              <a:rPr lang="sr-Cyrl-CS" dirty="0" smtClean="0">
                <a:latin typeface="Times New Roman" pitchFamily="18" charset="0"/>
                <a:cs typeface="Times New Roman" pitchFamily="18" charset="0"/>
              </a:rPr>
              <a:t>(диетиламид лизергичне киселине)</a:t>
            </a:r>
            <a:endParaRPr lang="en-US" dirty="0" smtClean="0">
              <a:latin typeface="Times New Roman" pitchFamily="18" charset="0"/>
              <a:cs typeface="Times New Roman" pitchFamily="18" charset="0"/>
            </a:endParaRPr>
          </a:p>
          <a:p>
            <a:pPr marL="274320" indent="-274320" eaLnBrk="1" fontAlgn="auto" hangingPunct="1">
              <a:spcBef>
                <a:spcPts val="580"/>
              </a:spcBef>
              <a:spcAft>
                <a:spcPts val="0"/>
              </a:spcAft>
              <a:buFont typeface="Wingdings 2"/>
              <a:buChar char=""/>
              <a:defRPr/>
            </a:pPr>
            <a:r>
              <a:rPr lang="sr-Cyrl-CS" b="1" dirty="0" smtClean="0">
                <a:latin typeface="Times New Roman" pitchFamily="18" charset="0"/>
                <a:cs typeface="Times New Roman" pitchFamily="18" charset="0"/>
              </a:rPr>
              <a:t>псилоцибин</a:t>
            </a:r>
            <a:endParaRPr lang="en-US" dirty="0" smtClean="0">
              <a:latin typeface="Times New Roman" pitchFamily="18" charset="0"/>
              <a:cs typeface="Times New Roman" pitchFamily="18" charset="0"/>
            </a:endParaRPr>
          </a:p>
          <a:p>
            <a:pPr marL="274320" indent="-274320" eaLnBrk="1" fontAlgn="auto" hangingPunct="1">
              <a:spcBef>
                <a:spcPts val="580"/>
              </a:spcBef>
              <a:spcAft>
                <a:spcPts val="0"/>
              </a:spcAft>
              <a:buFont typeface="Wingdings 2"/>
              <a:buChar char=""/>
              <a:defRPr/>
            </a:pPr>
            <a:r>
              <a:rPr lang="sr-Cyrl-CS" b="1" dirty="0" smtClean="0">
                <a:latin typeface="Times New Roman" pitchFamily="18" charset="0"/>
                <a:cs typeface="Times New Roman" pitchFamily="18" charset="0"/>
              </a:rPr>
              <a:t>БЗ </a:t>
            </a:r>
            <a:r>
              <a:rPr lang="sr-Cyrl-CS" dirty="0" smtClean="0">
                <a:latin typeface="Times New Roman" pitchFamily="18" charset="0"/>
                <a:cs typeface="Times New Roman" pitchFamily="18" charset="0"/>
              </a:rPr>
              <a:t>(3-хинуклидил-бензалат)</a:t>
            </a:r>
            <a:endParaRPr lang="en-US" dirty="0" smtClean="0">
              <a:latin typeface="Times New Roman" pitchFamily="18" charset="0"/>
              <a:cs typeface="Times New Roman" pitchFamily="18" charset="0"/>
            </a:endParaRPr>
          </a:p>
          <a:p>
            <a:pPr marL="274320" indent="-274320" eaLnBrk="1" fontAlgn="auto" hangingPunct="1">
              <a:spcBef>
                <a:spcPts val="580"/>
              </a:spcBef>
              <a:spcAft>
                <a:spcPts val="0"/>
              </a:spcAft>
              <a:buFont typeface="Wingdings 2"/>
              <a:buChar char=""/>
              <a:defRPr/>
            </a:pPr>
            <a:r>
              <a:rPr lang="sr-Cyrl-CS" b="1" dirty="0" smtClean="0">
                <a:latin typeface="Times New Roman" pitchFamily="18" charset="0"/>
                <a:cs typeface="Times New Roman" pitchFamily="18" charset="0"/>
              </a:rPr>
              <a:t>мескалин</a:t>
            </a:r>
            <a:endParaRPr lang="en-US" dirty="0" smtClean="0">
              <a:latin typeface="Times New Roman" pitchFamily="18" charset="0"/>
              <a:cs typeface="Times New Roman" pitchFamily="18" charset="0"/>
            </a:endParaRPr>
          </a:p>
          <a:p>
            <a:pPr marL="274320" indent="-274320" eaLnBrk="1" fontAlgn="auto" hangingPunct="1">
              <a:spcBef>
                <a:spcPts val="580"/>
              </a:spcBef>
              <a:spcAft>
                <a:spcPts val="0"/>
              </a:spcAft>
              <a:buFont typeface="Wingdings 2"/>
              <a:buChar char=""/>
              <a:defRPr/>
            </a:pPr>
            <a:r>
              <a:rPr lang="sr-Cyrl-CS" b="1" dirty="0" smtClean="0">
                <a:latin typeface="Times New Roman" pitchFamily="18" charset="0"/>
                <a:cs typeface="Times New Roman" pitchFamily="18" charset="0"/>
              </a:rPr>
              <a:t>дитрин </a:t>
            </a:r>
            <a:r>
              <a:rPr lang="sr-Cyrl-CS" dirty="0" smtClean="0">
                <a:latin typeface="Times New Roman" pitchFamily="18" charset="0"/>
                <a:cs typeface="Times New Roman" pitchFamily="18" charset="0"/>
              </a:rPr>
              <a:t>и др</a:t>
            </a:r>
          </a:p>
          <a:p>
            <a:pPr marL="274320" indent="-274320" eaLnBrk="1" fontAlgn="auto" hangingPunct="1">
              <a:spcBef>
                <a:spcPts val="580"/>
              </a:spcBef>
              <a:spcAft>
                <a:spcPts val="0"/>
              </a:spcAft>
              <a:buFont typeface="Wingdings 2"/>
              <a:buChar char=""/>
              <a:defRPr/>
            </a:pPr>
            <a:endParaRPr lang="sr-Cyrl-CS" dirty="0" smtClean="0">
              <a:latin typeface="Times New Roman" pitchFamily="18" charset="0"/>
              <a:cs typeface="Times New Roman" pitchFamily="18" charset="0"/>
            </a:endParaRPr>
          </a:p>
          <a:p>
            <a:pPr marL="274320" indent="-274320" eaLnBrk="1" fontAlgn="auto" hangingPunct="1">
              <a:spcBef>
                <a:spcPts val="580"/>
              </a:spcBef>
              <a:spcAft>
                <a:spcPts val="0"/>
              </a:spcAft>
              <a:buFont typeface="Wingdings 2"/>
              <a:buNone/>
              <a:defRPr/>
            </a:pPr>
            <a:r>
              <a:rPr lang="sr-Cyrl-CS" dirty="0" smtClean="0"/>
              <a:t>   То су врло токсичне, безбојне, кристалне материје, које се углавном употребљавају у виду аеросола.</a:t>
            </a:r>
            <a:endParaRPr lang="en-US" dirty="0">
              <a:latin typeface="Times New Roman" pitchFamily="18" charset="0"/>
              <a:cs typeface="Times New Roman" pitchFamily="18" charset="0"/>
            </a:endParaRPr>
          </a:p>
        </p:txBody>
      </p:sp>
    </p:spTree>
    <p:extLst>
      <p:ext uri="{BB962C8B-B14F-4D97-AF65-F5344CB8AC3E}">
        <p14:creationId xmlns="" xmlns:p14="http://schemas.microsoft.com/office/powerpoint/2010/main" val="27120929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sr-Cyrl-CS" b="1" dirty="0">
                <a:latin typeface="Times New Roman" pitchFamily="18" charset="0"/>
                <a:cs typeface="Times New Roman" pitchFamily="18" charset="0"/>
              </a:rPr>
              <a:t>З Е М Љ О Т Р Е С И</a:t>
            </a:r>
            <a:endParaRPr lang="en-US" b="1" dirty="0">
              <a:latin typeface="Times New Roman" pitchFamily="18" charset="0"/>
              <a:cs typeface="Times New Roman" pitchFamily="18" charset="0"/>
            </a:endParaRPr>
          </a:p>
        </p:txBody>
      </p:sp>
      <p:sp>
        <p:nvSpPr>
          <p:cNvPr id="25603" name="Rectangle 3"/>
          <p:cNvSpPr>
            <a:spLocks noGrp="1" noChangeArrowheads="1"/>
          </p:cNvSpPr>
          <p:nvPr>
            <p:ph idx="1"/>
          </p:nvPr>
        </p:nvSpPr>
        <p:spPr>
          <a:xfrm>
            <a:off x="152400" y="1219200"/>
            <a:ext cx="8686800" cy="5410200"/>
          </a:xfrm>
        </p:spPr>
        <p:txBody>
          <a:bodyPr numCol="2">
            <a:normAutofit fontScale="62500" lnSpcReduction="20000"/>
          </a:bodyPr>
          <a:lstStyle/>
          <a:p>
            <a:pPr marL="342900" lvl="2" indent="-342900">
              <a:lnSpc>
                <a:spcPct val="90000"/>
              </a:lnSpc>
            </a:pPr>
            <a:r>
              <a:rPr lang="sr-Cyrl-RS" sz="3200" dirty="0" smtClean="0">
                <a:latin typeface="Times New Roman" pitchFamily="18" charset="0"/>
                <a:cs typeface="Times New Roman" pitchFamily="18" charset="0"/>
              </a:rPr>
              <a:t>свако подрхтавање тла изазвано ослобађањем енергије у литосфери</a:t>
            </a:r>
          </a:p>
          <a:p>
            <a:pPr>
              <a:lnSpc>
                <a:spcPct val="90000"/>
              </a:lnSpc>
            </a:pPr>
            <a:r>
              <a:rPr lang="sr-Cyrl-CS" dirty="0" smtClean="0">
                <a:latin typeface="Times New Roman" pitchFamily="18" charset="0"/>
                <a:cs typeface="Times New Roman" pitchFamily="18" charset="0"/>
              </a:rPr>
              <a:t>настају </a:t>
            </a:r>
            <a:r>
              <a:rPr lang="sr-Cyrl-CS" dirty="0">
                <a:latin typeface="Times New Roman" pitchFamily="18" charset="0"/>
                <a:cs typeface="Times New Roman" pitchFamily="18" charset="0"/>
              </a:rPr>
              <a:t>изненада</a:t>
            </a:r>
          </a:p>
          <a:p>
            <a:pPr>
              <a:lnSpc>
                <a:spcPct val="90000"/>
              </a:lnSpc>
            </a:pPr>
            <a:r>
              <a:rPr lang="sr-Cyrl-CS" dirty="0">
                <a:latin typeface="Times New Roman" pitchFamily="18" charset="0"/>
                <a:cs typeface="Times New Roman" pitchFamily="18" charset="0"/>
              </a:rPr>
              <a:t>праћени су оштећењима стамбених, прехрамбених, водних и других објекта</a:t>
            </a:r>
          </a:p>
          <a:p>
            <a:pPr>
              <a:lnSpc>
                <a:spcPct val="90000"/>
              </a:lnSpc>
            </a:pPr>
            <a:r>
              <a:rPr lang="sr-Cyrl-CS" dirty="0">
                <a:latin typeface="Times New Roman" pitchFamily="18" charset="0"/>
                <a:cs typeface="Times New Roman" pitchFamily="18" charset="0"/>
              </a:rPr>
              <a:t>последице су дуготрајније и отклањају се доста дуже</a:t>
            </a:r>
          </a:p>
          <a:p>
            <a:pPr>
              <a:lnSpc>
                <a:spcPct val="90000"/>
              </a:lnSpc>
            </a:pPr>
            <a:r>
              <a:rPr lang="sr-Cyrl-CS" dirty="0">
                <a:latin typeface="Times New Roman" pitchFamily="18" charset="0"/>
                <a:cs typeface="Times New Roman" pitchFamily="18" charset="0"/>
              </a:rPr>
              <a:t>услед поремећаја животних услова често долази до епидемија цревних зараза, а у зимском периоду и до епидемија акутних респираторних обољења</a:t>
            </a:r>
            <a:r>
              <a:rPr lang="sr-Cyrl-CS" dirty="0" smtClean="0">
                <a:latin typeface="Times New Roman" pitchFamily="18" charset="0"/>
                <a:cs typeface="Times New Roman" pitchFamily="18" charset="0"/>
              </a:rPr>
              <a:t>.</a:t>
            </a:r>
          </a:p>
          <a:p>
            <a:r>
              <a:rPr lang="sr-Cyrl-CS" dirty="0" smtClean="0">
                <a:latin typeface="Times New Roman" pitchFamily="18" charset="0"/>
                <a:cs typeface="Times New Roman" pitchFamily="18" charset="0"/>
              </a:rPr>
              <a:t>просечно милион подрхтавања тла на Земљи или 2 у сваком минуту</a:t>
            </a:r>
          </a:p>
          <a:p>
            <a:r>
              <a:rPr lang="sr-Cyrl-CS" dirty="0" smtClean="0">
                <a:latin typeface="Times New Roman" pitchFamily="18" charset="0"/>
                <a:cs typeface="Times New Roman" pitchFamily="18" charset="0"/>
              </a:rPr>
              <a:t>5 оставља катастрофалне последице </a:t>
            </a:r>
          </a:p>
          <a:p>
            <a:r>
              <a:rPr lang="sr-Cyrl-CS" dirty="0" smtClean="0">
                <a:latin typeface="Times New Roman" pitchFamily="18" charset="0"/>
                <a:cs typeface="Times New Roman" pitchFamily="18" charset="0"/>
              </a:rPr>
              <a:t>краш повреде</a:t>
            </a:r>
          </a:p>
          <a:p>
            <a:r>
              <a:rPr lang="sr-Cyrl-CS" dirty="0" smtClean="0">
                <a:latin typeface="Times New Roman" pitchFamily="18" charset="0"/>
                <a:cs typeface="Times New Roman" pitchFamily="18" charset="0"/>
              </a:rPr>
              <a:t>пожари</a:t>
            </a:r>
          </a:p>
          <a:p>
            <a:r>
              <a:rPr lang="sr-Cyrl-CS" dirty="0" smtClean="0">
                <a:latin typeface="Times New Roman" pitchFamily="18" charset="0"/>
                <a:cs typeface="Times New Roman" pitchFamily="18" charset="0"/>
              </a:rPr>
              <a:t>експлозије</a:t>
            </a:r>
          </a:p>
          <a:p>
            <a:r>
              <a:rPr lang="sr-Cyrl-CS" dirty="0" smtClean="0">
                <a:latin typeface="Times New Roman" pitchFamily="18" charset="0"/>
                <a:cs typeface="Times New Roman" pitchFamily="18" charset="0"/>
              </a:rPr>
              <a:t>велики број жртава</a:t>
            </a:r>
          </a:p>
          <a:p>
            <a:r>
              <a:rPr lang="sr-Cyrl-CS" dirty="0" smtClean="0">
                <a:latin typeface="Times New Roman" pitchFamily="18" charset="0"/>
                <a:cs typeface="Times New Roman" pitchFamily="18" charset="0"/>
              </a:rPr>
              <a:t>велики број бескућника </a:t>
            </a:r>
          </a:p>
          <a:p>
            <a:endParaRPr lang="sr-Cyrl-CS" dirty="0" smtClean="0">
              <a:latin typeface="Times New Roman" pitchFamily="18" charset="0"/>
              <a:cs typeface="Times New Roman" pitchFamily="18" charset="0"/>
            </a:endParaRPr>
          </a:p>
          <a:p>
            <a:pPr lvl="0"/>
            <a:r>
              <a:rPr lang="sr-Latn-RS" b="1" dirty="0" smtClean="0">
                <a:latin typeface="Times New Roman" pitchFamily="18" charset="0"/>
                <a:cs typeface="Times New Roman" pitchFamily="18" charset="0"/>
              </a:rPr>
              <a:t>сеизмологија</a:t>
            </a:r>
            <a:r>
              <a:rPr lang="sr-Latn-RS" dirty="0" smtClean="0">
                <a:latin typeface="Times New Roman" pitchFamily="18" charset="0"/>
                <a:cs typeface="Times New Roman" pitchFamily="18" charset="0"/>
              </a:rPr>
              <a:t> – научна дисциплина која проучава земљотресе</a:t>
            </a:r>
          </a:p>
          <a:p>
            <a:pPr lvl="0"/>
            <a:r>
              <a:rPr lang="sr-Latn-RS" dirty="0" smtClean="0">
                <a:latin typeface="Times New Roman" pitchFamily="18" charset="0"/>
                <a:cs typeface="Times New Roman" pitchFamily="18" charset="0"/>
              </a:rPr>
              <a:t> </a:t>
            </a:r>
            <a:r>
              <a:rPr lang="sr-Latn-RS" b="1" dirty="0" smtClean="0">
                <a:latin typeface="Times New Roman" pitchFamily="18" charset="0"/>
                <a:cs typeface="Times New Roman" pitchFamily="18" charset="0"/>
              </a:rPr>
              <a:t>сеизмотектоника</a:t>
            </a:r>
            <a:r>
              <a:rPr lang="sr-Latn-RS" dirty="0" smtClean="0">
                <a:latin typeface="Times New Roman" pitchFamily="18" charset="0"/>
                <a:cs typeface="Times New Roman" pitchFamily="18" charset="0"/>
              </a:rPr>
              <a:t> - научна дисциплина која проучава тектонске процесе који</a:t>
            </a:r>
            <a:r>
              <a:rPr lang="sr-Cyrl-RS" dirty="0" smtClean="0">
                <a:latin typeface="Times New Roman" pitchFamily="18" charset="0"/>
                <a:cs typeface="Times New Roman" pitchFamily="18" charset="0"/>
              </a:rPr>
              <a:t> </a:t>
            </a:r>
            <a:r>
              <a:rPr lang="sr-Latn-RS" dirty="0" smtClean="0">
                <a:latin typeface="Times New Roman" pitchFamily="18" charset="0"/>
                <a:cs typeface="Times New Roman" pitchFamily="18" charset="0"/>
              </a:rPr>
              <a:t>доводе до појаве земљотреса</a:t>
            </a:r>
          </a:p>
          <a:p>
            <a:r>
              <a:rPr lang="sr-Latn-RS" dirty="0" smtClean="0">
                <a:latin typeface="Times New Roman" pitchFamily="18" charset="0"/>
                <a:cs typeface="Times New Roman" pitchFamily="18" charset="0"/>
              </a:rPr>
              <a:t>Микросеизмичке појаве – регистроване сеизмографима </a:t>
            </a:r>
          </a:p>
          <a:p>
            <a:r>
              <a:rPr lang="sr-Latn-RS" dirty="0" smtClean="0">
                <a:latin typeface="Times New Roman" pitchFamily="18" charset="0"/>
                <a:cs typeface="Times New Roman" pitchFamily="18" charset="0"/>
              </a:rPr>
              <a:t>Макросеизмичке појаве – човек региструје својим чулима</a:t>
            </a:r>
          </a:p>
          <a:p>
            <a:r>
              <a:rPr lang="sr-Latn-RS" dirty="0" smtClean="0">
                <a:latin typeface="Times New Roman" pitchFamily="18" charset="0"/>
                <a:cs typeface="Times New Roman" pitchFamily="18" charset="0"/>
              </a:rPr>
              <a:t>Мегасеизмичке појаве  - разарање објеката и драстичне деформације</a:t>
            </a:r>
            <a:r>
              <a:rPr lang="sr-Cyrl-RS" dirty="0" smtClean="0">
                <a:latin typeface="Times New Roman" pitchFamily="18" charset="0"/>
                <a:cs typeface="Times New Roman" pitchFamily="18" charset="0"/>
              </a:rPr>
              <a:t> </a:t>
            </a:r>
            <a:r>
              <a:rPr lang="sr-Latn-RS" dirty="0" smtClean="0">
                <a:latin typeface="Times New Roman" pitchFamily="18" charset="0"/>
                <a:cs typeface="Times New Roman" pitchFamily="18" charset="0"/>
              </a:rPr>
              <a:t>у </a:t>
            </a:r>
            <a:r>
              <a:rPr lang="sr-Cyrl-RS" dirty="0" smtClean="0">
                <a:latin typeface="Times New Roman" pitchFamily="18" charset="0"/>
                <a:cs typeface="Times New Roman" pitchFamily="18" charset="0"/>
              </a:rPr>
              <a:t>з</a:t>
            </a:r>
            <a:r>
              <a:rPr lang="sr-Latn-RS" dirty="0" smtClean="0">
                <a:latin typeface="Times New Roman" pitchFamily="18" charset="0"/>
                <a:cs typeface="Times New Roman" pitchFamily="18" charset="0"/>
              </a:rPr>
              <a:t>емљиној кори</a:t>
            </a:r>
          </a:p>
          <a:p>
            <a:pPr marL="342900" lvl="2" indent="-342900">
              <a:lnSpc>
                <a:spcPct val="90000"/>
              </a:lnSpc>
            </a:pPr>
            <a:r>
              <a:rPr lang="sr-Cyrl-CS" sz="3200" dirty="0" smtClean="0">
                <a:latin typeface="Times New Roman" pitchFamily="18" charset="0"/>
                <a:cs typeface="Times New Roman" pitchFamily="18" charset="0"/>
              </a:rPr>
              <a:t>Трусн</a:t>
            </a:r>
            <a:r>
              <a:rPr lang="sr-Latn-CS" sz="3200" dirty="0" smtClean="0">
                <a:latin typeface="Times New Roman" pitchFamily="18" charset="0"/>
                <a:cs typeface="Times New Roman" pitchFamily="18" charset="0"/>
              </a:rPr>
              <a:t>o</a:t>
            </a:r>
            <a:r>
              <a:rPr lang="sr-Cyrl-CS" sz="3200" dirty="0" smtClean="0">
                <a:latin typeface="Times New Roman" pitchFamily="18" charset="0"/>
                <a:cs typeface="Times New Roman" pitchFamily="18" charset="0"/>
              </a:rPr>
              <a:t> подручј</a:t>
            </a:r>
            <a:r>
              <a:rPr lang="sr-Latn-CS" sz="3200" dirty="0" smtClean="0">
                <a:latin typeface="Times New Roman" pitchFamily="18" charset="0"/>
                <a:cs typeface="Times New Roman" pitchFamily="18" charset="0"/>
              </a:rPr>
              <a:t>e</a:t>
            </a:r>
            <a:r>
              <a:rPr lang="sr-Cyrl-CS" sz="3200" dirty="0" smtClean="0">
                <a:latin typeface="Times New Roman" pitchFamily="18" charset="0"/>
                <a:cs typeface="Times New Roman" pitchFamily="18" charset="0"/>
              </a:rPr>
              <a:t> </a:t>
            </a:r>
            <a:r>
              <a:rPr lang="sl-SI" sz="3200" dirty="0" smtClean="0">
                <a:latin typeface="Times New Roman" pitchFamily="18" charset="0"/>
                <a:cs typeface="Times New Roman" pitchFamily="18" charset="0"/>
              </a:rPr>
              <a:t>:  </a:t>
            </a:r>
            <a:r>
              <a:rPr lang="sr-Cyrl-CS" sz="3200" dirty="0" smtClean="0">
                <a:latin typeface="Times New Roman" pitchFamily="18" charset="0"/>
                <a:cs typeface="Times New Roman" pitchFamily="18" charset="0"/>
              </a:rPr>
              <a:t>регион Копаоника</a:t>
            </a:r>
          </a:p>
          <a:p>
            <a:pPr>
              <a:lnSpc>
                <a:spcPct val="90000"/>
              </a:lnSpc>
              <a:buNone/>
            </a:pPr>
            <a:endParaRPr lang="en-US" dirty="0">
              <a:latin typeface="Times New Roman" pitchFamily="18" charset="0"/>
              <a:cs typeface="Times New Roman" pitchFamily="18" charset="0"/>
            </a:endParaRPr>
          </a:p>
        </p:txBody>
      </p:sp>
    </p:spTree>
    <p:extLst>
      <p:ext uri="{BB962C8B-B14F-4D97-AF65-F5344CB8AC3E}">
        <p14:creationId xmlns="" xmlns:p14="http://schemas.microsoft.com/office/powerpoint/2010/main" val="1125415412"/>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p:txBody>
          <a:bodyPr/>
          <a:lstStyle/>
          <a:p>
            <a:pPr eaLnBrk="1" hangingPunct="1"/>
            <a:r>
              <a:rPr lang="sr-Cyrl-CS" smtClean="0">
                <a:latin typeface="Times New Roman" pitchFamily="18" charset="0"/>
                <a:cs typeface="Times New Roman" pitchFamily="18" charset="0"/>
              </a:rPr>
              <a:t>ЛСД</a:t>
            </a:r>
            <a:endParaRPr lang="en-US" smtClean="0">
              <a:latin typeface="Times New Roman" pitchFamily="18" charset="0"/>
              <a:cs typeface="Times New Roman" pitchFamily="18" charset="0"/>
            </a:endParaRPr>
          </a:p>
        </p:txBody>
      </p:sp>
      <p:sp>
        <p:nvSpPr>
          <p:cNvPr id="56323" name="Content Placeholder 2"/>
          <p:cNvSpPr>
            <a:spLocks noGrp="1"/>
          </p:cNvSpPr>
          <p:nvPr>
            <p:ph idx="1"/>
          </p:nvPr>
        </p:nvSpPr>
        <p:spPr/>
        <p:txBody>
          <a:bodyPr>
            <a:normAutofit fontScale="85000" lnSpcReduction="20000"/>
          </a:bodyPr>
          <a:lstStyle/>
          <a:p>
            <a:pPr eaLnBrk="1" hangingPunct="1"/>
            <a:r>
              <a:rPr lang="sr-Cyrl-CS" dirty="0" smtClean="0">
                <a:latin typeface="Times New Roman" pitchFamily="18" charset="0"/>
                <a:cs typeface="Times New Roman" pitchFamily="18" charset="0"/>
              </a:rPr>
              <a:t>Користили многи уметници као помоћно средство за боље разумевање сопственог бића и света. </a:t>
            </a:r>
          </a:p>
          <a:p>
            <a:pPr eaLnBrk="1" hangingPunct="1"/>
            <a:endParaRPr lang="sr-Cyrl-CS" dirty="0" smtClean="0">
              <a:latin typeface="Times New Roman" pitchFamily="18" charset="0"/>
              <a:cs typeface="Times New Roman" pitchFamily="18" charset="0"/>
            </a:endParaRPr>
          </a:p>
          <a:p>
            <a:pPr eaLnBrk="1" hangingPunct="1"/>
            <a:r>
              <a:rPr lang="sr-Cyrl-CS" dirty="0" smtClean="0">
                <a:latin typeface="Times New Roman" pitchFamily="18" charset="0"/>
                <a:cs typeface="Times New Roman" pitchFamily="18" charset="0"/>
              </a:rPr>
              <a:t>Законом забрањена у већини земаља. </a:t>
            </a:r>
          </a:p>
          <a:p>
            <a:pPr eaLnBrk="1" hangingPunct="1"/>
            <a:endParaRPr lang="sr-Cyrl-CS" dirty="0" smtClean="0">
              <a:latin typeface="Times New Roman" pitchFamily="18" charset="0"/>
              <a:cs typeface="Times New Roman" pitchFamily="18" charset="0"/>
            </a:endParaRPr>
          </a:p>
          <a:p>
            <a:pPr eaLnBrk="1" hangingPunct="1"/>
            <a:r>
              <a:rPr lang="sr-Cyrl-CS" dirty="0" smtClean="0">
                <a:latin typeface="Times New Roman" pitchFamily="18" charset="0"/>
                <a:cs typeface="Times New Roman" pitchFamily="18" charset="0"/>
              </a:rPr>
              <a:t>оралним путрем и изазива ефекте који трају чак 8 часова. </a:t>
            </a:r>
          </a:p>
          <a:p>
            <a:pPr eaLnBrk="1" hangingPunct="1"/>
            <a:r>
              <a:rPr lang="sr-Cyrl-CS" dirty="0" smtClean="0">
                <a:latin typeface="Times New Roman" pitchFamily="18" charset="0"/>
                <a:cs typeface="Times New Roman" pitchFamily="18" charset="0"/>
              </a:rPr>
              <a:t>Од стања у коме се особа налазила пре узимања ЛСД-а много зависи какви ће ефекти бити. </a:t>
            </a:r>
          </a:p>
          <a:p>
            <a:r>
              <a:rPr lang="sr-Cyrl-CS" dirty="0">
                <a:latin typeface="Times New Roman" pitchFamily="18" charset="0"/>
                <a:cs typeface="Times New Roman" pitchFamily="18" charset="0"/>
              </a:rPr>
              <a:t>Прва помоћ се састоји у давању седатива, првенствено фенобарбитона. </a:t>
            </a:r>
          </a:p>
          <a:p>
            <a:endParaRPr lang="sr-Cyrl-CS" dirty="0"/>
          </a:p>
          <a:p>
            <a:pPr eaLnBrk="1" hangingPunct="1"/>
            <a:endParaRPr lang="sr-Cyrl-CS" dirty="0" smtClean="0">
              <a:latin typeface="Times New Roman" pitchFamily="18" charset="0"/>
              <a:cs typeface="Times New Roman" pitchFamily="18" charset="0"/>
            </a:endParaRPr>
          </a:p>
          <a:p>
            <a:pPr eaLnBrk="1" hangingPunct="1">
              <a:buFont typeface="Wingdings 2" pitchFamily="18" charset="2"/>
              <a:buNone/>
            </a:pPr>
            <a:endParaRPr lang="en-US" dirty="0" smtClean="0">
              <a:latin typeface="Times New Roman" pitchFamily="18" charset="0"/>
              <a:cs typeface="Times New Roman" pitchFamily="18" charset="0"/>
            </a:endParaRPr>
          </a:p>
        </p:txBody>
      </p:sp>
    </p:spTree>
    <p:extLst>
      <p:ext uri="{BB962C8B-B14F-4D97-AF65-F5344CB8AC3E}">
        <p14:creationId xmlns="" xmlns:p14="http://schemas.microsoft.com/office/powerpoint/2010/main" val="1055288620"/>
      </p:ext>
    </p:extLst>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sr-Cyrl-CS" b="1" dirty="0" smtClean="0">
                <a:latin typeface="Times New Roman" pitchFamily="18" charset="0"/>
                <a:cs typeface="Times New Roman" pitchFamily="18" charset="0"/>
              </a:rPr>
              <a:t>Психопаралитици</a:t>
            </a:r>
            <a:r>
              <a:rPr lang="sr-Cyrl-CS" dirty="0" smtClean="0">
                <a:latin typeface="Times New Roman" pitchFamily="18" charset="0"/>
                <a:cs typeface="Times New Roman" pitchFamily="18" charset="0"/>
              </a:rPr>
              <a:t> - доводе до привремене парализе мишића</a:t>
            </a:r>
            <a:r>
              <a:rPr lang="sr-Cyrl-CS" dirty="0" smtClean="0"/>
              <a:t> </a:t>
            </a:r>
            <a:endParaRPr lang="en-US" dirty="0"/>
          </a:p>
        </p:txBody>
      </p:sp>
      <p:sp>
        <p:nvSpPr>
          <p:cNvPr id="55299" name="Content Placeholder 2"/>
          <p:cNvSpPr>
            <a:spLocks noGrp="1"/>
          </p:cNvSpPr>
          <p:nvPr>
            <p:ph idx="1"/>
          </p:nvPr>
        </p:nvSpPr>
        <p:spPr/>
        <p:txBody>
          <a:bodyPr>
            <a:normAutofit/>
          </a:bodyPr>
          <a:lstStyle/>
          <a:p>
            <a:pPr eaLnBrk="1" hangingPunct="1"/>
            <a:r>
              <a:rPr lang="sr-Cyrl-CS" b="1" dirty="0" smtClean="0"/>
              <a:t>треморин, </a:t>
            </a:r>
            <a:endParaRPr lang="en-US" dirty="0" smtClean="0"/>
          </a:p>
          <a:p>
            <a:pPr eaLnBrk="1" hangingPunct="1"/>
            <a:r>
              <a:rPr lang="sr-Cyrl-CS" b="1" dirty="0" smtClean="0"/>
              <a:t>оксотреморин</a:t>
            </a:r>
            <a:r>
              <a:rPr lang="sr-Cyrl-CS" dirty="0" smtClean="0"/>
              <a:t> и </a:t>
            </a:r>
            <a:endParaRPr lang="en-US" dirty="0" smtClean="0"/>
          </a:p>
          <a:p>
            <a:pPr eaLnBrk="1" hangingPunct="1">
              <a:buFont typeface="Wingdings 2" pitchFamily="18" charset="2"/>
              <a:buNone/>
            </a:pPr>
            <a:endParaRPr lang="sr-Cyrl-CS" dirty="0" smtClean="0"/>
          </a:p>
          <a:p>
            <a:pPr eaLnBrk="1" hangingPunct="1">
              <a:buFont typeface="Wingdings 2" pitchFamily="18" charset="2"/>
              <a:buNone/>
            </a:pPr>
            <a:endParaRPr lang="sr-Cyrl-CS" dirty="0" smtClean="0"/>
          </a:p>
          <a:p>
            <a:pPr eaLnBrk="1" hangingPunct="1">
              <a:buFont typeface="Wingdings 2" pitchFamily="18" charset="2"/>
              <a:buNone/>
            </a:pPr>
            <a:r>
              <a:rPr lang="sr-Cyrl-CS" dirty="0" smtClean="0"/>
              <a:t>   Треморин и оксотреморин доводе до клиничке слике сличне клиничкој слици Паркинсонове болести. </a:t>
            </a:r>
            <a:endParaRPr lang="en-US" dirty="0" smtClean="0"/>
          </a:p>
          <a:p>
            <a:pPr eaLnBrk="1" hangingPunct="1"/>
            <a:endParaRPr lang="en-US" dirty="0" smtClean="0"/>
          </a:p>
        </p:txBody>
      </p:sp>
    </p:spTree>
    <p:extLst>
      <p:ext uri="{BB962C8B-B14F-4D97-AF65-F5344CB8AC3E}">
        <p14:creationId xmlns="" xmlns:p14="http://schemas.microsoft.com/office/powerpoint/2010/main" val="1191022539"/>
      </p:ext>
    </p:extLst>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eaLnBrk="1" fontAlgn="auto" hangingPunct="1">
              <a:spcAft>
                <a:spcPts val="0"/>
              </a:spcAft>
              <a:defRPr/>
            </a:pPr>
            <a:r>
              <a:rPr lang="sr-Cyrl-CS" b="1" u="sng" dirty="0" smtClean="0">
                <a:solidFill>
                  <a:schemeClr val="accent2">
                    <a:lumMod val="60000"/>
                    <a:lumOff val="40000"/>
                  </a:schemeClr>
                </a:solidFill>
                <a:latin typeface="Times New Roman" pitchFamily="18" charset="0"/>
                <a:cs typeface="Times New Roman" pitchFamily="18" charset="0"/>
              </a:rPr>
              <a:t>Загушљивци</a:t>
            </a:r>
            <a:endParaRPr lang="en-US" dirty="0">
              <a:solidFill>
                <a:schemeClr val="accent2">
                  <a:lumMod val="60000"/>
                  <a:lumOff val="40000"/>
                </a:schemeClr>
              </a:solidFill>
              <a:latin typeface="Times New Roman" pitchFamily="18" charset="0"/>
              <a:cs typeface="Times New Roman" pitchFamily="18" charset="0"/>
            </a:endParaRPr>
          </a:p>
        </p:txBody>
      </p:sp>
      <p:sp>
        <p:nvSpPr>
          <p:cNvPr id="58371" name="Content Placeholder 2"/>
          <p:cNvSpPr>
            <a:spLocks noGrp="1"/>
          </p:cNvSpPr>
          <p:nvPr>
            <p:ph idx="1"/>
          </p:nvPr>
        </p:nvSpPr>
        <p:spPr/>
        <p:txBody>
          <a:bodyPr/>
          <a:lstStyle/>
          <a:p>
            <a:pPr eaLnBrk="1" hangingPunct="1"/>
            <a:r>
              <a:rPr lang="sr-Cyrl-CS" dirty="0" smtClean="0"/>
              <a:t>Загушљивци представљају групу бојних отрова који у додиру са дисајним органима изазивају кашаљ и гушење.</a:t>
            </a:r>
          </a:p>
          <a:p>
            <a:r>
              <a:rPr lang="sr-Cyrl-CS" dirty="0" smtClean="0"/>
              <a:t> </a:t>
            </a:r>
            <a:r>
              <a:rPr lang="sr-Cyrl-CS" b="1" dirty="0">
                <a:latin typeface="Times New Roman" pitchFamily="18" charset="0"/>
                <a:cs typeface="Times New Roman" pitchFamily="18" charset="0"/>
              </a:rPr>
              <a:t>фозген</a:t>
            </a:r>
            <a:r>
              <a:rPr lang="sr-Cyrl-CS" dirty="0">
                <a:latin typeface="Times New Roman" pitchFamily="18" charset="0"/>
                <a:cs typeface="Times New Roman" pitchFamily="18" charset="0"/>
              </a:rPr>
              <a:t> (дихлорид угљене киселине)</a:t>
            </a:r>
            <a:endParaRPr lang="en-US" dirty="0">
              <a:latin typeface="Times New Roman" pitchFamily="18" charset="0"/>
              <a:cs typeface="Times New Roman" pitchFamily="18" charset="0"/>
            </a:endParaRPr>
          </a:p>
          <a:p>
            <a:r>
              <a:rPr lang="sr-Cyrl-CS" b="1" dirty="0">
                <a:latin typeface="Times New Roman" pitchFamily="18" charset="0"/>
                <a:cs typeface="Times New Roman" pitchFamily="18" charset="0"/>
              </a:rPr>
              <a:t>дифозген</a:t>
            </a:r>
            <a:endParaRPr lang="en-US" dirty="0">
              <a:latin typeface="Times New Roman" pitchFamily="18" charset="0"/>
              <a:cs typeface="Times New Roman" pitchFamily="18" charset="0"/>
            </a:endParaRPr>
          </a:p>
          <a:p>
            <a:r>
              <a:rPr lang="sr-Cyrl-CS" b="1" dirty="0">
                <a:latin typeface="Times New Roman" pitchFamily="18" charset="0"/>
                <a:cs typeface="Times New Roman" pitchFamily="18" charset="0"/>
              </a:rPr>
              <a:t>хлорпикрин</a:t>
            </a:r>
            <a:endParaRPr lang="en-US" dirty="0">
              <a:latin typeface="Times New Roman" pitchFamily="18" charset="0"/>
              <a:cs typeface="Times New Roman" pitchFamily="18" charset="0"/>
            </a:endParaRPr>
          </a:p>
          <a:p>
            <a:pPr eaLnBrk="1" hangingPunct="1">
              <a:buFont typeface="Wingdings 2" pitchFamily="18" charset="2"/>
              <a:buNone/>
            </a:pPr>
            <a:endParaRPr lang="en-US" dirty="0" smtClean="0">
              <a:latin typeface="Times New Roman" pitchFamily="18" charset="0"/>
              <a:cs typeface="Times New Roman" pitchFamily="18" charset="0"/>
            </a:endParaRPr>
          </a:p>
        </p:txBody>
      </p:sp>
    </p:spTree>
    <p:extLst>
      <p:ext uri="{BB962C8B-B14F-4D97-AF65-F5344CB8AC3E}">
        <p14:creationId xmlns="" xmlns:p14="http://schemas.microsoft.com/office/powerpoint/2010/main" val="858421784"/>
      </p:ext>
    </p:extLst>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p:txBody>
          <a:bodyPr/>
          <a:lstStyle/>
          <a:p>
            <a:pPr eaLnBrk="1" hangingPunct="1"/>
            <a:r>
              <a:rPr lang="sr-Cyrl-CS" b="1" smtClean="0">
                <a:latin typeface="Times New Roman" pitchFamily="18" charset="0"/>
                <a:cs typeface="Times New Roman" pitchFamily="18" charset="0"/>
              </a:rPr>
              <a:t>Фозген</a:t>
            </a:r>
            <a:endParaRPr lang="en-US" b="1" smtClean="0">
              <a:latin typeface="Times New Roman" pitchFamily="18" charset="0"/>
              <a:cs typeface="Times New Roman" pitchFamily="18" charset="0"/>
            </a:endParaRPr>
          </a:p>
        </p:txBody>
      </p:sp>
      <p:sp>
        <p:nvSpPr>
          <p:cNvPr id="60419" name="Content Placeholder 2"/>
          <p:cNvSpPr>
            <a:spLocks noGrp="1"/>
          </p:cNvSpPr>
          <p:nvPr>
            <p:ph idx="1"/>
          </p:nvPr>
        </p:nvSpPr>
        <p:spPr/>
        <p:txBody>
          <a:bodyPr>
            <a:normAutofit fontScale="85000" lnSpcReduction="20000"/>
          </a:bodyPr>
          <a:lstStyle/>
          <a:p>
            <a:pPr eaLnBrk="1" hangingPunct="1"/>
            <a:r>
              <a:rPr lang="sr-Cyrl-CS" dirty="0" smtClean="0">
                <a:latin typeface="Times New Roman" pitchFamily="18" charset="0"/>
                <a:cs typeface="Times New Roman" pitchFamily="18" charset="0"/>
              </a:rPr>
              <a:t>Фозген (СОС</a:t>
            </a:r>
            <a:r>
              <a:rPr lang="sr-Latn-CS" dirty="0" smtClean="0">
                <a:latin typeface="Times New Roman" pitchFamily="18" charset="0"/>
                <a:cs typeface="Times New Roman" pitchFamily="18" charset="0"/>
              </a:rPr>
              <a:t>l</a:t>
            </a:r>
            <a:r>
              <a:rPr lang="sr-Cyrl-CS" baseline="-25000" dirty="0" smtClean="0">
                <a:latin typeface="Times New Roman" pitchFamily="18" charset="0"/>
                <a:cs typeface="Times New Roman" pitchFamily="18" charset="0"/>
              </a:rPr>
              <a:t>2</a:t>
            </a:r>
            <a:r>
              <a:rPr lang="sr-Cyrl-CS" dirty="0" smtClean="0">
                <a:latin typeface="Times New Roman" pitchFamily="18" charset="0"/>
                <a:cs typeface="Times New Roman" pitchFamily="18" charset="0"/>
              </a:rPr>
              <a:t>) је гас који прелази у течност на температури од 8°С.</a:t>
            </a:r>
          </a:p>
          <a:p>
            <a:pPr eaLnBrk="1" hangingPunct="1"/>
            <a:r>
              <a:rPr lang="sr-Cyrl-CS" dirty="0" smtClean="0">
                <a:latin typeface="Times New Roman" pitchFamily="18" charset="0"/>
                <a:cs typeface="Times New Roman" pitchFamily="18" charset="0"/>
              </a:rPr>
              <a:t>хидролизује до хлороводоничне киселине, што доводи до иритације и оштећења ћелија. </a:t>
            </a:r>
          </a:p>
          <a:p>
            <a:pPr eaLnBrk="1" hangingPunct="1"/>
            <a:r>
              <a:rPr lang="sr-Cyrl-CS" dirty="0" smtClean="0">
                <a:latin typeface="Times New Roman" pitchFamily="18" charset="0"/>
                <a:cs typeface="Times New Roman" pitchFamily="18" charset="0"/>
              </a:rPr>
              <a:t>Патолошки налаз укључује значајне дегенеративне промене на епителу трахеје, бронхија и бронхиола и фокалну хеморагичну пнеумонију</a:t>
            </a:r>
          </a:p>
          <a:p>
            <a:r>
              <a:rPr lang="sr-Cyrl-CS" dirty="0">
                <a:latin typeface="Times New Roman" pitchFamily="18" charset="0"/>
                <a:cs typeface="Times New Roman" pitchFamily="18" charset="0"/>
              </a:rPr>
              <a:t>Главни знаци акутног тровања фозгеном су респираторна и циркулаторна инсуфицијенција. Хронично тровање се не </a:t>
            </a:r>
            <a:r>
              <a:rPr lang="sr-Cyrl-CS" dirty="0" smtClean="0">
                <a:latin typeface="Times New Roman" pitchFamily="18" charset="0"/>
                <a:cs typeface="Times New Roman" pitchFamily="18" charset="0"/>
              </a:rPr>
              <a:t>јавља.</a:t>
            </a:r>
          </a:p>
          <a:p>
            <a:r>
              <a:rPr lang="sr-Cyrl-CS" dirty="0">
                <a:latin typeface="Times New Roman" pitchFamily="18" charset="0"/>
                <a:cs typeface="Times New Roman" pitchFamily="18" charset="0"/>
              </a:rPr>
              <a:t>Радиографија плућа показује дифузне мрљасте сенке услед едема плућа</a:t>
            </a:r>
            <a:endParaRPr lang="en-US" dirty="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p:txBody>
      </p:sp>
    </p:spTree>
    <p:extLst>
      <p:ext uri="{BB962C8B-B14F-4D97-AF65-F5344CB8AC3E}">
        <p14:creationId xmlns="" xmlns:p14="http://schemas.microsoft.com/office/powerpoint/2010/main" val="2779459954"/>
      </p:ext>
    </p:extLst>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p:txBody>
          <a:bodyPr/>
          <a:lstStyle/>
          <a:p>
            <a:pPr eaLnBrk="1" hangingPunct="1"/>
            <a:r>
              <a:rPr lang="sr-Cyrl-CS" smtClean="0">
                <a:latin typeface="Times New Roman" pitchFamily="18" charset="0"/>
                <a:cs typeface="Times New Roman" pitchFamily="18" charset="0"/>
              </a:rPr>
              <a:t>Лечење</a:t>
            </a:r>
            <a:endParaRPr lang="en-US" smtClean="0">
              <a:latin typeface="Times New Roman" pitchFamily="18" charset="0"/>
              <a:cs typeface="Times New Roman" pitchFamily="18" charset="0"/>
            </a:endParaRPr>
          </a:p>
        </p:txBody>
      </p:sp>
      <p:sp>
        <p:nvSpPr>
          <p:cNvPr id="63491" name="Content Placeholder 2"/>
          <p:cNvSpPr>
            <a:spLocks noGrp="1"/>
          </p:cNvSpPr>
          <p:nvPr>
            <p:ph idx="1"/>
          </p:nvPr>
        </p:nvSpPr>
        <p:spPr/>
        <p:txBody>
          <a:bodyPr>
            <a:normAutofit fontScale="85000" lnSpcReduction="10000"/>
          </a:bodyPr>
          <a:lstStyle/>
          <a:p>
            <a:pPr eaLnBrk="1" hangingPunct="1"/>
            <a:r>
              <a:rPr lang="sr-Cyrl-CS" dirty="0" smtClean="0">
                <a:latin typeface="Times New Roman" pitchFamily="18" charset="0"/>
                <a:cs typeface="Times New Roman" pitchFamily="18" charset="0"/>
              </a:rPr>
              <a:t>У склопу хитних мера, прекинути даљи контакт са фозгеном или са продуктима насталим услед термичке разградње халогених угљоводоника. Као антидот се користи хексаметилентетрамин. Обезбедити дисајне путеве. Што је могуће пре дати кисеоник. </a:t>
            </a:r>
            <a:endParaRPr lang="en-US" dirty="0" smtClean="0">
              <a:latin typeface="Times New Roman" pitchFamily="18" charset="0"/>
              <a:cs typeface="Times New Roman" pitchFamily="18" charset="0"/>
            </a:endParaRPr>
          </a:p>
          <a:p>
            <a:pPr eaLnBrk="1" hangingPunct="1"/>
            <a:r>
              <a:rPr lang="sr-Cyrl-CS" dirty="0" smtClean="0">
                <a:latin typeface="Times New Roman" pitchFamily="18" charset="0"/>
                <a:cs typeface="Times New Roman" pitchFamily="18" charset="0"/>
              </a:rPr>
              <a:t>Под општим мерама се подразумева давање кортизон ацетата 1</a:t>
            </a:r>
            <a:r>
              <a:rPr lang="en-US" dirty="0" smtClean="0">
                <a:latin typeface="Times New Roman" pitchFamily="18" charset="0"/>
                <a:cs typeface="Times New Roman" pitchFamily="18" charset="0"/>
              </a:rPr>
              <a:t>mg</a:t>
            </a:r>
            <a:r>
              <a:rPr lang="sr-Cyrl-CS" dirty="0" smtClean="0">
                <a:latin typeface="Times New Roman" pitchFamily="18" charset="0"/>
                <a:cs typeface="Times New Roman" pitchFamily="18" charset="0"/>
              </a:rPr>
              <a:t>/</a:t>
            </a:r>
            <a:r>
              <a:rPr lang="en-US" dirty="0" smtClean="0">
                <a:latin typeface="Times New Roman" pitchFamily="18" charset="0"/>
                <a:cs typeface="Times New Roman" pitchFamily="18" charset="0"/>
              </a:rPr>
              <a:t>kg</a:t>
            </a:r>
            <a:r>
              <a:rPr lang="sr-Cyrl-CS" dirty="0" smtClean="0">
                <a:latin typeface="Times New Roman" pitchFamily="18" charset="0"/>
                <a:cs typeface="Times New Roman" pitchFamily="18" charset="0"/>
              </a:rPr>
              <a:t> орално, 1-3 пута дневно или неког другог стероида да би се умањила реакција ткива на оштећење. Лечити едем плућа, давати диуретике и антибиотике против инфекције. </a:t>
            </a:r>
            <a:endParaRPr lang="en-US" dirty="0" smtClean="0">
              <a:latin typeface="Times New Roman" pitchFamily="18" charset="0"/>
              <a:cs typeface="Times New Roman" pitchFamily="18" charset="0"/>
            </a:endParaRPr>
          </a:p>
        </p:txBody>
      </p:sp>
    </p:spTree>
    <p:extLst>
      <p:ext uri="{BB962C8B-B14F-4D97-AF65-F5344CB8AC3E}">
        <p14:creationId xmlns="" xmlns:p14="http://schemas.microsoft.com/office/powerpoint/2010/main" val="2041261075"/>
      </p:ext>
    </p:extLst>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p:txBody>
          <a:bodyPr/>
          <a:lstStyle/>
          <a:p>
            <a:pPr eaLnBrk="1" hangingPunct="1"/>
            <a:r>
              <a:rPr lang="sr-Cyrl-CS" smtClean="0">
                <a:latin typeface="Times New Roman" pitchFamily="18" charset="0"/>
                <a:cs typeface="Times New Roman" pitchFamily="18" charset="0"/>
              </a:rPr>
              <a:t>Прогноза</a:t>
            </a:r>
            <a:endParaRPr lang="en-US" smtClean="0">
              <a:latin typeface="Times New Roman" pitchFamily="18" charset="0"/>
              <a:cs typeface="Times New Roman" pitchFamily="18" charset="0"/>
            </a:endParaRPr>
          </a:p>
        </p:txBody>
      </p:sp>
      <p:sp>
        <p:nvSpPr>
          <p:cNvPr id="64515" name="Content Placeholder 2"/>
          <p:cNvSpPr>
            <a:spLocks noGrp="1"/>
          </p:cNvSpPr>
          <p:nvPr>
            <p:ph idx="1"/>
          </p:nvPr>
        </p:nvSpPr>
        <p:spPr>
          <a:xfrm>
            <a:off x="914400" y="2214563"/>
            <a:ext cx="7772400" cy="3805237"/>
          </a:xfrm>
        </p:spPr>
        <p:txBody>
          <a:bodyPr>
            <a:normAutofit fontScale="85000" lnSpcReduction="20000"/>
          </a:bodyPr>
          <a:lstStyle/>
          <a:p>
            <a:pPr eaLnBrk="1" hangingPunct="1"/>
            <a:r>
              <a:rPr lang="sr-Cyrl-CS" dirty="0" smtClean="0">
                <a:latin typeface="Times New Roman" pitchFamily="18" charset="0"/>
                <a:cs typeface="Times New Roman" pitchFamily="18" charset="0"/>
              </a:rPr>
              <a:t>Сваки отровани који преживи 48 сати, потпуно ће се опоравити. </a:t>
            </a:r>
          </a:p>
          <a:p>
            <a:r>
              <a:rPr lang="sr-Cyrl-CS" dirty="0">
                <a:latin typeface="Times New Roman" pitchFamily="18" charset="0"/>
                <a:cs typeface="Times New Roman" pitchFamily="18" charset="0"/>
              </a:rPr>
              <a:t>Велику количину фозгена Немци су пустили на француске редове на белгијском фронту </a:t>
            </a:r>
            <a:r>
              <a:rPr lang="sr-Cyrl-CS" dirty="0" smtClean="0">
                <a:latin typeface="Times New Roman" pitchFamily="18" charset="0"/>
                <a:cs typeface="Times New Roman" pitchFamily="18" charset="0"/>
              </a:rPr>
              <a:t>19</a:t>
            </a:r>
            <a:r>
              <a:rPr lang="en-US" dirty="0" smtClean="0">
                <a:latin typeface="Times New Roman" pitchFamily="18" charset="0"/>
                <a:cs typeface="Times New Roman" pitchFamily="18" charset="0"/>
              </a:rPr>
              <a:t>1</a:t>
            </a:r>
            <a:r>
              <a:rPr lang="sr-Cyrl-CS" dirty="0" smtClean="0">
                <a:latin typeface="Times New Roman" pitchFamily="18" charset="0"/>
                <a:cs typeface="Times New Roman" pitchFamily="18" charset="0"/>
              </a:rPr>
              <a:t>5</a:t>
            </a:r>
            <a:r>
              <a:rPr lang="sr-Cyrl-CS" dirty="0">
                <a:latin typeface="Times New Roman" pitchFamily="18" charset="0"/>
                <a:cs typeface="Times New Roman" pitchFamily="18" charset="0"/>
              </a:rPr>
              <a:t>. године и на својеврстан начин отворили врата модерном хемијском ратовању. Фозген је ретко коришћен после Првог светског рата, што због негодовања широм планете изазваног неетичким ратовањем, што због чињенице да се тада већ овладало технологијом производње нервних гасова, далеко ефикаснијег хемијског оружја. </a:t>
            </a:r>
            <a:endParaRPr lang="en-US" dirty="0">
              <a:latin typeface="Times New Roman" pitchFamily="18" charset="0"/>
              <a:cs typeface="Times New Roman" pitchFamily="18" charset="0"/>
            </a:endParaRPr>
          </a:p>
          <a:p>
            <a:pPr eaLnBrk="1" hangingPunct="1"/>
            <a:endParaRPr lang="en-US" dirty="0" smtClean="0">
              <a:latin typeface="Times New Roman" pitchFamily="18" charset="0"/>
              <a:cs typeface="Times New Roman" pitchFamily="18" charset="0"/>
            </a:endParaRPr>
          </a:p>
        </p:txBody>
      </p:sp>
    </p:spTree>
    <p:extLst>
      <p:ext uri="{BB962C8B-B14F-4D97-AF65-F5344CB8AC3E}">
        <p14:creationId xmlns="" xmlns:p14="http://schemas.microsoft.com/office/powerpoint/2010/main" val="3807927161"/>
      </p:ext>
    </p:extLst>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eaLnBrk="1" fontAlgn="auto" hangingPunct="1">
              <a:spcAft>
                <a:spcPts val="0"/>
              </a:spcAft>
              <a:defRPr/>
            </a:pPr>
            <a:r>
              <a:rPr lang="sr-Cyrl-CS" b="1" u="sng" dirty="0" smtClean="0">
                <a:solidFill>
                  <a:schemeClr val="accent2">
                    <a:lumMod val="60000"/>
                    <a:lumOff val="40000"/>
                  </a:schemeClr>
                </a:solidFill>
                <a:latin typeface="Times New Roman" pitchFamily="18" charset="0"/>
                <a:cs typeface="Times New Roman" pitchFamily="18" charset="0"/>
              </a:rPr>
              <a:t>Крвни отрови</a:t>
            </a:r>
            <a:endParaRPr lang="en-US" dirty="0">
              <a:solidFill>
                <a:schemeClr val="accent2">
                  <a:lumMod val="60000"/>
                  <a:lumOff val="40000"/>
                </a:schemeClr>
              </a:solidFill>
              <a:latin typeface="Times New Roman" pitchFamily="18" charset="0"/>
              <a:cs typeface="Times New Roman" pitchFamily="18" charset="0"/>
            </a:endParaRPr>
          </a:p>
        </p:txBody>
      </p:sp>
      <p:sp>
        <p:nvSpPr>
          <p:cNvPr id="66563" name="Content Placeholder 2"/>
          <p:cNvSpPr>
            <a:spLocks noGrp="1"/>
          </p:cNvSpPr>
          <p:nvPr>
            <p:ph idx="1"/>
          </p:nvPr>
        </p:nvSpPr>
        <p:spPr>
          <a:xfrm>
            <a:off x="914400" y="1857375"/>
            <a:ext cx="7772400" cy="4162425"/>
          </a:xfrm>
        </p:spPr>
        <p:txBody>
          <a:bodyPr/>
          <a:lstStyle/>
          <a:p>
            <a:pPr eaLnBrk="1" hangingPunct="1"/>
            <a:r>
              <a:rPr lang="sr-Cyrl-CS" dirty="0" smtClean="0"/>
              <a:t>Крвни отрови представљају групу хемијских супстанци која испољавају своје дејство везивањем за хемоглобин, при чему се јавља асфиксија.</a:t>
            </a:r>
          </a:p>
          <a:p>
            <a:r>
              <a:rPr lang="sr-Cyrl-CS" b="1" dirty="0"/>
              <a:t>цијановодоник</a:t>
            </a:r>
            <a:endParaRPr lang="en-US" dirty="0"/>
          </a:p>
          <a:p>
            <a:r>
              <a:rPr lang="sr-Cyrl-CS" b="1" dirty="0"/>
              <a:t>угљен-моноксид</a:t>
            </a:r>
            <a:endParaRPr lang="en-US" dirty="0"/>
          </a:p>
          <a:p>
            <a:r>
              <a:rPr lang="sr-Cyrl-CS" b="1" dirty="0"/>
              <a:t>арсено-водоник</a:t>
            </a:r>
            <a:endParaRPr lang="en-US" dirty="0">
              <a:latin typeface="Times New Roman" pitchFamily="18" charset="0"/>
              <a:cs typeface="Times New Roman" pitchFamily="18" charset="0"/>
            </a:endParaRPr>
          </a:p>
          <a:p>
            <a:pPr eaLnBrk="1" hangingPunct="1"/>
            <a:endParaRPr lang="en-US" dirty="0" smtClean="0"/>
          </a:p>
        </p:txBody>
      </p:sp>
    </p:spTree>
    <p:extLst>
      <p:ext uri="{BB962C8B-B14F-4D97-AF65-F5344CB8AC3E}">
        <p14:creationId xmlns="" xmlns:p14="http://schemas.microsoft.com/office/powerpoint/2010/main" val="957904613"/>
      </p:ext>
    </p:extLst>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p:txBody>
          <a:bodyPr/>
          <a:lstStyle/>
          <a:p>
            <a:pPr eaLnBrk="1" hangingPunct="1"/>
            <a:r>
              <a:rPr lang="sr-Cyrl-CS" b="1" u="sng" smtClean="0">
                <a:latin typeface="Times New Roman" pitchFamily="18" charset="0"/>
                <a:cs typeface="Times New Roman" pitchFamily="18" charset="0"/>
              </a:rPr>
              <a:t>Угљен моноксид (СО)</a:t>
            </a:r>
            <a:endParaRPr lang="en-US" smtClean="0">
              <a:latin typeface="Times New Roman" pitchFamily="18" charset="0"/>
              <a:cs typeface="Times New Roman" pitchFamily="18" charset="0"/>
            </a:endParaRPr>
          </a:p>
        </p:txBody>
      </p:sp>
      <p:sp>
        <p:nvSpPr>
          <p:cNvPr id="68611" name="Content Placeholder 2"/>
          <p:cNvSpPr>
            <a:spLocks noGrp="1"/>
          </p:cNvSpPr>
          <p:nvPr>
            <p:ph idx="1"/>
          </p:nvPr>
        </p:nvSpPr>
        <p:spPr/>
        <p:txBody>
          <a:bodyPr>
            <a:normAutofit fontScale="70000" lnSpcReduction="20000"/>
          </a:bodyPr>
          <a:lstStyle/>
          <a:p>
            <a:pPr eaLnBrk="1" hangingPunct="1"/>
            <a:r>
              <a:rPr lang="sr-Cyrl-CS" dirty="0" smtClean="0">
                <a:latin typeface="Times New Roman" pitchFamily="18" charset="0"/>
                <a:cs typeface="Times New Roman" pitchFamily="18" charset="0"/>
              </a:rPr>
              <a:t>Ствара се при сагоревању у условима без довољно кисеоника (затворене собе, гараже). </a:t>
            </a:r>
          </a:p>
          <a:p>
            <a:pPr eaLnBrk="1" hangingPunct="1"/>
            <a:r>
              <a:rPr lang="sr-Cyrl-CS" dirty="0" smtClean="0">
                <a:latin typeface="Times New Roman" pitchFamily="18" charset="0"/>
                <a:cs typeface="Times New Roman" pitchFamily="18" charset="0"/>
              </a:rPr>
              <a:t>Афинитет за гвожђе у хемоглобину му је 200 пута већи од афинитета кисеоника. </a:t>
            </a:r>
          </a:p>
          <a:p>
            <a:pPr eaLnBrk="1" hangingPunct="1"/>
            <a:r>
              <a:rPr lang="sr-Cyrl-CS" dirty="0" smtClean="0">
                <a:latin typeface="Times New Roman" pitchFamily="18" charset="0"/>
                <a:cs typeface="Times New Roman" pitchFamily="18" charset="0"/>
              </a:rPr>
              <a:t>Везује се за хемоглобин и гради карбоксихемоглобин. Карбоксихемоглобин не преноси кисеоник. </a:t>
            </a:r>
          </a:p>
          <a:p>
            <a:r>
              <a:rPr lang="sr-Cyrl-CS" dirty="0">
                <a:latin typeface="Times New Roman" pitchFamily="18" charset="0"/>
                <a:cs typeface="Times New Roman" pitchFamily="18" charset="0"/>
              </a:rPr>
              <a:t>Отровани прво постаје конфузан, жали се на главобољу, затим запада у сопорозно стање, а на крају у коматозно. Пошто крв не преноси довољно кисеоника јавља се цијаноза централног типа. Болесник умире због застоја срца и престанка дисања</a:t>
            </a:r>
            <a:r>
              <a:rPr lang="sr-Cyrl-CS" dirty="0" smtClean="0">
                <a:latin typeface="Times New Roman" pitchFamily="18" charset="0"/>
                <a:cs typeface="Times New Roman" pitchFamily="18" charset="0"/>
              </a:rPr>
              <a:t>.</a:t>
            </a:r>
          </a:p>
          <a:p>
            <a:r>
              <a:rPr lang="sr-Cyrl-CS" dirty="0">
                <a:latin typeface="Times New Roman" pitchFamily="18" charset="0"/>
                <a:cs typeface="Times New Roman" pitchFamily="18" charset="0"/>
              </a:rPr>
              <a:t>Пацијента </a:t>
            </a:r>
            <a:r>
              <a:rPr lang="sr-Cyrl-CS" u="sng" dirty="0">
                <a:latin typeface="Times New Roman" pitchFamily="18" charset="0"/>
                <a:cs typeface="Times New Roman" pitchFamily="18" charset="0"/>
              </a:rPr>
              <a:t>изнети из просторије </a:t>
            </a:r>
            <a:r>
              <a:rPr lang="sr-Cyrl-CS" dirty="0">
                <a:latin typeface="Times New Roman" pitchFamily="18" charset="0"/>
                <a:cs typeface="Times New Roman" pitchFamily="18" charset="0"/>
              </a:rPr>
              <a:t>са СО, а затим се примењује </a:t>
            </a:r>
            <a:r>
              <a:rPr lang="sr-Cyrl-CS" u="sng" dirty="0">
                <a:latin typeface="Times New Roman" pitchFamily="18" charset="0"/>
                <a:cs typeface="Times New Roman" pitchFamily="18" charset="0"/>
              </a:rPr>
              <a:t>100% кисеоник преко маске</a:t>
            </a:r>
            <a:r>
              <a:rPr lang="sr-Cyrl-CS" dirty="0">
                <a:latin typeface="Times New Roman" pitchFamily="18" charset="0"/>
                <a:cs typeface="Times New Roman" pitchFamily="18" charset="0"/>
              </a:rPr>
              <a:t>. Ако постоји хипербарична комора, болесник се може брже опоравити ако се изложи </a:t>
            </a:r>
            <a:r>
              <a:rPr lang="sr-Cyrl-CS" u="sng" dirty="0">
                <a:latin typeface="Times New Roman" pitchFamily="18" charset="0"/>
                <a:cs typeface="Times New Roman" pitchFamily="18" charset="0"/>
              </a:rPr>
              <a:t>чистом кисеонику под притиском од две атмосфере</a:t>
            </a:r>
            <a:r>
              <a:rPr lang="sr-Cyrl-CS" dirty="0">
                <a:latin typeface="Times New Roman" pitchFamily="18" charset="0"/>
                <a:cs typeface="Times New Roman" pitchFamily="18" charset="0"/>
              </a:rPr>
              <a:t>. Кисеоник истискује СО из везе са хемоглобином.</a:t>
            </a:r>
            <a:endParaRPr lang="en-U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a:p>
            <a:pPr eaLnBrk="1" hangingPunct="1"/>
            <a:endParaRPr lang="en-US" dirty="0" smtClean="0">
              <a:latin typeface="Times New Roman" pitchFamily="18" charset="0"/>
              <a:cs typeface="Times New Roman" pitchFamily="18" charset="0"/>
            </a:endParaRPr>
          </a:p>
        </p:txBody>
      </p:sp>
    </p:spTree>
    <p:extLst>
      <p:ext uri="{BB962C8B-B14F-4D97-AF65-F5344CB8AC3E}">
        <p14:creationId xmlns="" xmlns:p14="http://schemas.microsoft.com/office/powerpoint/2010/main" val="1729679837"/>
      </p:ext>
    </p:extLst>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eaLnBrk="1" fontAlgn="auto" hangingPunct="1">
              <a:spcAft>
                <a:spcPts val="0"/>
              </a:spcAft>
              <a:defRPr/>
            </a:pPr>
            <a:r>
              <a:rPr lang="sr-Cyrl-CS" b="1" u="sng" dirty="0" smtClean="0">
                <a:solidFill>
                  <a:schemeClr val="accent2">
                    <a:lumMod val="60000"/>
                    <a:lumOff val="40000"/>
                  </a:schemeClr>
                </a:solidFill>
                <a:latin typeface="Times New Roman" pitchFamily="18" charset="0"/>
                <a:cs typeface="Times New Roman" pitchFamily="18" charset="0"/>
              </a:rPr>
              <a:t>Диверзантски отрови</a:t>
            </a:r>
            <a:endParaRPr lang="en-US" dirty="0">
              <a:solidFill>
                <a:schemeClr val="accent2">
                  <a:lumMod val="60000"/>
                  <a:lumOff val="40000"/>
                </a:schemeClr>
              </a:solidFill>
              <a:latin typeface="Times New Roman" pitchFamily="18" charset="0"/>
              <a:cs typeface="Times New Roman" pitchFamily="18" charset="0"/>
            </a:endParaRPr>
          </a:p>
        </p:txBody>
      </p:sp>
      <p:sp>
        <p:nvSpPr>
          <p:cNvPr id="71683" name="Content Placeholder 2"/>
          <p:cNvSpPr>
            <a:spLocks noGrp="1"/>
          </p:cNvSpPr>
          <p:nvPr>
            <p:ph idx="1"/>
          </p:nvPr>
        </p:nvSpPr>
        <p:spPr/>
        <p:txBody>
          <a:bodyPr>
            <a:normAutofit fontScale="92500" lnSpcReduction="20000"/>
          </a:bodyPr>
          <a:lstStyle/>
          <a:p>
            <a:pPr eaLnBrk="1" hangingPunct="1">
              <a:buFont typeface="Wingdings 2" pitchFamily="18" charset="2"/>
              <a:buNone/>
            </a:pPr>
            <a:r>
              <a:rPr lang="sr-Cyrl-CS" smtClean="0"/>
              <a:t> </a:t>
            </a:r>
            <a:endParaRPr lang="en-US" smtClean="0"/>
          </a:p>
          <a:p>
            <a:pPr eaLnBrk="1" hangingPunct="1"/>
            <a:r>
              <a:rPr lang="sr-Cyrl-CS" b="1" smtClean="0"/>
              <a:t>Диверзија</a:t>
            </a:r>
            <a:r>
              <a:rPr lang="sr-Cyrl-CS" smtClean="0"/>
              <a:t> представља изненадну, прикривену и неочекивану активност, деловање или борбену радњу усмерену на подривање, слабљење или уништавање снага, средстава или других вредности противника. </a:t>
            </a:r>
            <a:r>
              <a:rPr lang="sr-Cyrl-CS" b="1" smtClean="0"/>
              <a:t>Диверзантски отрови </a:t>
            </a:r>
            <a:r>
              <a:rPr lang="sr-Cyrl-CS" smtClean="0"/>
              <a:t>су  хемијска средства која се по правилу користе за контаминацију воде и хране од стране диверзаната. Немају мирис, боју, ни укус, па се зато тешко детектују. По правилу нема ни антидота.</a:t>
            </a:r>
            <a:endParaRPr lang="en-US" smtClean="0">
              <a:latin typeface="Times New Roman" pitchFamily="18" charset="0"/>
              <a:cs typeface="Times New Roman" pitchFamily="18" charset="0"/>
            </a:endParaRPr>
          </a:p>
        </p:txBody>
      </p:sp>
    </p:spTree>
    <p:extLst>
      <p:ext uri="{BB962C8B-B14F-4D97-AF65-F5344CB8AC3E}">
        <p14:creationId xmlns="" xmlns:p14="http://schemas.microsoft.com/office/powerpoint/2010/main" val="3754429060"/>
      </p:ext>
    </p:extLst>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p:cNvSpPr>
            <a:spLocks noGrp="1"/>
          </p:cNvSpPr>
          <p:nvPr>
            <p:ph type="title"/>
          </p:nvPr>
        </p:nvSpPr>
        <p:spPr/>
        <p:txBody>
          <a:bodyPr/>
          <a:lstStyle/>
          <a:p>
            <a:pPr eaLnBrk="1" hangingPunct="1"/>
            <a:r>
              <a:rPr lang="sr-Cyrl-CS" smtClean="0">
                <a:latin typeface="Times New Roman" pitchFamily="18" charset="0"/>
                <a:cs typeface="Times New Roman" pitchFamily="18" charset="0"/>
              </a:rPr>
              <a:t>Најчешћи</a:t>
            </a:r>
            <a:endParaRPr lang="en-US" smtClean="0">
              <a:latin typeface="Times New Roman" pitchFamily="18" charset="0"/>
              <a:cs typeface="Times New Roman" pitchFamily="18" charset="0"/>
            </a:endParaRPr>
          </a:p>
        </p:txBody>
      </p:sp>
      <p:sp>
        <p:nvSpPr>
          <p:cNvPr id="72707" name="Content Placeholder 2"/>
          <p:cNvSpPr>
            <a:spLocks noGrp="1"/>
          </p:cNvSpPr>
          <p:nvPr>
            <p:ph idx="1"/>
          </p:nvPr>
        </p:nvSpPr>
        <p:spPr>
          <a:xfrm>
            <a:off x="914400" y="2000250"/>
            <a:ext cx="7772400" cy="4019550"/>
          </a:xfrm>
        </p:spPr>
        <p:txBody>
          <a:bodyPr/>
          <a:lstStyle/>
          <a:p>
            <a:pPr eaLnBrk="1" hangingPunct="1"/>
            <a:r>
              <a:rPr lang="sr-Cyrl-CS" b="1" smtClean="0">
                <a:latin typeface="Times New Roman" pitchFamily="18" charset="0"/>
                <a:cs typeface="Times New Roman" pitchFamily="18" charset="0"/>
              </a:rPr>
              <a:t>Флуорокарбонска и флуоросирћетна једињења</a:t>
            </a:r>
            <a:endParaRPr lang="en-US" smtClean="0">
              <a:latin typeface="Times New Roman" pitchFamily="18" charset="0"/>
              <a:cs typeface="Times New Roman" pitchFamily="18" charset="0"/>
            </a:endParaRPr>
          </a:p>
          <a:p>
            <a:pPr eaLnBrk="1" hangingPunct="1"/>
            <a:r>
              <a:rPr lang="sr-Cyrl-CS" b="1" smtClean="0">
                <a:latin typeface="Times New Roman" pitchFamily="18" charset="0"/>
                <a:cs typeface="Times New Roman" pitchFamily="18" charset="0"/>
              </a:rPr>
              <a:t>алкалоиди</a:t>
            </a:r>
            <a:endParaRPr lang="en-US" smtClean="0">
              <a:latin typeface="Times New Roman" pitchFamily="18" charset="0"/>
              <a:cs typeface="Times New Roman" pitchFamily="18" charset="0"/>
            </a:endParaRPr>
          </a:p>
          <a:p>
            <a:pPr eaLnBrk="1" hangingPunct="1"/>
            <a:r>
              <a:rPr lang="sr-Cyrl-CS" b="1" smtClean="0">
                <a:latin typeface="Times New Roman" pitchFamily="18" charset="0"/>
                <a:cs typeface="Times New Roman" pitchFamily="18" charset="0"/>
              </a:rPr>
              <a:t>неорганска једињења</a:t>
            </a:r>
            <a:endParaRPr lang="en-US" smtClean="0">
              <a:latin typeface="Times New Roman" pitchFamily="18" charset="0"/>
              <a:cs typeface="Times New Roman" pitchFamily="18" charset="0"/>
            </a:endParaRPr>
          </a:p>
          <a:p>
            <a:pPr eaLnBrk="1" hangingPunct="1"/>
            <a:r>
              <a:rPr lang="sr-Cyrl-CS" b="1" smtClean="0">
                <a:latin typeface="Times New Roman" pitchFamily="18" charset="0"/>
                <a:cs typeface="Times New Roman" pitchFamily="18" charset="0"/>
              </a:rPr>
              <a:t>токсини животињског, биљног и бактеријског порекла</a:t>
            </a:r>
            <a:endParaRPr lang="en-US" smtClean="0">
              <a:latin typeface="Times New Roman" pitchFamily="18" charset="0"/>
              <a:cs typeface="Times New Roman" pitchFamily="18" charset="0"/>
            </a:endParaRPr>
          </a:p>
        </p:txBody>
      </p:sp>
    </p:spTree>
    <p:extLst>
      <p:ext uri="{BB962C8B-B14F-4D97-AF65-F5344CB8AC3E}">
        <p14:creationId xmlns="" xmlns:p14="http://schemas.microsoft.com/office/powerpoint/2010/main" val="30054188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Елементи земљотреса</a:t>
            </a:r>
            <a:endParaRPr lang="sr-Latn-RS" dirty="0"/>
          </a:p>
        </p:txBody>
      </p:sp>
      <p:sp>
        <p:nvSpPr>
          <p:cNvPr id="3" name="Content Placeholder 2"/>
          <p:cNvSpPr>
            <a:spLocks noGrp="1"/>
          </p:cNvSpPr>
          <p:nvPr>
            <p:ph idx="1"/>
          </p:nvPr>
        </p:nvSpPr>
        <p:spPr>
          <a:xfrm>
            <a:off x="457200" y="1600200"/>
            <a:ext cx="8229600" cy="5029200"/>
          </a:xfrm>
        </p:spPr>
        <p:txBody>
          <a:bodyPr>
            <a:normAutofit lnSpcReduction="10000"/>
          </a:bodyPr>
          <a:lstStyle/>
          <a:p>
            <a:r>
              <a:rPr lang="sr-Cyrl-RS" dirty="0" smtClean="0"/>
              <a:t>Жариште-место раседања које иницира земљотрес</a:t>
            </a:r>
          </a:p>
          <a:p>
            <a:r>
              <a:rPr lang="sr-Cyrl-RS" dirty="0" smtClean="0"/>
              <a:t>Хипоцентар-фокус-центар жаришта земљотреса</a:t>
            </a:r>
          </a:p>
          <a:p>
            <a:r>
              <a:rPr lang="sr-Cyrl-RS" dirty="0" smtClean="0"/>
              <a:t>Епицентар-област на површини где се потрес најјаче осећа</a:t>
            </a:r>
          </a:p>
          <a:p>
            <a:r>
              <a:rPr lang="sr-Cyrl-RS" dirty="0" smtClean="0"/>
              <a:t>Врсте таласа: лонгитудинални, трансферзални и површински </a:t>
            </a:r>
          </a:p>
          <a:p>
            <a:r>
              <a:rPr lang="sr-Cyrl-RS" dirty="0" smtClean="0"/>
              <a:t>Уређаји: сеизмографи, акцелерографи, сеизмоскопи</a:t>
            </a:r>
          </a:p>
          <a:p>
            <a:pPr>
              <a:buNone/>
            </a:pPr>
            <a:endParaRPr lang="sr-Latn-RS" dirty="0"/>
          </a:p>
        </p:txBody>
      </p:sp>
    </p:spTree>
    <p:extLst>
      <p:ext uri="{BB962C8B-B14F-4D97-AF65-F5344CB8AC3E}">
        <p14:creationId xmlns="" xmlns:p14="http://schemas.microsoft.com/office/powerpoint/2010/main" val="1489760826"/>
      </p:ext>
    </p:extLst>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eaLnBrk="1" fontAlgn="auto" hangingPunct="1">
              <a:spcAft>
                <a:spcPts val="0"/>
              </a:spcAft>
              <a:defRPr/>
            </a:pPr>
            <a:r>
              <a:rPr lang="sr-Cyrl-CS" b="1" u="sng" dirty="0" smtClean="0">
                <a:solidFill>
                  <a:schemeClr val="accent2">
                    <a:lumMod val="60000"/>
                    <a:lumOff val="40000"/>
                  </a:schemeClr>
                </a:solidFill>
                <a:latin typeface="Times New Roman" pitchFamily="18" charset="0"/>
                <a:cs typeface="Times New Roman" pitchFamily="18" charset="0"/>
              </a:rPr>
              <a:t>Биолошки токсини као хемијско оружје</a:t>
            </a:r>
            <a:endParaRPr lang="en-US" dirty="0">
              <a:solidFill>
                <a:schemeClr val="accent2">
                  <a:lumMod val="60000"/>
                  <a:lumOff val="40000"/>
                </a:schemeClr>
              </a:solidFill>
              <a:latin typeface="Times New Roman" pitchFamily="18" charset="0"/>
              <a:cs typeface="Times New Roman" pitchFamily="18" charset="0"/>
            </a:endParaRPr>
          </a:p>
        </p:txBody>
      </p:sp>
      <p:sp>
        <p:nvSpPr>
          <p:cNvPr id="73731" name="Content Placeholder 2"/>
          <p:cNvSpPr>
            <a:spLocks noGrp="1"/>
          </p:cNvSpPr>
          <p:nvPr>
            <p:ph idx="1"/>
          </p:nvPr>
        </p:nvSpPr>
        <p:spPr>
          <a:xfrm>
            <a:off x="914400" y="2071688"/>
            <a:ext cx="7772400" cy="3948112"/>
          </a:xfrm>
        </p:spPr>
        <p:txBody>
          <a:bodyPr numCol="2">
            <a:noAutofit/>
          </a:bodyPr>
          <a:lstStyle/>
          <a:p>
            <a:pPr eaLnBrk="1" hangingPunct="1"/>
            <a:r>
              <a:rPr lang="sr-Cyrl-CS" sz="1400" dirty="0" smtClean="0">
                <a:latin typeface="Times New Roman" pitchFamily="18" charset="0"/>
                <a:cs typeface="Times New Roman" pitchFamily="18" charset="0"/>
              </a:rPr>
              <a:t>Микробни токсини се сматрају хемијским оружјем, јер немају моћ репродукције, која је карактеристична за биолошке агенсе.</a:t>
            </a:r>
          </a:p>
          <a:p>
            <a:pPr eaLnBrk="1" hangingPunct="1"/>
            <a:r>
              <a:rPr lang="sr-Cyrl-CS" sz="1400" dirty="0" smtClean="0">
                <a:latin typeface="Times New Roman" pitchFamily="18" charset="0"/>
                <a:cs typeface="Times New Roman" pitchFamily="18" charset="0"/>
              </a:rPr>
              <a:t>Природни или синтетисани</a:t>
            </a:r>
            <a:endParaRPr lang="en-US" sz="1400" dirty="0" smtClean="0">
              <a:latin typeface="Times New Roman" pitchFamily="18" charset="0"/>
              <a:cs typeface="Times New Roman" pitchFamily="18" charset="0"/>
            </a:endParaRPr>
          </a:p>
          <a:p>
            <a:pPr>
              <a:buNone/>
            </a:pPr>
            <a:r>
              <a:rPr lang="sr-Cyrl-CS" sz="1400" dirty="0"/>
              <a:t>Од </a:t>
            </a:r>
            <a:r>
              <a:rPr lang="sr-Cyrl-CS" sz="1400" u="sng" dirty="0"/>
              <a:t>бактеријских токсина</a:t>
            </a:r>
            <a:r>
              <a:rPr lang="sr-Cyrl-CS" sz="1400" dirty="0"/>
              <a:t>, могућа је примена: </a:t>
            </a:r>
            <a:endParaRPr lang="en-US" sz="1400" dirty="0"/>
          </a:p>
          <a:p>
            <a:r>
              <a:rPr lang="sr-Cyrl-CS" sz="1400" b="1" dirty="0"/>
              <a:t>ботулинум токсина</a:t>
            </a:r>
            <a:endParaRPr lang="en-US" sz="1400" dirty="0"/>
          </a:p>
          <a:p>
            <a:r>
              <a:rPr lang="sr-Cyrl-CS" sz="1400" b="1" dirty="0"/>
              <a:t>тетанус токсина</a:t>
            </a:r>
            <a:endParaRPr lang="en-US" sz="1400" dirty="0"/>
          </a:p>
          <a:p>
            <a:r>
              <a:rPr lang="sr-Cyrl-CS" sz="1400" b="1" dirty="0"/>
              <a:t>стафилококног ентеротоксина</a:t>
            </a:r>
            <a:r>
              <a:rPr lang="sr-Cyrl-CS" sz="1400" b="1" dirty="0" smtClean="0"/>
              <a:t>.</a:t>
            </a:r>
            <a:endParaRPr lang="en-US" sz="1400" b="1" dirty="0" smtClean="0"/>
          </a:p>
          <a:p>
            <a:pPr>
              <a:buNone/>
            </a:pPr>
            <a:r>
              <a:rPr lang="sr-Cyrl-CS" sz="1400" u="sng" dirty="0">
                <a:latin typeface="Times New Roman" pitchFamily="18" charset="0"/>
                <a:cs typeface="Times New Roman" pitchFamily="18" charset="0"/>
              </a:rPr>
              <a:t>Животињског порекла </a:t>
            </a:r>
            <a:r>
              <a:rPr lang="sr-Cyrl-CS" sz="1400" dirty="0">
                <a:latin typeface="Times New Roman" pitchFamily="18" charset="0"/>
                <a:cs typeface="Times New Roman" pitchFamily="18" charset="0"/>
              </a:rPr>
              <a:t>могу бити: </a:t>
            </a:r>
            <a:endParaRPr lang="en-US" sz="1400" dirty="0">
              <a:latin typeface="Times New Roman" pitchFamily="18" charset="0"/>
              <a:cs typeface="Times New Roman" pitchFamily="18" charset="0"/>
            </a:endParaRPr>
          </a:p>
          <a:p>
            <a:r>
              <a:rPr lang="sr-Cyrl-CS" sz="1400" b="1" dirty="0">
                <a:latin typeface="Times New Roman" pitchFamily="18" charset="0"/>
                <a:cs typeface="Times New Roman" pitchFamily="18" charset="0"/>
              </a:rPr>
              <a:t>тетродотоксин </a:t>
            </a:r>
            <a:r>
              <a:rPr lang="sr-Cyrl-CS" sz="1400" dirty="0">
                <a:latin typeface="Times New Roman" pitchFamily="18" charset="0"/>
                <a:cs typeface="Times New Roman" pitchFamily="18" charset="0"/>
              </a:rPr>
              <a:t>(добија се из риба)</a:t>
            </a:r>
            <a:endParaRPr lang="en-US" sz="1400" dirty="0">
              <a:latin typeface="Times New Roman" pitchFamily="18" charset="0"/>
              <a:cs typeface="Times New Roman" pitchFamily="18" charset="0"/>
            </a:endParaRPr>
          </a:p>
          <a:p>
            <a:r>
              <a:rPr lang="sr-Cyrl-CS" sz="1400" b="1" dirty="0">
                <a:latin typeface="Times New Roman" pitchFamily="18" charset="0"/>
                <a:cs typeface="Times New Roman" pitchFamily="18" charset="0"/>
              </a:rPr>
              <a:t>батрахотоксин</a:t>
            </a:r>
            <a:r>
              <a:rPr lang="sr-Cyrl-CS" sz="1400" dirty="0">
                <a:latin typeface="Times New Roman" pitchFamily="18" charset="0"/>
                <a:cs typeface="Times New Roman" pitchFamily="18" charset="0"/>
              </a:rPr>
              <a:t> (добија се из жаба)</a:t>
            </a:r>
            <a:endParaRPr lang="en-US" sz="1400" dirty="0">
              <a:latin typeface="Times New Roman" pitchFamily="18" charset="0"/>
              <a:cs typeface="Times New Roman" pitchFamily="18" charset="0"/>
            </a:endParaRPr>
          </a:p>
          <a:p>
            <a:r>
              <a:rPr lang="sr-Cyrl-CS" sz="1400" b="1" dirty="0">
                <a:latin typeface="Times New Roman" pitchFamily="18" charset="0"/>
                <a:cs typeface="Times New Roman" pitchFamily="18" charset="0"/>
              </a:rPr>
              <a:t>кобратоксин </a:t>
            </a:r>
            <a:r>
              <a:rPr lang="sr-Cyrl-CS" sz="1400" dirty="0">
                <a:latin typeface="Times New Roman" pitchFamily="18" charset="0"/>
                <a:cs typeface="Times New Roman" pitchFamily="18" charset="0"/>
              </a:rPr>
              <a:t>(добија се из змија</a:t>
            </a:r>
            <a:r>
              <a:rPr lang="sr-Cyrl-CS" sz="1400" dirty="0" smtClean="0">
                <a:latin typeface="Times New Roman" pitchFamily="18" charset="0"/>
                <a:cs typeface="Times New Roman" pitchFamily="18" charset="0"/>
              </a:rPr>
              <a:t>).</a:t>
            </a:r>
            <a:endParaRPr lang="en-US" sz="1400" dirty="0" smtClean="0">
              <a:latin typeface="Times New Roman" pitchFamily="18" charset="0"/>
              <a:cs typeface="Times New Roman" pitchFamily="18" charset="0"/>
            </a:endParaRPr>
          </a:p>
          <a:p>
            <a:pPr>
              <a:buNone/>
            </a:pPr>
            <a:endParaRPr lang="en-US" sz="1400" dirty="0" smtClean="0">
              <a:latin typeface="Times New Roman" pitchFamily="18" charset="0"/>
              <a:cs typeface="Times New Roman" pitchFamily="18" charset="0"/>
            </a:endParaRPr>
          </a:p>
          <a:p>
            <a:pPr>
              <a:buNone/>
            </a:pPr>
            <a:endParaRPr lang="en-US" sz="1400" dirty="0" smtClean="0">
              <a:latin typeface="Times New Roman" pitchFamily="18" charset="0"/>
              <a:cs typeface="Times New Roman" pitchFamily="18" charset="0"/>
            </a:endParaRPr>
          </a:p>
          <a:p>
            <a:pPr>
              <a:buNone/>
            </a:pPr>
            <a:endParaRPr lang="en-US" sz="1400" dirty="0">
              <a:latin typeface="Times New Roman" pitchFamily="18" charset="0"/>
              <a:cs typeface="Times New Roman" pitchFamily="18" charset="0"/>
            </a:endParaRPr>
          </a:p>
          <a:p>
            <a:pPr>
              <a:buNone/>
            </a:pPr>
            <a:endParaRPr lang="en-US" sz="1400" dirty="0" smtClean="0">
              <a:latin typeface="Times New Roman" pitchFamily="18" charset="0"/>
              <a:cs typeface="Times New Roman" pitchFamily="18" charset="0"/>
            </a:endParaRPr>
          </a:p>
          <a:p>
            <a:pPr>
              <a:buNone/>
            </a:pPr>
            <a:endParaRPr lang="en-US" sz="1400" dirty="0">
              <a:latin typeface="Times New Roman" pitchFamily="18" charset="0"/>
              <a:cs typeface="Times New Roman" pitchFamily="18" charset="0"/>
            </a:endParaRPr>
          </a:p>
          <a:p>
            <a:pPr>
              <a:buNone/>
            </a:pPr>
            <a:endParaRPr lang="en-US" sz="1400" dirty="0" smtClean="0">
              <a:latin typeface="Times New Roman" pitchFamily="18" charset="0"/>
              <a:cs typeface="Times New Roman" pitchFamily="18" charset="0"/>
            </a:endParaRPr>
          </a:p>
          <a:p>
            <a:pPr>
              <a:buNone/>
            </a:pPr>
            <a:endParaRPr lang="en-US" sz="1400" dirty="0">
              <a:latin typeface="Times New Roman" pitchFamily="18" charset="0"/>
              <a:cs typeface="Times New Roman" pitchFamily="18" charset="0"/>
            </a:endParaRPr>
          </a:p>
          <a:p>
            <a:pPr>
              <a:buNone/>
            </a:pPr>
            <a:endParaRPr lang="en-US" sz="1400" dirty="0">
              <a:latin typeface="Times New Roman" pitchFamily="18" charset="0"/>
              <a:cs typeface="Times New Roman" pitchFamily="18" charset="0"/>
            </a:endParaRPr>
          </a:p>
          <a:p>
            <a:pPr>
              <a:buNone/>
            </a:pPr>
            <a:r>
              <a:rPr lang="sr-Cyrl-CS" sz="1400" dirty="0" smtClean="0">
                <a:latin typeface="Times New Roman" pitchFamily="18" charset="0"/>
                <a:cs typeface="Times New Roman" pitchFamily="18" charset="0"/>
              </a:rPr>
              <a:t>Из </a:t>
            </a:r>
            <a:r>
              <a:rPr lang="sr-Cyrl-CS" sz="1400" dirty="0">
                <a:latin typeface="Times New Roman" pitchFamily="18" charset="0"/>
                <a:cs typeface="Times New Roman" pitchFamily="18" charset="0"/>
              </a:rPr>
              <a:t>микроскопских гљивица добијају се </a:t>
            </a:r>
            <a:r>
              <a:rPr lang="sr-Cyrl-CS" sz="1400" u="sng" dirty="0">
                <a:latin typeface="Times New Roman" pitchFamily="18" charset="0"/>
                <a:cs typeface="Times New Roman" pitchFamily="18" charset="0"/>
              </a:rPr>
              <a:t>микотоксини</a:t>
            </a:r>
            <a:r>
              <a:rPr lang="sr-Cyrl-CS" sz="1400" dirty="0">
                <a:latin typeface="Times New Roman" pitchFamily="18" charset="0"/>
                <a:cs typeface="Times New Roman" pitchFamily="18" charset="0"/>
              </a:rPr>
              <a:t>:</a:t>
            </a:r>
            <a:endParaRPr lang="en-US" sz="1400" dirty="0">
              <a:latin typeface="Times New Roman" pitchFamily="18" charset="0"/>
              <a:cs typeface="Times New Roman" pitchFamily="18" charset="0"/>
            </a:endParaRPr>
          </a:p>
          <a:p>
            <a:r>
              <a:rPr lang="sr-Latn-CS" sz="1400" b="1" dirty="0">
                <a:latin typeface="Times New Roman" pitchFamily="18" charset="0"/>
                <a:cs typeface="Times New Roman" pitchFamily="18" charset="0"/>
              </a:rPr>
              <a:t>aflatoxine</a:t>
            </a:r>
            <a:endParaRPr lang="en-US" sz="1400" dirty="0">
              <a:latin typeface="Times New Roman" pitchFamily="18" charset="0"/>
              <a:cs typeface="Times New Roman" pitchFamily="18" charset="0"/>
            </a:endParaRPr>
          </a:p>
          <a:p>
            <a:r>
              <a:rPr lang="sr-Latn-CS" sz="1400" b="1" dirty="0">
                <a:latin typeface="Times New Roman" pitchFamily="18" charset="0"/>
                <a:cs typeface="Times New Roman" pitchFamily="18" charset="0"/>
              </a:rPr>
              <a:t>ochratoxin</a:t>
            </a:r>
            <a:endParaRPr lang="en-US" sz="1400" dirty="0">
              <a:latin typeface="Times New Roman" pitchFamily="18" charset="0"/>
              <a:cs typeface="Times New Roman" pitchFamily="18" charset="0"/>
            </a:endParaRPr>
          </a:p>
          <a:p>
            <a:r>
              <a:rPr lang="sr-Latn-CS" sz="1400" b="1" dirty="0">
                <a:latin typeface="Times New Roman" pitchFamily="18" charset="0"/>
                <a:cs typeface="Times New Roman" pitchFamily="18" charset="0"/>
              </a:rPr>
              <a:t>zearalenone</a:t>
            </a:r>
            <a:endParaRPr lang="en-US" sz="1400" dirty="0">
              <a:latin typeface="Times New Roman" pitchFamily="18" charset="0"/>
              <a:cs typeface="Times New Roman" pitchFamily="18" charset="0"/>
            </a:endParaRPr>
          </a:p>
          <a:p>
            <a:r>
              <a:rPr lang="sr-Latn-CS" sz="1400" b="1" dirty="0">
                <a:latin typeface="Times New Roman" pitchFamily="18" charset="0"/>
                <a:cs typeface="Times New Roman" pitchFamily="18" charset="0"/>
              </a:rPr>
              <a:t>trichothecene</a:t>
            </a:r>
            <a:r>
              <a:rPr lang="sr-Latn-CS" sz="1400" dirty="0" smtClean="0">
                <a:latin typeface="Times New Roman" pitchFamily="18" charset="0"/>
                <a:cs typeface="Times New Roman" pitchFamily="18" charset="0"/>
              </a:rPr>
              <a:t>.</a:t>
            </a:r>
            <a:endParaRPr lang="en-US" sz="1400" dirty="0" smtClean="0">
              <a:latin typeface="Times New Roman" pitchFamily="18" charset="0"/>
              <a:cs typeface="Times New Roman" pitchFamily="18" charset="0"/>
            </a:endParaRPr>
          </a:p>
          <a:p>
            <a:pPr marL="274320" indent="-274320">
              <a:spcBef>
                <a:spcPts val="580"/>
              </a:spcBef>
              <a:buFont typeface="Wingdings 2"/>
              <a:buChar char=""/>
              <a:defRPr/>
            </a:pPr>
            <a:r>
              <a:rPr lang="sr-Cyrl-CS" sz="1400" dirty="0"/>
              <a:t>За њих се сумња да су примењени у ратовима у Вијетнаму и Кампучији као </a:t>
            </a:r>
            <a:r>
              <a:rPr lang="en-US" sz="1400" dirty="0"/>
              <a:t>“</a:t>
            </a:r>
            <a:r>
              <a:rPr lang="sr-Cyrl-CS" sz="1400" dirty="0"/>
              <a:t>жута киша</a:t>
            </a:r>
            <a:r>
              <a:rPr lang="en-US" sz="1400" dirty="0"/>
              <a:t>”</a:t>
            </a:r>
            <a:r>
              <a:rPr lang="sr-Cyrl-CS" sz="1400" dirty="0"/>
              <a:t>. Примена је могућа распршивањем у виду аеросола, контаминацијом воде или хране.</a:t>
            </a:r>
          </a:p>
          <a:p>
            <a:pPr marL="274320" indent="-274320">
              <a:spcBef>
                <a:spcPts val="580"/>
              </a:spcBef>
              <a:buFont typeface="Wingdings 2"/>
              <a:buChar char=""/>
              <a:defRPr/>
            </a:pPr>
            <a:r>
              <a:rPr lang="sr-Cyrl-CS" sz="1400" dirty="0"/>
              <a:t>Највећи број микробних токсина је неуротоксичан и делује тако што блокира холинестеразу и доводи до ендогеног тровања ацетилхолином.</a:t>
            </a:r>
          </a:p>
          <a:p>
            <a:pPr marL="274320" indent="-274320">
              <a:spcBef>
                <a:spcPts val="580"/>
              </a:spcBef>
              <a:buFont typeface="Wingdings 2"/>
              <a:buChar char=""/>
              <a:defRPr/>
            </a:pPr>
            <a:r>
              <a:rPr lang="sr-Cyrl-CS" sz="1400" dirty="0"/>
              <a:t>На кожи се могу јавити еритем и инфламација слична опекотини, са настанком була и некротичних промена.</a:t>
            </a:r>
            <a:endParaRPr lang="en-US" sz="1400" dirty="0"/>
          </a:p>
          <a:p>
            <a:endParaRPr lang="en-US" sz="1400" dirty="0">
              <a:latin typeface="Times New Roman" pitchFamily="18" charset="0"/>
              <a:cs typeface="Times New Roman" pitchFamily="18" charset="0"/>
            </a:endParaRPr>
          </a:p>
          <a:p>
            <a:pPr marL="0" indent="0">
              <a:buNone/>
            </a:pPr>
            <a:endParaRPr lang="en-US" sz="1400" dirty="0">
              <a:latin typeface="Times New Roman" pitchFamily="18" charset="0"/>
              <a:cs typeface="Times New Roman" pitchFamily="18" charset="0"/>
            </a:endParaRPr>
          </a:p>
          <a:p>
            <a:endParaRPr lang="en-US" sz="1400" dirty="0"/>
          </a:p>
          <a:p>
            <a:pPr eaLnBrk="1" hangingPunct="1"/>
            <a:endParaRPr lang="en-US" sz="1400" dirty="0" smtClean="0">
              <a:latin typeface="Times New Roman" pitchFamily="18" charset="0"/>
              <a:cs typeface="Times New Roman" pitchFamily="18" charset="0"/>
            </a:endParaRPr>
          </a:p>
        </p:txBody>
      </p:sp>
    </p:spTree>
    <p:extLst>
      <p:ext uri="{BB962C8B-B14F-4D97-AF65-F5344CB8AC3E}">
        <p14:creationId xmlns="" xmlns:p14="http://schemas.microsoft.com/office/powerpoint/2010/main" val="2743808520"/>
      </p:ext>
    </p:extLst>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eaLnBrk="1" fontAlgn="auto" hangingPunct="1">
              <a:spcAft>
                <a:spcPts val="0"/>
              </a:spcAft>
              <a:defRPr/>
            </a:pPr>
            <a:r>
              <a:rPr lang="sr-Cyrl-CS" b="1" u="sng" dirty="0" smtClean="0">
                <a:solidFill>
                  <a:schemeClr val="accent2">
                    <a:lumMod val="60000"/>
                    <a:lumOff val="40000"/>
                  </a:schemeClr>
                </a:solidFill>
                <a:latin typeface="Times New Roman" pitchFamily="18" charset="0"/>
                <a:cs typeface="Times New Roman" pitchFamily="18" charset="0"/>
              </a:rPr>
              <a:t>Конвенција о хемијском оружју</a:t>
            </a:r>
            <a:r>
              <a:rPr lang="en-US" dirty="0" smtClean="0">
                <a:solidFill>
                  <a:schemeClr val="accent2">
                    <a:lumMod val="60000"/>
                    <a:lumOff val="40000"/>
                  </a:schemeClr>
                </a:solidFill>
                <a:latin typeface="Times New Roman" pitchFamily="18" charset="0"/>
                <a:cs typeface="Times New Roman" pitchFamily="18" charset="0"/>
              </a:rPr>
              <a:t/>
            </a:r>
            <a:br>
              <a:rPr lang="en-US" dirty="0" smtClean="0">
                <a:solidFill>
                  <a:schemeClr val="accent2">
                    <a:lumMod val="60000"/>
                    <a:lumOff val="40000"/>
                  </a:schemeClr>
                </a:solidFill>
                <a:latin typeface="Times New Roman" pitchFamily="18" charset="0"/>
                <a:cs typeface="Times New Roman" pitchFamily="18" charset="0"/>
              </a:rPr>
            </a:br>
            <a:endParaRPr lang="en-US" dirty="0">
              <a:solidFill>
                <a:schemeClr val="accent2">
                  <a:lumMod val="60000"/>
                  <a:lumOff val="40000"/>
                </a:schemeClr>
              </a:solidFill>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70000" lnSpcReduction="20000"/>
          </a:bodyPr>
          <a:lstStyle/>
          <a:p>
            <a:pPr marL="274320" indent="-274320" eaLnBrk="1" fontAlgn="auto" hangingPunct="1">
              <a:spcBef>
                <a:spcPts val="580"/>
              </a:spcBef>
              <a:spcAft>
                <a:spcPts val="0"/>
              </a:spcAft>
              <a:buFont typeface="Wingdings 2"/>
              <a:buChar char=""/>
              <a:defRPr/>
            </a:pPr>
            <a:r>
              <a:rPr lang="sr-Cyrl-CS" dirty="0" smtClean="0"/>
              <a:t>Конвенција о хемијском оружју</a:t>
            </a:r>
            <a:r>
              <a:rPr lang="en-US" dirty="0" smtClean="0"/>
              <a:t> - </a:t>
            </a:r>
            <a:r>
              <a:rPr lang="en-US" i="1" dirty="0" smtClean="0"/>
              <a:t>CWC</a:t>
            </a:r>
            <a:r>
              <a:rPr lang="en-US" dirty="0" smtClean="0"/>
              <a:t> (</a:t>
            </a:r>
            <a:r>
              <a:rPr lang="sr-Cyrl-CS" dirty="0" smtClean="0"/>
              <a:t>енгл. </a:t>
            </a:r>
            <a:r>
              <a:rPr lang="en-US" i="1" dirty="0" smtClean="0"/>
              <a:t>Chemical Weapons Convention</a:t>
            </a:r>
            <a:r>
              <a:rPr lang="en-US" dirty="0" smtClean="0"/>
              <a:t>)</a:t>
            </a:r>
            <a:r>
              <a:rPr lang="sr-Cyrl-CS" dirty="0" smtClean="0"/>
              <a:t> је глобални споразум о контроли оружја чија је пуно име</a:t>
            </a:r>
            <a:r>
              <a:rPr lang="sr-Cyrl-CS" i="1" dirty="0" smtClean="0"/>
              <a:t> </a:t>
            </a:r>
            <a:r>
              <a:rPr lang="sr-Cyrl-CS" dirty="0" smtClean="0"/>
              <a:t>Конвенција о забрани развоја, производње, складиштења и употребе хемијског оружја, те о његовом уништењу. </a:t>
            </a:r>
            <a:endParaRPr lang="en-US" dirty="0" smtClean="0"/>
          </a:p>
          <a:p>
            <a:pPr marL="274320" indent="-274320" eaLnBrk="1" fontAlgn="auto" hangingPunct="1">
              <a:spcBef>
                <a:spcPts val="580"/>
              </a:spcBef>
              <a:spcAft>
                <a:spcPts val="0"/>
              </a:spcAft>
              <a:buFont typeface="Wingdings 2"/>
              <a:buChar char=""/>
              <a:defRPr/>
            </a:pPr>
            <a:r>
              <a:rPr lang="sr-Cyrl-CS" dirty="0" smtClean="0"/>
              <a:t>Конвенција је ступила на снагу 1997. када је формално започео рад Организације за забрану хемијског оружја </a:t>
            </a:r>
            <a:r>
              <a:rPr lang="en-US" dirty="0" smtClean="0"/>
              <a:t>(OPCW</a:t>
            </a:r>
            <a:r>
              <a:rPr lang="sr-Cyrl-CS" dirty="0" smtClean="0"/>
              <a:t>), која је извршно тело само ове конвенције и није везана за УН. </a:t>
            </a:r>
          </a:p>
          <a:p>
            <a:pPr marL="274320" indent="-274320" eaLnBrk="1" fontAlgn="auto" hangingPunct="1">
              <a:spcBef>
                <a:spcPts val="580"/>
              </a:spcBef>
              <a:spcAft>
                <a:spcPts val="0"/>
              </a:spcAft>
              <a:buFont typeface="Wingdings 2"/>
              <a:buChar char=""/>
              <a:defRPr/>
            </a:pPr>
            <a:r>
              <a:rPr lang="sr-Cyrl-CS" dirty="0" smtClean="0"/>
              <a:t>У складу са одредбама конвенције, све земље које су се изјасниле да поседују хемијско оружје обавезале су се да га униште. Конвенција такође има одредбе за систематизовано вредновање хемијских и војних постројења, као и за истраге навода употребе и производње хемијског оружја на основу обавештајних података других држава чланица. У августу 2010. године, 188 је било учлањено у </a:t>
            </a:r>
            <a:r>
              <a:rPr lang="en-US" dirty="0" smtClean="0"/>
              <a:t>CWC</a:t>
            </a:r>
            <a:r>
              <a:rPr lang="sr-Cyrl-CS" dirty="0" smtClean="0"/>
              <a:t>, а још две земље су потписале, али још увек нису ратификовале конвенцију.</a:t>
            </a:r>
            <a:endParaRPr lang="en-US" dirty="0"/>
          </a:p>
        </p:txBody>
      </p:sp>
    </p:spTree>
    <p:extLst>
      <p:ext uri="{BB962C8B-B14F-4D97-AF65-F5344CB8AC3E}">
        <p14:creationId xmlns="" xmlns:p14="http://schemas.microsoft.com/office/powerpoint/2010/main" val="760353617"/>
      </p:ext>
    </p:extLst>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Нуклеарно оружје</a:t>
            </a:r>
            <a:endParaRPr lang="sr-Latn-RS" dirty="0"/>
          </a:p>
        </p:txBody>
      </p:sp>
      <p:sp>
        <p:nvSpPr>
          <p:cNvPr id="3" name="Content Placeholder 2"/>
          <p:cNvSpPr>
            <a:spLocks noGrp="1"/>
          </p:cNvSpPr>
          <p:nvPr>
            <p:ph idx="1"/>
          </p:nvPr>
        </p:nvSpPr>
        <p:spPr/>
        <p:txBody>
          <a:bodyPr>
            <a:normAutofit fontScale="85000" lnSpcReduction="20000"/>
          </a:bodyPr>
          <a:lstStyle/>
          <a:p>
            <a:pPr>
              <a:lnSpc>
                <a:spcPct val="80000"/>
              </a:lnSpc>
              <a:defRPr/>
            </a:pPr>
            <a:r>
              <a:rPr lang="sr-Cyrl-CS" dirty="0"/>
              <a:t>ДРУГИ СВЕТСКИ РАТ И ПРОЈЕКАТ </a:t>
            </a:r>
          </a:p>
          <a:p>
            <a:pPr>
              <a:lnSpc>
                <a:spcPct val="80000"/>
              </a:lnSpc>
              <a:buNone/>
              <a:defRPr/>
            </a:pPr>
            <a:r>
              <a:rPr lang="sr-Cyrl-CS" dirty="0"/>
              <a:t>  </a:t>
            </a:r>
            <a:r>
              <a:rPr lang="en-US" dirty="0"/>
              <a:t>“</a:t>
            </a:r>
            <a:r>
              <a:rPr lang="sr-Cyrl-CS" dirty="0"/>
              <a:t>МЕНХЕТН</a:t>
            </a:r>
            <a:r>
              <a:rPr lang="en-US" dirty="0"/>
              <a:t>“</a:t>
            </a:r>
            <a:endParaRPr lang="sr-Cyrl-CS" dirty="0"/>
          </a:p>
          <a:p>
            <a:pPr>
              <a:lnSpc>
                <a:spcPct val="80000"/>
              </a:lnSpc>
              <a:buFontTx/>
              <a:buChar char="-"/>
              <a:defRPr/>
            </a:pPr>
            <a:r>
              <a:rPr lang="sr-Cyrl-CS" dirty="0"/>
              <a:t>РОБЕРТ ОПЕНХАЈМЕР, МАРТИН БОР, АЛБЕРТ АЈНШТАЈН...</a:t>
            </a:r>
          </a:p>
          <a:p>
            <a:pPr>
              <a:lnSpc>
                <a:spcPct val="80000"/>
              </a:lnSpc>
              <a:buFontTx/>
              <a:buChar char="-"/>
              <a:defRPr/>
            </a:pPr>
            <a:r>
              <a:rPr lang="sr-Cyrl-CS" dirty="0"/>
              <a:t>НЕМАЧКИ ПРОЈЕКТИ</a:t>
            </a:r>
          </a:p>
          <a:p>
            <a:pPr>
              <a:lnSpc>
                <a:spcPct val="80000"/>
              </a:lnSpc>
              <a:buFontTx/>
              <a:buChar char="-"/>
              <a:defRPr/>
            </a:pPr>
            <a:r>
              <a:rPr lang="sr-Cyrl-CS" dirty="0"/>
              <a:t>СОВЈЕТСКИ ПОТЕЗИ</a:t>
            </a:r>
          </a:p>
          <a:p>
            <a:pPr>
              <a:lnSpc>
                <a:spcPct val="80000"/>
              </a:lnSpc>
              <a:buFontTx/>
              <a:buChar char="-"/>
              <a:defRPr/>
            </a:pPr>
            <a:r>
              <a:rPr lang="sr-Cyrl-CS" dirty="0"/>
              <a:t> САД-16. ЈУЛ 1945. ГОДИНЕ- НОВИ МЕКСИКО</a:t>
            </a:r>
          </a:p>
          <a:p>
            <a:pPr>
              <a:lnSpc>
                <a:spcPct val="80000"/>
              </a:lnSpc>
              <a:buFontTx/>
              <a:buChar char="-"/>
              <a:defRPr/>
            </a:pPr>
            <a:r>
              <a:rPr lang="sr-Cyrl-CS" dirty="0"/>
              <a:t>6. и 9. АВГУСТ 1945.- ХИРОШИМА И НАГАСАКИ (</a:t>
            </a:r>
            <a:r>
              <a:rPr lang="en-US" dirty="0" smtClean="0"/>
              <a:t>"LITTLE </a:t>
            </a:r>
            <a:r>
              <a:rPr lang="en-US" dirty="0"/>
              <a:t>BOY“ </a:t>
            </a:r>
            <a:r>
              <a:rPr lang="sr-Cyrl-CS" dirty="0"/>
              <a:t>И </a:t>
            </a:r>
            <a:r>
              <a:rPr lang="en-US" dirty="0"/>
              <a:t>“FAT MAN“)</a:t>
            </a:r>
          </a:p>
          <a:p>
            <a:pPr>
              <a:lnSpc>
                <a:spcPct val="80000"/>
              </a:lnSpc>
              <a:buFontTx/>
              <a:buChar char="-"/>
              <a:defRPr/>
            </a:pPr>
            <a:r>
              <a:rPr lang="sr-Cyrl-CS" dirty="0"/>
              <a:t>МИТ О АМЕРИЧКОЈ НУКЛЕАРНОЈ ХЕГЕМОНИЈИ ПОСЛЕ ДРУГОГ СВЕТСКОГ РАТА И СОВЈЕТСКИ ПУТ КА БОМБИ (2 бомбе 1947. и 50 1948.) </a:t>
            </a:r>
          </a:p>
          <a:p>
            <a:pPr>
              <a:lnSpc>
                <a:spcPct val="80000"/>
              </a:lnSpc>
              <a:buFontTx/>
              <a:buChar char="-"/>
              <a:defRPr/>
            </a:pPr>
            <a:r>
              <a:rPr lang="sr-Cyrl-CS" dirty="0"/>
              <a:t>Велика Британија</a:t>
            </a:r>
          </a:p>
          <a:p>
            <a:pPr>
              <a:lnSpc>
                <a:spcPct val="80000"/>
              </a:lnSpc>
              <a:buFontTx/>
              <a:buChar char="-"/>
              <a:defRPr/>
            </a:pPr>
            <a:r>
              <a:rPr lang="sr-Cyrl-CS" dirty="0"/>
              <a:t>Француска </a:t>
            </a:r>
          </a:p>
          <a:p>
            <a:endParaRPr lang="sr-Latn-RS" dirty="0"/>
          </a:p>
        </p:txBody>
      </p:sp>
    </p:spTree>
    <p:extLst>
      <p:ext uri="{BB962C8B-B14F-4D97-AF65-F5344CB8AC3E}">
        <p14:creationId xmlns="" xmlns:p14="http://schemas.microsoft.com/office/powerpoint/2010/main" val="3549166661"/>
      </p:ext>
    </p:extLst>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defRPr/>
            </a:pPr>
            <a:r>
              <a:rPr lang="sr-Cyrl-CS" smtClean="0"/>
              <a:t>ДЕФИНИЦИЈА:</a:t>
            </a:r>
            <a:endParaRPr lang="en-US" smtClean="0"/>
          </a:p>
        </p:txBody>
      </p:sp>
      <p:sp>
        <p:nvSpPr>
          <p:cNvPr id="18435" name="Rectangle 3"/>
          <p:cNvSpPr>
            <a:spLocks noGrp="1" noChangeArrowheads="1"/>
          </p:cNvSpPr>
          <p:nvPr>
            <p:ph type="body" idx="1"/>
          </p:nvPr>
        </p:nvSpPr>
        <p:spPr/>
        <p:txBody>
          <a:bodyPr/>
          <a:lstStyle/>
          <a:p>
            <a:pPr eaLnBrk="1" hangingPunct="1">
              <a:lnSpc>
                <a:spcPct val="90000"/>
              </a:lnSpc>
              <a:defRPr/>
            </a:pPr>
            <a:r>
              <a:rPr lang="sr-Cyrl-CS" sz="2800" dirty="0" smtClean="0"/>
              <a:t>НУКЛЕАРНА ОРУЖЈА КАО ОРУЖЈА КОЈА КАО УБОЈНО СРЕДСТВО КОРИСТЕ НУКЛЕАРНУ ЕНЕРГИЈУ</a:t>
            </a:r>
          </a:p>
          <a:p>
            <a:pPr eaLnBrk="1" hangingPunct="1">
              <a:lnSpc>
                <a:spcPct val="90000"/>
              </a:lnSpc>
              <a:defRPr/>
            </a:pPr>
            <a:r>
              <a:rPr lang="sr-Cyrl-CS" sz="2800" dirty="0" smtClean="0"/>
              <a:t>НАЈРАЗОРНИЈА ОРУЖЈА КОЈА СУ НА РАСПОЛАГАЊУ</a:t>
            </a:r>
          </a:p>
          <a:p>
            <a:pPr eaLnBrk="1" hangingPunct="1">
              <a:lnSpc>
                <a:spcPct val="90000"/>
              </a:lnSpc>
              <a:defRPr/>
            </a:pPr>
            <a:r>
              <a:rPr lang="sr-Cyrl-CS" sz="2800" dirty="0" smtClean="0"/>
              <a:t>БОМБА ВЕЛИЧИНЕ ФРИЖИДЕРА МОЖЕ ДА УНИШТИ ЧИТАВ ЈЕДАН ГРАД + ФАКТОР РАДИЈАЦИЈА</a:t>
            </a:r>
          </a:p>
          <a:p>
            <a:pPr eaLnBrk="1" hangingPunct="1">
              <a:lnSpc>
                <a:spcPct val="90000"/>
              </a:lnSpc>
              <a:defRPr/>
            </a:pPr>
            <a:r>
              <a:rPr lang="sr-Cyrl-CS" sz="2800" dirty="0" smtClean="0"/>
              <a:t>ОДБРАНА ПРОТИВ ЊИХ ЈЕ ВЕОМА ТЕШКА</a:t>
            </a:r>
          </a:p>
          <a:p>
            <a:pPr eaLnBrk="1" hangingPunct="1">
              <a:lnSpc>
                <a:spcPct val="90000"/>
              </a:lnSpc>
              <a:defRPr/>
            </a:pPr>
            <a:endParaRPr lang="en-US" sz="2800" dirty="0" smtClean="0"/>
          </a:p>
        </p:txBody>
      </p:sp>
    </p:spTree>
    <p:extLst>
      <p:ext uri="{BB962C8B-B14F-4D97-AF65-F5344CB8AC3E}">
        <p14:creationId xmlns="" xmlns:p14="http://schemas.microsoft.com/office/powerpoint/2010/main" val="2855558527"/>
      </p:ext>
    </p:extLst>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1"/>
          <p:cNvSpPr>
            <a:spLocks noGrp="1" noChangeArrowheads="1"/>
          </p:cNvSpPr>
          <p:nvPr>
            <p:ph type="title"/>
          </p:nvPr>
        </p:nvSpPr>
        <p:spPr>
          <a:xfrm>
            <a:off x="685800" y="301625"/>
            <a:ext cx="7772400" cy="1462088"/>
          </a:xfrm>
        </p:spPr>
        <p:txBody>
          <a:bodyPr/>
          <a:lstStyle/>
          <a:p>
            <a:pP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sr-Cyrl-CS" sz="5400" smtClean="0">
                <a:latin typeface="Arial" charset="0"/>
              </a:rPr>
              <a:t>НУКЛЕАРНО ОРУЖЈЕ</a:t>
            </a:r>
          </a:p>
        </p:txBody>
      </p:sp>
      <p:sp>
        <p:nvSpPr>
          <p:cNvPr id="98307" name="Rectangle 2"/>
          <p:cNvSpPr>
            <a:spLocks noGrp="1" noChangeArrowheads="1"/>
          </p:cNvSpPr>
          <p:nvPr>
            <p:ph idx="1"/>
          </p:nvPr>
        </p:nvSpPr>
        <p:spPr>
          <a:xfrm>
            <a:off x="827088" y="1916113"/>
            <a:ext cx="7772400" cy="4421187"/>
          </a:xfrm>
        </p:spPr>
        <p:txBody>
          <a:bodyPr/>
          <a:lstStyle/>
          <a:p>
            <a:pPr indent="-341313" algn="ctr" eaLnBrk="1" hangingPunct="1">
              <a:spcBef>
                <a:spcPts val="9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AU" sz="3600" b="1" smtClean="0">
              <a:latin typeface="Arial" charset="0"/>
            </a:endParaRPr>
          </a:p>
          <a:p>
            <a:pPr indent="-341313" eaLnBrk="1" hangingPunct="1">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sl-SI" sz="3600" b="1" smtClean="0">
                <a:latin typeface="Arial" charset="0"/>
              </a:rPr>
              <a:t>	</a:t>
            </a:r>
            <a:r>
              <a:rPr lang="sr-Cyrl-CS" b="1" smtClean="0">
                <a:latin typeface="Arial" charset="0"/>
              </a:rPr>
              <a:t>Хирошима </a:t>
            </a:r>
            <a:r>
              <a:rPr lang="sl-SI" smtClean="0">
                <a:latin typeface="Arial" charset="0"/>
              </a:rPr>
              <a:t>(6. </a:t>
            </a:r>
            <a:r>
              <a:rPr lang="sr-Cyrl-CS" smtClean="0">
                <a:latin typeface="Arial" charset="0"/>
              </a:rPr>
              <a:t>август</a:t>
            </a:r>
            <a:r>
              <a:rPr lang="sl-SI" smtClean="0">
                <a:latin typeface="Arial" charset="0"/>
              </a:rPr>
              <a:t> 1945, </a:t>
            </a:r>
            <a:r>
              <a:rPr lang="sr-Cyrl-CS" smtClean="0">
                <a:latin typeface="Arial" charset="0"/>
              </a:rPr>
              <a:t>снаге</a:t>
            </a:r>
            <a:r>
              <a:rPr lang="sl-SI" smtClean="0">
                <a:latin typeface="Arial" charset="0"/>
              </a:rPr>
              <a:t> </a:t>
            </a:r>
            <a:r>
              <a:rPr lang="sr-Cyrl-CS" smtClean="0">
                <a:latin typeface="Arial" charset="0"/>
              </a:rPr>
              <a:t>12,5 </a:t>
            </a:r>
            <a:r>
              <a:rPr lang="sl-SI" smtClean="0">
                <a:latin typeface="Arial" charset="0"/>
              </a:rPr>
              <a:t>kT, 36 000    </a:t>
            </a:r>
            <a:r>
              <a:rPr lang="sr-Cyrl-CS" smtClean="0">
                <a:latin typeface="Arial" charset="0"/>
              </a:rPr>
              <a:t>погинулих и</a:t>
            </a:r>
            <a:r>
              <a:rPr lang="sl-SI" smtClean="0">
                <a:latin typeface="Arial" charset="0"/>
              </a:rPr>
              <a:t> 136 000 </a:t>
            </a:r>
            <a:r>
              <a:rPr lang="sr-Cyrl-CS" smtClean="0">
                <a:latin typeface="Arial" charset="0"/>
              </a:rPr>
              <a:t>повређених</a:t>
            </a:r>
            <a:r>
              <a:rPr lang="sl-SI" smtClean="0">
                <a:latin typeface="Arial" charset="0"/>
              </a:rPr>
              <a:t>)</a:t>
            </a:r>
          </a:p>
          <a:p>
            <a:pPr indent="-341313" eaLnBrk="1" hangingPunct="1">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sl-SI" b="1" smtClean="0">
                <a:latin typeface="Arial" charset="0"/>
              </a:rPr>
              <a:t>	</a:t>
            </a:r>
            <a:r>
              <a:rPr lang="sr-Cyrl-CS" b="1" smtClean="0">
                <a:latin typeface="Arial" charset="0"/>
              </a:rPr>
              <a:t>Нагасаки</a:t>
            </a:r>
            <a:r>
              <a:rPr lang="sl-SI" smtClean="0">
                <a:latin typeface="Arial" charset="0"/>
              </a:rPr>
              <a:t> (9. </a:t>
            </a:r>
            <a:r>
              <a:rPr lang="sr-Cyrl-CS" smtClean="0">
                <a:latin typeface="Arial" charset="0"/>
              </a:rPr>
              <a:t>август</a:t>
            </a:r>
            <a:r>
              <a:rPr lang="sl-SI" smtClean="0">
                <a:latin typeface="Arial" charset="0"/>
              </a:rPr>
              <a:t> 1945, </a:t>
            </a:r>
            <a:r>
              <a:rPr lang="sr-Cyrl-CS" smtClean="0">
                <a:latin typeface="Arial" charset="0"/>
              </a:rPr>
              <a:t>снаге</a:t>
            </a:r>
            <a:r>
              <a:rPr lang="sl-SI" smtClean="0">
                <a:latin typeface="Arial" charset="0"/>
              </a:rPr>
              <a:t> </a:t>
            </a:r>
            <a:r>
              <a:rPr lang="sr-Cyrl-CS" smtClean="0">
                <a:latin typeface="Arial" charset="0"/>
              </a:rPr>
              <a:t>22</a:t>
            </a:r>
            <a:r>
              <a:rPr lang="sl-SI" smtClean="0">
                <a:latin typeface="Arial" charset="0"/>
              </a:rPr>
              <a:t> kT, 19 000 </a:t>
            </a:r>
            <a:r>
              <a:rPr lang="sr-Cyrl-CS" smtClean="0">
                <a:latin typeface="Arial" charset="0"/>
              </a:rPr>
              <a:t>погинулих</a:t>
            </a:r>
            <a:r>
              <a:rPr lang="sl-SI" smtClean="0">
                <a:latin typeface="Arial" charset="0"/>
              </a:rPr>
              <a:t> i 64 000 </a:t>
            </a:r>
            <a:r>
              <a:rPr lang="sr-Cyrl-CS" smtClean="0">
                <a:latin typeface="Arial" charset="0"/>
              </a:rPr>
              <a:t>повређених</a:t>
            </a:r>
            <a:r>
              <a:rPr lang="sl-SI" smtClean="0">
                <a:latin typeface="Arial" charset="0"/>
              </a:rPr>
              <a:t>)</a:t>
            </a:r>
          </a:p>
          <a:p>
            <a:pPr indent="-341313" eaLnBrk="1" hangingPunct="1">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sl-SI" smtClean="0">
              <a:latin typeface="Arial" charset="0"/>
            </a:endParaRPr>
          </a:p>
        </p:txBody>
      </p:sp>
    </p:spTree>
    <p:extLst>
      <p:ext uri="{BB962C8B-B14F-4D97-AF65-F5344CB8AC3E}">
        <p14:creationId xmlns="" xmlns:p14="http://schemas.microsoft.com/office/powerpoint/2010/main" val="2307513642"/>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1"/>
          <p:cNvSpPr>
            <a:spLocks noGrp="1" noChangeArrowheads="1"/>
          </p:cNvSpPr>
          <p:nvPr>
            <p:ph type="title"/>
          </p:nvPr>
        </p:nvSpPr>
        <p:spPr>
          <a:xfrm>
            <a:off x="685800" y="163513"/>
            <a:ext cx="7772400" cy="1739900"/>
          </a:xfrm>
        </p:spPr>
        <p:txBody>
          <a:bodyPr>
            <a:normAutofit/>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sr-Cyrl-CS" sz="5400" smtClean="0">
                <a:latin typeface="Arial" charset="0"/>
              </a:rPr>
              <a:t>ЕФЕКТИ НУКЛЕАРНОГ ОРУЖЈА</a:t>
            </a:r>
          </a:p>
        </p:txBody>
      </p:sp>
      <p:sp>
        <p:nvSpPr>
          <p:cNvPr id="99331" name="Rectangle 2"/>
          <p:cNvSpPr>
            <a:spLocks noGrp="1" noChangeArrowheads="1"/>
          </p:cNvSpPr>
          <p:nvPr>
            <p:ph idx="1"/>
          </p:nvPr>
        </p:nvSpPr>
        <p:spPr>
          <a:xfrm>
            <a:off x="1143000" y="2133600"/>
            <a:ext cx="7772400" cy="4114800"/>
          </a:xfrm>
        </p:spPr>
        <p:txBody>
          <a:bodyPr/>
          <a:lstStyle/>
          <a:p>
            <a:pPr marL="341313" indent="-341313" eaLnBrk="1" hangingPunct="1">
              <a:spcBef>
                <a:spcPts val="1200"/>
              </a:spcBef>
              <a:buClr>
                <a:srgbClr val="FF3399"/>
              </a:buClr>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sr-Cyrl-CS" sz="4800" b="1" dirty="0" smtClean="0">
              <a:latin typeface="Arial" charset="0"/>
            </a:endParaRPr>
          </a:p>
          <a:p>
            <a:pPr marL="341313" indent="-341313" eaLnBrk="1" hangingPunct="1">
              <a:spcBef>
                <a:spcPts val="1000"/>
              </a:spcBef>
              <a:buClr>
                <a:srgbClr val="FF3399"/>
              </a:buClr>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4000" b="1" dirty="0" smtClean="0">
                <a:latin typeface="Arial" charset="0"/>
              </a:rPr>
              <a:t>Ударни талас </a:t>
            </a:r>
            <a:r>
              <a:rPr lang="sl-SI" sz="4000" dirty="0" smtClean="0">
                <a:latin typeface="Arial" charset="0"/>
              </a:rPr>
              <a:t>(50%)</a:t>
            </a:r>
          </a:p>
          <a:p>
            <a:pPr marL="341313" indent="-341313" eaLnBrk="1" hangingPunct="1">
              <a:spcBef>
                <a:spcPts val="1000"/>
              </a:spcBef>
              <a:buClr>
                <a:srgbClr val="FF3399"/>
              </a:buClr>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4000" b="1" dirty="0" smtClean="0">
                <a:latin typeface="Arial" charset="0"/>
              </a:rPr>
              <a:t>Топлотно дејство </a:t>
            </a:r>
            <a:r>
              <a:rPr lang="sl-SI" sz="4000" dirty="0" smtClean="0">
                <a:latin typeface="Arial" charset="0"/>
              </a:rPr>
              <a:t>(35%)</a:t>
            </a:r>
          </a:p>
          <a:p>
            <a:pPr marL="341313" indent="-341313" eaLnBrk="1" hangingPunct="1">
              <a:spcBef>
                <a:spcPts val="1000"/>
              </a:spcBef>
              <a:buClr>
                <a:srgbClr val="FF3399"/>
              </a:buClr>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4000" b="1" dirty="0" smtClean="0">
                <a:latin typeface="Arial" charset="0"/>
              </a:rPr>
              <a:t>Јонизујуће зрачење </a:t>
            </a:r>
            <a:r>
              <a:rPr lang="sl-SI" sz="4000" dirty="0" smtClean="0">
                <a:latin typeface="Arial" charset="0"/>
              </a:rPr>
              <a:t> (15%)</a:t>
            </a:r>
          </a:p>
        </p:txBody>
      </p:sp>
    </p:spTree>
    <p:extLst>
      <p:ext uri="{BB962C8B-B14F-4D97-AF65-F5344CB8AC3E}">
        <p14:creationId xmlns="" xmlns:p14="http://schemas.microsoft.com/office/powerpoint/2010/main" val="348696897"/>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1"/>
          <p:cNvSpPr>
            <a:spLocks noGrp="1" noChangeArrowheads="1"/>
          </p:cNvSpPr>
          <p:nvPr>
            <p:ph type="title"/>
          </p:nvPr>
        </p:nvSpPr>
        <p:spPr>
          <a:xfrm>
            <a:off x="685800" y="301625"/>
            <a:ext cx="7772400" cy="1462088"/>
          </a:xfrm>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sr-Cyrl-CS" smtClean="0"/>
              <a:t>Осиромашени уранијум</a:t>
            </a:r>
          </a:p>
        </p:txBody>
      </p:sp>
      <p:sp>
        <p:nvSpPr>
          <p:cNvPr id="104451" name="Rectangle 2"/>
          <p:cNvSpPr>
            <a:spLocks noGrp="1" noChangeArrowheads="1"/>
          </p:cNvSpPr>
          <p:nvPr>
            <p:ph idx="1"/>
          </p:nvPr>
        </p:nvSpPr>
        <p:spPr>
          <a:xfrm>
            <a:off x="827088" y="1989138"/>
            <a:ext cx="7772400" cy="4308475"/>
          </a:xfrm>
        </p:spPr>
        <p:txBody>
          <a:bodyPr/>
          <a:lstStyle/>
          <a:p>
            <a:pPr indent="-341313" eaLnBrk="1" hangingPunct="1">
              <a:lnSpc>
                <a:spcPct val="90000"/>
              </a:lnSpc>
              <a:spcBef>
                <a:spcPts val="75"/>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US" sz="300" smtClean="0"/>
          </a:p>
          <a:p>
            <a:pPr indent="-341313" eaLnBrk="1" hangingPunct="1">
              <a:lnSpc>
                <a:spcPct val="90000"/>
              </a:lnSpc>
              <a:spcBef>
                <a:spcPts val="700"/>
              </a:spcBef>
              <a:buClr>
                <a:srgbClr val="FF3399"/>
              </a:buClr>
              <a:buFont typeface="Arial" charset="0"/>
              <a:buNone/>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sr-Cyrl-CS" sz="2800" smtClean="0">
              <a:latin typeface="Arial" charset="0"/>
            </a:endParaRPr>
          </a:p>
          <a:p>
            <a:pPr indent="-341313" eaLnBrk="1" hangingPunct="1">
              <a:lnSpc>
                <a:spcPct val="90000"/>
              </a:lnSpc>
              <a:spcBef>
                <a:spcPts val="700"/>
              </a:spcBef>
              <a:buClr>
                <a:srgbClr val="FF3399"/>
              </a:buClr>
              <a:buFont typeface="Arial"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sr-Cyrl-CS" sz="2800" smtClean="0">
                <a:latin typeface="Arial" charset="0"/>
              </a:rPr>
              <a:t>Нуклеарни отпад са </a:t>
            </a:r>
            <a:r>
              <a:rPr lang="en-US" sz="2800" smtClean="0">
                <a:latin typeface="Arial" charset="0"/>
              </a:rPr>
              <a:t>0.2% 235U</a:t>
            </a:r>
            <a:r>
              <a:rPr lang="sr-Cyrl-CS" sz="2800" smtClean="0">
                <a:latin typeface="Arial" charset="0"/>
              </a:rPr>
              <a:t>.</a:t>
            </a:r>
            <a:r>
              <a:rPr lang="en-US" sz="2800" smtClean="0">
                <a:latin typeface="Arial" charset="0"/>
              </a:rPr>
              <a:t> </a:t>
            </a:r>
          </a:p>
          <a:p>
            <a:pPr indent="-341313" eaLnBrk="1" hangingPunct="1">
              <a:lnSpc>
                <a:spcPct val="90000"/>
              </a:lnSpc>
              <a:spcBef>
                <a:spcPts val="700"/>
              </a:spcBef>
              <a:buClr>
                <a:srgbClr val="FF3399"/>
              </a:buClr>
              <a:buFont typeface="Arial"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sr-Cyrl-CS" sz="2800" smtClean="0">
                <a:latin typeface="Arial" charset="0"/>
              </a:rPr>
              <a:t>Противтег у авионима, заштитна  баријера у медицинској радијационој терапији</a:t>
            </a:r>
          </a:p>
          <a:p>
            <a:pPr indent="-341313" eaLnBrk="1" hangingPunct="1">
              <a:lnSpc>
                <a:spcPct val="90000"/>
              </a:lnSpc>
              <a:spcBef>
                <a:spcPts val="700"/>
              </a:spcBef>
              <a:buClr>
                <a:srgbClr val="FF3399"/>
              </a:buClr>
              <a:buFont typeface="Arial"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sr-Cyrl-CS" sz="2800" smtClean="0">
                <a:latin typeface="Arial" charset="0"/>
              </a:rPr>
              <a:t>Противоклопна муниција </a:t>
            </a:r>
          </a:p>
          <a:p>
            <a:pPr indent="-341313" eaLnBrk="1" hangingPunct="1">
              <a:lnSpc>
                <a:spcPct val="90000"/>
              </a:lnSpc>
              <a:spcBef>
                <a:spcPts val="700"/>
              </a:spcBef>
              <a:buClr>
                <a:srgbClr val="FF3399"/>
              </a:buClr>
              <a:buFont typeface="Arial"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sr-Cyrl-CS" sz="2800" smtClean="0">
                <a:latin typeface="Arial" charset="0"/>
              </a:rPr>
              <a:t>Контаминација околине до десет метара. </a:t>
            </a:r>
          </a:p>
          <a:p>
            <a:pPr indent="-341313" eaLnBrk="1" hangingPunct="1">
              <a:lnSpc>
                <a:spcPct val="90000"/>
              </a:lnSpc>
              <a:spcBef>
                <a:spcPts val="7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800" smtClean="0">
                <a:latin typeface="Arial" charset="0"/>
              </a:rPr>
              <a:t> </a:t>
            </a:r>
          </a:p>
          <a:p>
            <a:pPr indent="-341313" eaLnBrk="1" hangingPunct="1">
              <a:lnSpc>
                <a:spcPct val="90000"/>
              </a:lnSpc>
              <a:spcBef>
                <a:spcPts val="7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sr-Cyrl-CS" sz="2800" smtClean="0">
              <a:latin typeface="Arial" charset="0"/>
            </a:endParaRPr>
          </a:p>
          <a:p>
            <a:pPr indent="-341313" eaLnBrk="1" hangingPunct="1">
              <a:lnSpc>
                <a:spcPct val="90000"/>
              </a:lnSpc>
              <a:spcBef>
                <a:spcPts val="7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sr-Cyrl-CS" sz="2800" smtClean="0">
              <a:latin typeface="Arial" charset="0"/>
            </a:endParaRPr>
          </a:p>
        </p:txBody>
      </p:sp>
    </p:spTree>
    <p:extLst>
      <p:ext uri="{BB962C8B-B14F-4D97-AF65-F5344CB8AC3E}">
        <p14:creationId xmlns="" xmlns:p14="http://schemas.microsoft.com/office/powerpoint/2010/main" val="2726490791"/>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1"/>
          <p:cNvSpPr>
            <a:spLocks noGrp="1" noChangeArrowheads="1"/>
          </p:cNvSpPr>
          <p:nvPr>
            <p:ph type="title"/>
          </p:nvPr>
        </p:nvSpPr>
        <p:spPr>
          <a:xfrm>
            <a:off x="685800" y="301625"/>
            <a:ext cx="7772400" cy="1462088"/>
          </a:xfrm>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sr-Cyrl-CS" smtClean="0"/>
              <a:t>Осиромашени уранијум</a:t>
            </a:r>
          </a:p>
        </p:txBody>
      </p:sp>
      <p:sp>
        <p:nvSpPr>
          <p:cNvPr id="105475" name="Rectangle 2"/>
          <p:cNvSpPr>
            <a:spLocks noGrp="1" noChangeArrowheads="1"/>
          </p:cNvSpPr>
          <p:nvPr>
            <p:ph idx="1"/>
          </p:nvPr>
        </p:nvSpPr>
        <p:spPr>
          <a:xfrm>
            <a:off x="685800" y="1981200"/>
            <a:ext cx="7772400" cy="4135438"/>
          </a:xfrm>
        </p:spPr>
        <p:txBody>
          <a:bodyPr/>
          <a:lstStyle/>
          <a:p>
            <a:pPr marL="341313" indent="-341313" eaLnBrk="1" hangingPunct="1">
              <a:buClr>
                <a:srgbClr val="FF3399"/>
              </a:buClr>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sr-Cyrl-CS" smtClean="0">
              <a:latin typeface="Arial" charset="0"/>
            </a:endParaRPr>
          </a:p>
          <a:p>
            <a:pPr marL="341313" indent="-341313" eaLnBrk="1" hangingPunct="1">
              <a:spcBef>
                <a:spcPts val="1000"/>
              </a:spcBef>
              <a:buClr>
                <a:srgbClr val="FF3399"/>
              </a:buClr>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mtClean="0">
                <a:latin typeface="Arial" charset="0"/>
              </a:rPr>
              <a:t>Нормално уранијум у организму до </a:t>
            </a:r>
            <a:r>
              <a:rPr lang="en-US" smtClean="0">
                <a:latin typeface="Arial" charset="0"/>
              </a:rPr>
              <a:t>90 µg</a:t>
            </a:r>
            <a:r>
              <a:rPr lang="sr-Cyrl-CS" smtClean="0">
                <a:latin typeface="Arial" charset="0"/>
              </a:rPr>
              <a:t>, највише у костима.</a:t>
            </a:r>
          </a:p>
          <a:p>
            <a:pPr marL="341313" indent="-341313" eaLnBrk="1" hangingPunct="1">
              <a:spcBef>
                <a:spcPts val="1000"/>
              </a:spcBef>
              <a:buClr>
                <a:srgbClr val="FF3399"/>
              </a:buClr>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mtClean="0">
                <a:latin typeface="Arial" charset="0"/>
              </a:rPr>
              <a:t>Бубрези су критични орган.</a:t>
            </a:r>
          </a:p>
          <a:p>
            <a:pPr marL="341313" indent="-341313" eaLnBrk="1" hangingPunct="1">
              <a:spcBef>
                <a:spcPts val="1000"/>
              </a:spcBef>
              <a:buClr>
                <a:srgbClr val="FF3399"/>
              </a:buClr>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mtClean="0">
                <a:latin typeface="Arial" charset="0"/>
              </a:rPr>
              <a:t>Однос </a:t>
            </a:r>
            <a:r>
              <a:rPr lang="en-US" smtClean="0">
                <a:latin typeface="Arial" charset="0"/>
              </a:rPr>
              <a:t>235U/238U</a:t>
            </a:r>
            <a:r>
              <a:rPr lang="sr-Cyrl-CS" smtClean="0">
                <a:latin typeface="Arial" charset="0"/>
              </a:rPr>
              <a:t> у урину најважнији дијагностички критеријум</a:t>
            </a:r>
          </a:p>
          <a:p>
            <a:pPr marL="341313" indent="-341313" eaLnBrk="1" hangingPunct="1">
              <a:spcBef>
                <a:spcPts val="1000"/>
              </a:spcBef>
              <a:buClr>
                <a:srgbClr val="FF3399"/>
              </a:buClr>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US" sz="4000" smtClean="0">
              <a:latin typeface="Arial" charset="0"/>
            </a:endParaRPr>
          </a:p>
        </p:txBody>
      </p:sp>
    </p:spTree>
    <p:extLst>
      <p:ext uri="{BB962C8B-B14F-4D97-AF65-F5344CB8AC3E}">
        <p14:creationId xmlns="" xmlns:p14="http://schemas.microsoft.com/office/powerpoint/2010/main" val="3953133300"/>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Title 1"/>
          <p:cNvSpPr>
            <a:spLocks noGrp="1"/>
          </p:cNvSpPr>
          <p:nvPr>
            <p:ph type="title"/>
          </p:nvPr>
        </p:nvSpPr>
        <p:spPr/>
        <p:txBody>
          <a:bodyPr/>
          <a:lstStyle/>
          <a:p>
            <a:pPr algn="ctr"/>
            <a:r>
              <a:rPr lang="sr-Cyrl-CS" sz="3200" smtClean="0"/>
              <a:t>Медицинске последице излагања осиромашеном уранијуму</a:t>
            </a:r>
            <a:endParaRPr lang="sr-Latn-CS" sz="3200" smtClean="0"/>
          </a:p>
        </p:txBody>
      </p:sp>
      <p:sp>
        <p:nvSpPr>
          <p:cNvPr id="106499" name="Content Placeholder 2"/>
          <p:cNvSpPr>
            <a:spLocks noGrp="1"/>
          </p:cNvSpPr>
          <p:nvPr>
            <p:ph idx="1"/>
          </p:nvPr>
        </p:nvSpPr>
        <p:spPr/>
        <p:txBody>
          <a:bodyPr/>
          <a:lstStyle/>
          <a:p>
            <a:r>
              <a:rPr lang="sr-Latn-CS" sz="2400" dirty="0" smtClean="0"/>
              <a:t>Указано је на повезаност осиромашеног уранијума са леукемијом, конгениталним дефектима и катарактом. </a:t>
            </a:r>
            <a:r>
              <a:rPr lang="sr-Cyrl-RS" sz="2400" dirty="0" smtClean="0"/>
              <a:t>т</a:t>
            </a:r>
            <a:r>
              <a:rPr lang="sr-Latn-CS" sz="2400" dirty="0" smtClean="0"/>
              <a:t>зв. косовски синдром који се јавио код значајног броја припадника КФОР најчешће се испољавао леукемијом код младих војника изванредног здравственог стања и психофизичке припремљености. Осиромашени уранијум је повезиван са «косовским синдромом».</a:t>
            </a:r>
            <a:endParaRPr lang="sr-Latn-CS" sz="2400" i="1" dirty="0" smtClean="0"/>
          </a:p>
          <a:p>
            <a:endParaRPr lang="sr-Latn-CS" dirty="0" smtClean="0"/>
          </a:p>
        </p:txBody>
      </p:sp>
    </p:spTree>
    <p:extLst>
      <p:ext uri="{BB962C8B-B14F-4D97-AF65-F5344CB8AC3E}">
        <p14:creationId xmlns="" xmlns:p14="http://schemas.microsoft.com/office/powerpoint/2010/main" val="4016939464"/>
      </p:ext>
    </p:extLst>
  </p:cSld>
  <p:clrMapOvr>
    <a:masterClrMapping/>
  </p:clrMapOvr>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defRPr/>
            </a:pPr>
            <a:r>
              <a:rPr lang="sr-Cyrl-CS" sz="4000" smtClean="0"/>
              <a:t>ВРСТЕ НУКЛЕАРНИХ ОРУЖЈА:</a:t>
            </a:r>
            <a:endParaRPr lang="en-US" sz="4000" smtClean="0"/>
          </a:p>
        </p:txBody>
      </p:sp>
      <p:sp>
        <p:nvSpPr>
          <p:cNvPr id="21507" name="Rectangle 3"/>
          <p:cNvSpPr>
            <a:spLocks noGrp="1" noChangeArrowheads="1"/>
          </p:cNvSpPr>
          <p:nvPr>
            <p:ph type="body" idx="1"/>
          </p:nvPr>
        </p:nvSpPr>
        <p:spPr/>
        <p:txBody>
          <a:bodyPr/>
          <a:lstStyle/>
          <a:p>
            <a:pPr eaLnBrk="1" hangingPunct="1">
              <a:defRPr/>
            </a:pPr>
            <a:r>
              <a:rPr lang="sr-Cyrl-CS" smtClean="0"/>
              <a:t>ФИСИОНА НУКЛЕАРНА ОРУЖЈА (АТОМСКЕ ИЛИ А-БОМБЕ)</a:t>
            </a:r>
          </a:p>
          <a:p>
            <a:pPr eaLnBrk="1" hangingPunct="1">
              <a:defRPr/>
            </a:pPr>
            <a:r>
              <a:rPr lang="sr-Cyrl-CS" smtClean="0"/>
              <a:t>ФУЗИОНА НУКЛЕАРНА ОРУЖЈА (ТЕРМОНУКЛЕАРНЕ БОМБЕ, ХИДРОГЕНСКЕ БОМБЕ ИЛИ Х-БОМБЕ)</a:t>
            </a:r>
            <a:endParaRPr lang="en-US" smtClean="0"/>
          </a:p>
        </p:txBody>
      </p:sp>
    </p:spTree>
    <p:extLst>
      <p:ext uri="{BB962C8B-B14F-4D97-AF65-F5344CB8AC3E}">
        <p14:creationId xmlns="" xmlns:p14="http://schemas.microsoft.com/office/powerpoint/2010/main" val="15711741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Пратеће појаве</a:t>
            </a:r>
            <a:endParaRPr lang="sr-Latn-RS" dirty="0"/>
          </a:p>
        </p:txBody>
      </p:sp>
      <p:sp>
        <p:nvSpPr>
          <p:cNvPr id="3" name="Content Placeholder 2"/>
          <p:cNvSpPr>
            <a:spLocks noGrp="1"/>
          </p:cNvSpPr>
          <p:nvPr>
            <p:ph idx="1"/>
          </p:nvPr>
        </p:nvSpPr>
        <p:spPr/>
        <p:txBody>
          <a:bodyPr>
            <a:normAutofit fontScale="92500" lnSpcReduction="10000"/>
          </a:bodyPr>
          <a:lstStyle/>
          <a:p>
            <a:r>
              <a:rPr lang="sr-Cyrl-RS" dirty="0" smtClean="0"/>
              <a:t>Звучне-бронтиди-тутљаве</a:t>
            </a:r>
          </a:p>
          <a:p>
            <a:r>
              <a:rPr lang="sr-Cyrl-RS" dirty="0" smtClean="0"/>
              <a:t>Светлосне-тренутни одсјај</a:t>
            </a:r>
          </a:p>
          <a:p>
            <a:r>
              <a:rPr lang="sr-Cyrl-RS" dirty="0" smtClean="0"/>
              <a:t>Ватра-запаљиви гасови</a:t>
            </a:r>
          </a:p>
          <a:p>
            <a:r>
              <a:rPr lang="sr-Cyrl-RS" dirty="0" smtClean="0"/>
              <a:t>Цунами </a:t>
            </a:r>
          </a:p>
          <a:p>
            <a:endParaRPr lang="sr-Cyrl-RS" dirty="0" smtClean="0"/>
          </a:p>
          <a:p>
            <a:pPr marL="0" indent="0" algn="ctr">
              <a:buNone/>
            </a:pPr>
            <a:r>
              <a:rPr lang="sr-Cyrl-RS" dirty="0" smtClean="0"/>
              <a:t>ПОСЛЕДИЦЕ</a:t>
            </a:r>
          </a:p>
          <a:p>
            <a:pPr marL="0" indent="0" algn="ctr">
              <a:buNone/>
            </a:pPr>
            <a:endParaRPr lang="sr-Cyrl-RS" dirty="0" smtClean="0"/>
          </a:p>
          <a:p>
            <a:pPr marL="0" indent="0" algn="just">
              <a:buNone/>
            </a:pPr>
            <a:r>
              <a:rPr lang="sr-Cyrl-RS" dirty="0" smtClean="0"/>
              <a:t>ДЕФОРМАЦИЈЕ РЕЉЕФА-пукотине, издизања, спуштања, промене рељефа</a:t>
            </a:r>
            <a:endParaRPr lang="sr-Latn-RS" dirty="0"/>
          </a:p>
        </p:txBody>
      </p:sp>
    </p:spTree>
    <p:extLst>
      <p:ext uri="{BB962C8B-B14F-4D97-AF65-F5344CB8AC3E}">
        <p14:creationId xmlns="" xmlns:p14="http://schemas.microsoft.com/office/powerpoint/2010/main" val="3700588039"/>
      </p:ext>
    </p:extLst>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normAutofit fontScale="90000"/>
          </a:bodyPr>
          <a:lstStyle/>
          <a:p>
            <a:pPr eaLnBrk="1" hangingPunct="1">
              <a:defRPr/>
            </a:pPr>
            <a:r>
              <a:rPr lang="sr-Cyrl-CS" sz="4000" smtClean="0"/>
              <a:t>ФИСИОНА НУКЛЕАРНА ОРУЖЈА (АТОМСКЕ ИЛИ А-БОМБЕ)</a:t>
            </a:r>
            <a:endParaRPr lang="en-US" sz="4000" smtClean="0"/>
          </a:p>
        </p:txBody>
      </p:sp>
      <p:sp>
        <p:nvSpPr>
          <p:cNvPr id="22531" name="Rectangle 3"/>
          <p:cNvSpPr>
            <a:spLocks noGrp="1" noChangeArrowheads="1"/>
          </p:cNvSpPr>
          <p:nvPr>
            <p:ph type="body" idx="1"/>
          </p:nvPr>
        </p:nvSpPr>
        <p:spPr/>
        <p:txBody>
          <a:bodyPr>
            <a:normAutofit fontScale="92500" lnSpcReduction="20000"/>
          </a:bodyPr>
          <a:lstStyle/>
          <a:p>
            <a:pPr eaLnBrk="1" hangingPunct="1">
              <a:lnSpc>
                <a:spcPct val="90000"/>
              </a:lnSpc>
              <a:defRPr/>
            </a:pPr>
            <a:r>
              <a:rPr lang="sr-Cyrl-CS" sz="2800" dirty="0" smtClean="0"/>
              <a:t>ЈЕДНОСТАВНИЈЕ И ЈЕФТИНИЈЕ ЗА ПРОИЗВОДЊУ</a:t>
            </a:r>
          </a:p>
          <a:p>
            <a:pPr eaLnBrk="1" hangingPunct="1">
              <a:lnSpc>
                <a:spcPct val="90000"/>
              </a:lnSpc>
              <a:defRPr/>
            </a:pPr>
            <a:r>
              <a:rPr lang="sr-Cyrl-CS" sz="2800" dirty="0" smtClean="0"/>
              <a:t>РАДЕ НА ПРИНЦИПУ ФИСИЈЕ (ЦЕПАЊА) АТОМА ПРИЛИКОМ ЧЕГА СЕ ИЗГУБЉЕНА МАСА ТРАНСФОРМИШЕ У ЕНЕРГИЈУ ПРЕМА АЈНШТАЈНОВОЈ ФОРМУЛИ Е</a:t>
            </a:r>
            <a:r>
              <a:rPr lang="en-US" sz="2800" dirty="0" smtClean="0"/>
              <a:t>=</a:t>
            </a:r>
            <a:r>
              <a:rPr lang="en-US" sz="2800" dirty="0" err="1" smtClean="0"/>
              <a:t>Mx</a:t>
            </a:r>
            <a:r>
              <a:rPr lang="en-US" sz="2800" dirty="0" smtClean="0"/>
              <a:t>(</a:t>
            </a:r>
            <a:r>
              <a:rPr lang="en-US" sz="2800" dirty="0" err="1" smtClean="0"/>
              <a:t>CxC</a:t>
            </a:r>
            <a:r>
              <a:rPr lang="en-US" sz="2800" dirty="0" smtClean="0"/>
              <a:t>)</a:t>
            </a:r>
            <a:r>
              <a:rPr lang="sr-Cyrl-CS" sz="2800" dirty="0" smtClean="0"/>
              <a:t>-мала маса, велика енергија</a:t>
            </a:r>
          </a:p>
          <a:p>
            <a:pPr eaLnBrk="1" hangingPunct="1">
              <a:lnSpc>
                <a:spcPct val="90000"/>
              </a:lnSpc>
              <a:defRPr/>
            </a:pPr>
            <a:r>
              <a:rPr lang="sr-Cyrl-CS" sz="2800" dirty="0" smtClean="0"/>
              <a:t>Постоје два хемијска елемента која се користе у те сврхе: уранијум-235 (У-235) и плутонијум</a:t>
            </a:r>
          </a:p>
          <a:p>
            <a:pPr>
              <a:lnSpc>
                <a:spcPct val="90000"/>
              </a:lnSpc>
              <a:defRPr/>
            </a:pPr>
            <a:r>
              <a:rPr lang="sr-Cyrl-CS" sz="2800" dirty="0"/>
              <a:t>ДА БИ СЕ ДОБИЛА КРИТИЧНА МАСА КОЈА ЋЕ ЕКСПЛОДИРАТИ ЈЕДНО ПАРЧЕ УРАНИЈУМА СЕ У НЕКОЈ УСКОЈ ЦЕВИ </a:t>
            </a:r>
            <a:r>
              <a:rPr lang="en-US" sz="2800" dirty="0"/>
              <a:t> "</a:t>
            </a:r>
            <a:r>
              <a:rPr lang="sr-Cyrl-CS" sz="2800" dirty="0"/>
              <a:t>БОМБАРДУЈЕ</a:t>
            </a:r>
            <a:r>
              <a:rPr lang="en-US" sz="2800" dirty="0"/>
              <a:t>“</a:t>
            </a:r>
            <a:r>
              <a:rPr lang="sr-Cyrl-CS" sz="2800" dirty="0"/>
              <a:t> КОНВЕНЦИОНАЛНИМ ЕКСПЛОЗИВОМ И ПРЕНОСИ ПРЕКО ТЕ ЦЕВИ ДО ДРУГОГ КОМАДА УРАНИЈУМА</a:t>
            </a:r>
          </a:p>
          <a:p>
            <a:pPr algn="ctr">
              <a:defRPr/>
            </a:pPr>
            <a:r>
              <a:rPr lang="sr-Cyrl-CS" sz="2800" dirty="0"/>
              <a:t>УРАНИЈУМ </a:t>
            </a:r>
          </a:p>
          <a:p>
            <a:pPr algn="ctr">
              <a:defRPr/>
            </a:pPr>
            <a:r>
              <a:rPr lang="sr-Cyrl-CS" sz="2800" dirty="0"/>
              <a:t>ПЛУТОНИЈУМ</a:t>
            </a:r>
            <a:endParaRPr lang="en-US" sz="2800" dirty="0"/>
          </a:p>
          <a:p>
            <a:pPr eaLnBrk="1" hangingPunct="1">
              <a:lnSpc>
                <a:spcPct val="90000"/>
              </a:lnSpc>
              <a:defRPr/>
            </a:pPr>
            <a:endParaRPr lang="en-US" sz="2800" dirty="0" smtClean="0"/>
          </a:p>
        </p:txBody>
      </p:sp>
    </p:spTree>
    <p:extLst>
      <p:ext uri="{BB962C8B-B14F-4D97-AF65-F5344CB8AC3E}">
        <p14:creationId xmlns="" xmlns:p14="http://schemas.microsoft.com/office/powerpoint/2010/main" val="2672951065"/>
      </p:ext>
    </p:extLst>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defRPr/>
            </a:pPr>
            <a:r>
              <a:rPr lang="sr-Cyrl-RS" sz="4000" dirty="0" smtClean="0"/>
              <a:t>Уранијум и плутонијум</a:t>
            </a:r>
            <a:endParaRPr lang="en-US" sz="4000" dirty="0" smtClean="0"/>
          </a:p>
        </p:txBody>
      </p:sp>
      <p:sp>
        <p:nvSpPr>
          <p:cNvPr id="25603" name="Rectangle 3"/>
          <p:cNvSpPr>
            <a:spLocks noGrp="1" noChangeArrowheads="1"/>
          </p:cNvSpPr>
          <p:nvPr>
            <p:ph type="body" idx="1"/>
          </p:nvPr>
        </p:nvSpPr>
        <p:spPr/>
        <p:txBody>
          <a:bodyPr>
            <a:normAutofit fontScale="70000" lnSpcReduction="20000"/>
          </a:bodyPr>
          <a:lstStyle/>
          <a:p>
            <a:pPr marL="0" indent="0" algn="ctr" eaLnBrk="1" hangingPunct="1">
              <a:lnSpc>
                <a:spcPct val="90000"/>
              </a:lnSpc>
              <a:buNone/>
              <a:defRPr/>
            </a:pPr>
            <a:r>
              <a:rPr lang="sr-Cyrl-CS" dirty="0" smtClean="0"/>
              <a:t>УРАНИЈУМ: </a:t>
            </a:r>
          </a:p>
          <a:p>
            <a:pPr eaLnBrk="1" hangingPunct="1">
              <a:lnSpc>
                <a:spcPct val="90000"/>
              </a:lnSpc>
              <a:defRPr/>
            </a:pPr>
            <a:r>
              <a:rPr lang="sr-Cyrl-CS" dirty="0" smtClean="0"/>
              <a:t>Пет или мање килограма довољно за једну атомску бомбу</a:t>
            </a:r>
          </a:p>
          <a:p>
            <a:pPr eaLnBrk="1" hangingPunct="1">
              <a:lnSpc>
                <a:spcPct val="90000"/>
              </a:lnSpc>
              <a:defRPr/>
            </a:pPr>
            <a:r>
              <a:rPr lang="sr-Cyrl-CS" dirty="0" smtClean="0"/>
              <a:t>У-235 се веома тешко добија, јер природни уранијум садржи мање од 1% У-235</a:t>
            </a:r>
          </a:p>
          <a:p>
            <a:pPr eaLnBrk="1" hangingPunct="1">
              <a:lnSpc>
                <a:spcPct val="90000"/>
              </a:lnSpc>
              <a:defRPr/>
            </a:pPr>
            <a:r>
              <a:rPr lang="sr-Cyrl-CS" dirty="0" smtClean="0"/>
              <a:t>Екстраховање У-235 из природног уранијума је скуп, спор и технички вепма захтеван процес</a:t>
            </a:r>
          </a:p>
          <a:p>
            <a:pPr marL="0" indent="0" algn="ctr">
              <a:lnSpc>
                <a:spcPct val="80000"/>
              </a:lnSpc>
              <a:buNone/>
              <a:defRPr/>
            </a:pPr>
            <a:r>
              <a:rPr lang="sr-Cyrl-CS" dirty="0"/>
              <a:t>ПЛУТОНИЈУМ:</a:t>
            </a:r>
          </a:p>
          <a:p>
            <a:pPr>
              <a:lnSpc>
                <a:spcPct val="80000"/>
              </a:lnSpc>
              <a:defRPr/>
            </a:pPr>
            <a:r>
              <a:rPr lang="sr-Cyrl-CS" dirty="0" smtClean="0"/>
              <a:t>Плутонујум је најлакше добити из уранијума који се користи у нуклеарним реакторима</a:t>
            </a:r>
          </a:p>
          <a:p>
            <a:pPr>
              <a:lnSpc>
                <a:spcPct val="80000"/>
              </a:lnSpc>
              <a:defRPr/>
            </a:pPr>
            <a:r>
              <a:rPr lang="sr-Cyrl-CS" dirty="0" smtClean="0"/>
              <a:t>Технички теже направити бомбу од њега</a:t>
            </a:r>
          </a:p>
          <a:p>
            <a:pPr>
              <a:lnSpc>
                <a:spcPct val="80000"/>
              </a:lnSpc>
              <a:defRPr/>
            </a:pPr>
            <a:r>
              <a:rPr lang="sr-Cyrl-CS" dirty="0" smtClean="0"/>
              <a:t>Користи се и у комерцијалним нуклеарним реакторима</a:t>
            </a:r>
          </a:p>
          <a:p>
            <a:pPr>
              <a:lnSpc>
                <a:spcPct val="80000"/>
              </a:lnSpc>
              <a:defRPr/>
            </a:pPr>
            <a:r>
              <a:rPr lang="sr-Cyrl-CS" dirty="0" smtClean="0"/>
              <a:t>Бомбе бачене на хирошиму и нагасаки биле су једна уранијумска а једна плутонијумска</a:t>
            </a:r>
          </a:p>
          <a:p>
            <a:pPr>
              <a:lnSpc>
                <a:spcPct val="80000"/>
              </a:lnSpc>
              <a:defRPr/>
            </a:pPr>
            <a:r>
              <a:rPr lang="sr-Cyrl-CS" dirty="0" smtClean="0"/>
              <a:t>Атомске бомбе су главна опасност данас и кад се говори о пролиферацији нуклераног оружја првенствено се мисли на фисиона нуклеарна оружја</a:t>
            </a:r>
          </a:p>
          <a:p>
            <a:pPr>
              <a:lnSpc>
                <a:spcPct val="80000"/>
              </a:lnSpc>
              <a:defRPr/>
            </a:pPr>
            <a:endParaRPr lang="en-US" dirty="0"/>
          </a:p>
          <a:p>
            <a:pPr eaLnBrk="1" hangingPunct="1">
              <a:lnSpc>
                <a:spcPct val="90000"/>
              </a:lnSpc>
              <a:defRPr/>
            </a:pPr>
            <a:endParaRPr lang="en-US" dirty="0" smtClean="0"/>
          </a:p>
        </p:txBody>
      </p:sp>
    </p:spTree>
    <p:extLst>
      <p:ext uri="{BB962C8B-B14F-4D97-AF65-F5344CB8AC3E}">
        <p14:creationId xmlns="" xmlns:p14="http://schemas.microsoft.com/office/powerpoint/2010/main" val="4136635749"/>
      </p:ext>
    </p:extLst>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normAutofit fontScale="90000"/>
          </a:bodyPr>
          <a:lstStyle/>
          <a:p>
            <a:pPr eaLnBrk="1" hangingPunct="1">
              <a:defRPr/>
            </a:pPr>
            <a:r>
              <a:rPr lang="sr-Cyrl-CS" sz="3200" b="1" smtClean="0"/>
              <a:t>ФУЗИОНА НУКЛЕАРНА ОРУЖЈА (ТЕРМОНУКЛЕАРНЕ БОМБЕ, ХИДРОГЕНСКЕ ИЛИ Х-БОМБЕ)</a:t>
            </a:r>
            <a:endParaRPr lang="en-US" sz="3200" b="1" smtClean="0"/>
          </a:p>
        </p:txBody>
      </p:sp>
      <p:sp>
        <p:nvSpPr>
          <p:cNvPr id="27651" name="Rectangle 3"/>
          <p:cNvSpPr>
            <a:spLocks noGrp="1" noChangeArrowheads="1"/>
          </p:cNvSpPr>
          <p:nvPr>
            <p:ph type="body" idx="1"/>
          </p:nvPr>
        </p:nvSpPr>
        <p:spPr/>
        <p:txBody>
          <a:bodyPr/>
          <a:lstStyle/>
          <a:p>
            <a:pPr eaLnBrk="1" hangingPunct="1">
              <a:lnSpc>
                <a:spcPct val="90000"/>
              </a:lnSpc>
              <a:defRPr/>
            </a:pPr>
            <a:r>
              <a:rPr lang="sr-Cyrl-CS" dirty="0" smtClean="0"/>
              <a:t>ЊИХОВА ИЗРАДА ЈЕ ВЕОМА, ВЕОМА СКУПА И ТЕХНОЛОШКИ ВЕОМА ЗАХТЕВНА</a:t>
            </a:r>
          </a:p>
          <a:p>
            <a:pPr eaLnBrk="1" hangingPunct="1">
              <a:lnSpc>
                <a:spcPct val="90000"/>
              </a:lnSpc>
              <a:defRPr/>
            </a:pPr>
            <a:r>
              <a:rPr lang="sr-Cyrl-CS" dirty="0" smtClean="0"/>
              <a:t>ОВА ОРУЖЈА РЕЗЕРВИСАНА СУ ЗА НАЈВЕЋЕ, НАЈБОГАТИЈЕ И ТЕХНОЛОШКИ НАЈНАПРЕДНИЈЕ ДРЖАВЕ</a:t>
            </a:r>
          </a:p>
          <a:p>
            <a:pPr eaLnBrk="1" hangingPunct="1">
              <a:lnSpc>
                <a:spcPct val="90000"/>
              </a:lnSpc>
              <a:defRPr/>
            </a:pPr>
            <a:r>
              <a:rPr lang="sr-Cyrl-CS" dirty="0" smtClean="0"/>
              <a:t>МАЊЕ ВАЖНА У ПОСЛЕХЛАДНОРАТОВСКОМ СВЕТУ</a:t>
            </a:r>
          </a:p>
          <a:p>
            <a:pPr eaLnBrk="1" hangingPunct="1">
              <a:lnSpc>
                <a:spcPct val="90000"/>
              </a:lnSpc>
              <a:defRPr/>
            </a:pPr>
            <a:r>
              <a:rPr lang="sr-Cyrl-CS" dirty="0" smtClean="0"/>
              <a:t>1.11.1952.-Маршалска острва</a:t>
            </a:r>
            <a:endParaRPr lang="en-US" dirty="0" smtClean="0"/>
          </a:p>
        </p:txBody>
      </p:sp>
    </p:spTree>
    <p:extLst>
      <p:ext uri="{BB962C8B-B14F-4D97-AF65-F5344CB8AC3E}">
        <p14:creationId xmlns="" xmlns:p14="http://schemas.microsoft.com/office/powerpoint/2010/main" val="84263308"/>
      </p:ext>
    </p:extLst>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normAutofit fontScale="90000"/>
          </a:bodyPr>
          <a:lstStyle/>
          <a:p>
            <a:pPr eaLnBrk="1" hangingPunct="1">
              <a:defRPr/>
            </a:pPr>
            <a:r>
              <a:rPr lang="sr-Cyrl-CS" sz="4000" smtClean="0"/>
              <a:t>МНОГО ВЕЋЕ РАЗОРНЕ МОЋИ НЕГО АТОМСКЕ БОМБЕ</a:t>
            </a:r>
            <a:endParaRPr lang="en-US" sz="4000" smtClean="0"/>
          </a:p>
        </p:txBody>
      </p:sp>
      <p:sp>
        <p:nvSpPr>
          <p:cNvPr id="28675" name="Rectangle 3"/>
          <p:cNvSpPr>
            <a:spLocks noGrp="1" noChangeArrowheads="1"/>
          </p:cNvSpPr>
          <p:nvPr>
            <p:ph type="body" idx="1"/>
          </p:nvPr>
        </p:nvSpPr>
        <p:spPr/>
        <p:txBody>
          <a:bodyPr/>
          <a:lstStyle/>
          <a:p>
            <a:pPr eaLnBrk="1" hangingPunct="1">
              <a:lnSpc>
                <a:spcPct val="80000"/>
              </a:lnSpc>
              <a:defRPr/>
            </a:pPr>
            <a:r>
              <a:rPr lang="sr-Cyrl-CS" sz="2400" smtClean="0"/>
              <a:t>ЕКСПЛОЗИВНА МОЋ НАЈВЕЋЕГ ДЕЛА ФИСИОНИХ ОРУЖЈА КРЕЋЕ СЕ ИЗМЕЂУ 1 И 200 КИЛОТОНА (1 КТ ЈЕДНАКО ЈЕ ИЗНОСУ ОД 1000 ТОНА КОНВЕНЦИОНАЛНОГ ЕКСПЛОЗИВА)</a:t>
            </a:r>
          </a:p>
          <a:p>
            <a:pPr eaLnBrk="1" hangingPunct="1">
              <a:lnSpc>
                <a:spcPct val="80000"/>
              </a:lnSpc>
              <a:defRPr/>
            </a:pPr>
            <a:r>
              <a:rPr lang="sr-Cyrl-CS" sz="2400" smtClean="0"/>
              <a:t>ЕКСПЛОЗИВНА МОЋ ФУЗИОНИХ НУКЛЕРАНИХ ОРУЖЈА КРЕЋЕ СЕ ОД 1-20 МЕГАТОНА (1 МТ ЈЕДНАКО ЈЕ ИЗНОСУ ОД 1000 КИЛОТОНА)</a:t>
            </a:r>
          </a:p>
          <a:p>
            <a:pPr eaLnBrk="1" hangingPunct="1">
              <a:lnSpc>
                <a:spcPct val="80000"/>
              </a:lnSpc>
              <a:defRPr/>
            </a:pPr>
            <a:r>
              <a:rPr lang="sr-Cyrl-CS" sz="2400" smtClean="0"/>
              <a:t>НАЈВЕЋА НУКЛЕАРНА ЕКСПЛОЗИЈА ИКАДА ИЗВРШЕНА НА ТЕРИТОРИЈИ ЗЕМЉЕ ДЕСИЛА СЕ 1961. ГОДИНЕ КАДА СУ СОВЈЕТИ ПРОБАЛИ ХИДРОГЕНСКУ БОМБУ ОД 60 МЕГАТОНА, ЧИЈА ЈЕ РАЗОРНА МОЋ БИЛА ТРИ ПУТА ВЕЋА НЕГО СВА ЕКСПЛОЗИВНА СРЕДСТВА КОРИШЋЕНА У ДРУГОМ СВЕТСКОМ РАТУ</a:t>
            </a:r>
            <a:endParaRPr lang="en-US" sz="2400" smtClean="0"/>
          </a:p>
        </p:txBody>
      </p:sp>
    </p:spTree>
    <p:extLst>
      <p:ext uri="{BB962C8B-B14F-4D97-AF65-F5344CB8AC3E}">
        <p14:creationId xmlns="" xmlns:p14="http://schemas.microsoft.com/office/powerpoint/2010/main" val="3247578463"/>
      </p:ext>
    </p:extLst>
  </p:cSld>
  <p:clrMapOvr>
    <a:masterClrMapping/>
  </p:clrMapOvr>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normAutofit/>
          </a:bodyPr>
          <a:lstStyle/>
          <a:p>
            <a:pPr eaLnBrk="1" hangingPunct="1">
              <a:defRPr/>
            </a:pPr>
            <a:r>
              <a:rPr lang="sr-Cyrl-CS" sz="4000" dirty="0" smtClean="0">
                <a:cs typeface="Arial" charset="0"/>
              </a:rPr>
              <a:t>ФУЗИОНА НУКЛЕАРНА ОРУЖЈА</a:t>
            </a:r>
            <a:endParaRPr lang="en-US" sz="4000" dirty="0" smtClean="0">
              <a:cs typeface="Arial" charset="0"/>
            </a:endParaRPr>
          </a:p>
        </p:txBody>
      </p:sp>
      <p:sp>
        <p:nvSpPr>
          <p:cNvPr id="29699" name="Rectangle 3"/>
          <p:cNvSpPr>
            <a:spLocks noGrp="1" noChangeArrowheads="1"/>
          </p:cNvSpPr>
          <p:nvPr>
            <p:ph type="body" idx="1"/>
          </p:nvPr>
        </p:nvSpPr>
        <p:spPr/>
        <p:txBody>
          <a:bodyPr/>
          <a:lstStyle/>
          <a:p>
            <a:pPr eaLnBrk="1" hangingPunct="1">
              <a:lnSpc>
                <a:spcPct val="90000"/>
              </a:lnSpc>
              <a:defRPr/>
            </a:pPr>
            <a:r>
              <a:rPr lang="sr-Cyrl-CS" smtClean="0"/>
              <a:t>КОД ОВИХ ОРУЖЈА ДВА МАЛА АТОМА (ВАРИЈАНТЕ ХИДРОГЕНА) СПАЈАЈУ СЕ (ВРШИ СЕ ФУЗИЈА) У ЈЕДАН ВЕЋИ АТОМ, ПРИ ЧЕМУ СЕ ОСЛОБАЂА НУКЛЕАРНА ЕНЕРГИЈА</a:t>
            </a:r>
          </a:p>
          <a:p>
            <a:pPr eaLnBrk="1" hangingPunct="1">
              <a:lnSpc>
                <a:spcPct val="90000"/>
              </a:lnSpc>
              <a:defRPr/>
            </a:pPr>
            <a:r>
              <a:rPr lang="sr-Cyrl-CS" smtClean="0"/>
              <a:t>СВЕ ОВО СЕ ОДИГРАВА НА ВЕОМА ВИСОКИМ ТЕМПЕРАТУРАМА</a:t>
            </a:r>
          </a:p>
          <a:p>
            <a:pPr eaLnBrk="1" hangingPunct="1">
              <a:lnSpc>
                <a:spcPct val="90000"/>
              </a:lnSpc>
              <a:defRPr/>
            </a:pPr>
            <a:r>
              <a:rPr lang="sr-Cyrl-CS" smtClean="0"/>
              <a:t>А ДА БИ СЕ ОНЕ СТВОРИЛЕ КОРИСТЕ СЕ ФИСИОНА ОРУЖЈА</a:t>
            </a:r>
            <a:endParaRPr lang="en-US" smtClean="0"/>
          </a:p>
        </p:txBody>
      </p:sp>
    </p:spTree>
    <p:extLst>
      <p:ext uri="{BB962C8B-B14F-4D97-AF65-F5344CB8AC3E}">
        <p14:creationId xmlns="" xmlns:p14="http://schemas.microsoft.com/office/powerpoint/2010/main" val="1442800231"/>
      </p:ext>
    </p:extLst>
  </p:cSld>
  <p:clrMapOvr>
    <a:masterClrMapping/>
  </p:clrMapOvr>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3"/>
          <p:cNvSpPr>
            <a:spLocks noGrp="1" noChangeArrowheads="1"/>
          </p:cNvSpPr>
          <p:nvPr>
            <p:ph type="body" idx="1"/>
          </p:nvPr>
        </p:nvSpPr>
        <p:spPr/>
        <p:txBody>
          <a:bodyPr/>
          <a:lstStyle/>
          <a:p>
            <a:pPr eaLnBrk="1" hangingPunct="1">
              <a:lnSpc>
                <a:spcPct val="80000"/>
              </a:lnSpc>
              <a:defRPr/>
            </a:pPr>
            <a:r>
              <a:rPr lang="sr-Cyrl-CS" sz="2800" dirty="0" smtClean="0"/>
              <a:t>АВИОНИ- ОД Б-29, ПРЕКО Б-36 ДО СТРАТЕШКИХ НУКЛЕАРНИХ БОМБАРДЕРА</a:t>
            </a:r>
          </a:p>
          <a:p>
            <a:pPr eaLnBrk="1" hangingPunct="1">
              <a:lnSpc>
                <a:spcPct val="80000"/>
              </a:lnSpc>
              <a:defRPr/>
            </a:pPr>
            <a:r>
              <a:rPr lang="sr-Cyrl-CS" sz="2800" dirty="0" smtClean="0"/>
              <a:t>РАЗЛИЧИТЕ ВРСТЕ КОНВЕНЦИОНАЛНИХ ЕКСПЛОЗИВНИХ НАПРАВА ТИПА ЗЕМЉА-ВАЗДУХ</a:t>
            </a:r>
            <a:r>
              <a:rPr lang="en-US" sz="2800" dirty="0" smtClean="0"/>
              <a:t> </a:t>
            </a:r>
            <a:r>
              <a:rPr lang="sr-Cyrl-CS" sz="2800" dirty="0" smtClean="0"/>
              <a:t>и СОФИСТИФИКОВАНИХ МОБИЛНИХ СИСТЕМА</a:t>
            </a:r>
          </a:p>
          <a:p>
            <a:pPr eaLnBrk="1" hangingPunct="1">
              <a:lnSpc>
                <a:spcPct val="80000"/>
              </a:lnSpc>
              <a:defRPr/>
            </a:pPr>
            <a:r>
              <a:rPr lang="sr-Cyrl-RS" sz="2800" dirty="0" smtClean="0"/>
              <a:t>ПОДМОРНИЦЕ-</a:t>
            </a:r>
            <a:r>
              <a:rPr lang="en-US" sz="2800" dirty="0" smtClean="0"/>
              <a:t>SUBMARINE LAUNCHED MISSILES (SLBMs)</a:t>
            </a:r>
            <a:endParaRPr lang="sr-Cyrl-CS" sz="2800" dirty="0" smtClean="0"/>
          </a:p>
          <a:p>
            <a:pPr eaLnBrk="1" hangingPunct="1">
              <a:lnSpc>
                <a:spcPct val="80000"/>
              </a:lnSpc>
              <a:defRPr/>
            </a:pPr>
            <a:r>
              <a:rPr lang="sr-Cyrl-CS" sz="2800" dirty="0" smtClean="0"/>
              <a:t>БАЛИСТИЧКЕ РАКЕТЕ (</a:t>
            </a:r>
            <a:r>
              <a:rPr lang="en-US" sz="2800" dirty="0" smtClean="0"/>
              <a:t>BALLISTIC MISSILES)</a:t>
            </a:r>
            <a:r>
              <a:rPr lang="sr-Cyrl-RS" sz="2800" dirty="0" smtClean="0"/>
              <a:t>-</a:t>
            </a:r>
            <a:endParaRPr lang="en-US" sz="2800" dirty="0" smtClean="0"/>
          </a:p>
          <a:p>
            <a:pPr eaLnBrk="1" hangingPunct="1">
              <a:lnSpc>
                <a:spcPct val="80000"/>
              </a:lnSpc>
              <a:defRPr/>
            </a:pPr>
            <a:r>
              <a:rPr lang="sr-Cyrl-CS" sz="2800" dirty="0" smtClean="0"/>
              <a:t>КРСТАРЕЋЕ РАКЕТЕ</a:t>
            </a:r>
            <a:endParaRPr lang="en-US" sz="2800" dirty="0" smtClean="0"/>
          </a:p>
          <a:p>
            <a:pPr eaLnBrk="1" hangingPunct="1">
              <a:lnSpc>
                <a:spcPct val="80000"/>
              </a:lnSpc>
              <a:defRPr/>
            </a:pPr>
            <a:endParaRPr lang="en-US" sz="2800" dirty="0" smtClean="0"/>
          </a:p>
        </p:txBody>
      </p:sp>
      <p:sp>
        <p:nvSpPr>
          <p:cNvPr id="2" name="Rectangle 1"/>
          <p:cNvSpPr/>
          <p:nvPr/>
        </p:nvSpPr>
        <p:spPr>
          <a:xfrm>
            <a:off x="2590800" y="457200"/>
            <a:ext cx="4724400"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CS" dirty="0"/>
              <a:t>НАЧИНИ ИСПАЉИВАЊА И ПРЕНОСА (</a:t>
            </a:r>
            <a:r>
              <a:rPr lang="en-US" dirty="0"/>
              <a:t>DELIVERY) </a:t>
            </a:r>
            <a:r>
              <a:rPr lang="sr-Cyrl-CS" dirty="0"/>
              <a:t>НУКЛЕАРНОГ ОРУЖЈА</a:t>
            </a:r>
            <a:endParaRPr lang="sr-Latn-RS" dirty="0"/>
          </a:p>
        </p:txBody>
      </p:sp>
    </p:spTree>
    <p:extLst>
      <p:ext uri="{BB962C8B-B14F-4D97-AF65-F5344CB8AC3E}">
        <p14:creationId xmlns="" xmlns:p14="http://schemas.microsoft.com/office/powerpoint/2010/main" val="254847591"/>
      </p:ext>
    </p:extLst>
  </p:cSld>
  <p:clrMapOvr>
    <a:masterClrMapping/>
  </p:clrMapOvr>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defRPr/>
            </a:pPr>
            <a:r>
              <a:rPr lang="sr-Cyrl-CS" smtClean="0"/>
              <a:t>БАЛИСТИЧКЕ РАКЕТЕ</a:t>
            </a:r>
            <a:endParaRPr lang="en-US" smtClean="0"/>
          </a:p>
        </p:txBody>
      </p:sp>
      <p:sp>
        <p:nvSpPr>
          <p:cNvPr id="41987" name="Rectangle 3"/>
          <p:cNvSpPr>
            <a:spLocks noGrp="1" noChangeArrowheads="1"/>
          </p:cNvSpPr>
          <p:nvPr>
            <p:ph type="body" idx="1"/>
          </p:nvPr>
        </p:nvSpPr>
        <p:spPr/>
        <p:txBody>
          <a:bodyPr/>
          <a:lstStyle/>
          <a:p>
            <a:pPr eaLnBrk="1" hangingPunct="1">
              <a:lnSpc>
                <a:spcPct val="90000"/>
              </a:lnSpc>
              <a:defRPr/>
            </a:pPr>
            <a:r>
              <a:rPr lang="sr-Cyrl-CS" dirty="0" smtClean="0"/>
              <a:t>ГЛАВНИ </a:t>
            </a:r>
            <a:r>
              <a:rPr lang="en-US" dirty="0" smtClean="0"/>
              <a:t>“</a:t>
            </a:r>
            <a:r>
              <a:rPr lang="sr-Cyrl-CS" dirty="0" smtClean="0"/>
              <a:t>ИСПОРУЧИЛАЦ</a:t>
            </a:r>
            <a:r>
              <a:rPr lang="en-US" dirty="0" smtClean="0"/>
              <a:t>“</a:t>
            </a:r>
            <a:r>
              <a:rPr lang="sr-Cyrl-CS" dirty="0" smtClean="0"/>
              <a:t> НУКЛЕАРНОГ ОРУЖЈА</a:t>
            </a:r>
          </a:p>
          <a:p>
            <a:pPr eaLnBrk="1" hangingPunct="1">
              <a:lnSpc>
                <a:spcPct val="90000"/>
              </a:lnSpc>
              <a:defRPr/>
            </a:pPr>
            <a:r>
              <a:rPr lang="sr-Cyrl-CS" dirty="0" smtClean="0"/>
              <a:t>ОНЕ НОСЕ НУКЛЕАРНЕ БОЈЕВЕ ГЛАВЕ ДУЖ ТРАЈЕКТОРИЈА И СПУШТАЈУ ИХ НА МЕТУ</a:t>
            </a:r>
          </a:p>
          <a:p>
            <a:pPr eaLnBrk="1" hangingPunct="1">
              <a:lnSpc>
                <a:spcPct val="90000"/>
              </a:lnSpc>
              <a:defRPr/>
            </a:pPr>
            <a:r>
              <a:rPr lang="sr-Cyrl-CS" dirty="0" smtClean="0"/>
              <a:t>ЛЕТЕ 50 000 МИЉА ИЗНАД АТМОСФЕРЕ, ШТО ИХ ЧИНИ ПРАКТИЧНО </a:t>
            </a:r>
            <a:r>
              <a:rPr lang="en-US" dirty="0" smtClean="0"/>
              <a:t>“</a:t>
            </a:r>
            <a:r>
              <a:rPr lang="sr-Cyrl-CS" dirty="0" smtClean="0"/>
              <a:t>НЕОБОРИВИМ</a:t>
            </a:r>
            <a:r>
              <a:rPr lang="en-US" dirty="0" smtClean="0"/>
              <a:t>“</a:t>
            </a:r>
            <a:endParaRPr lang="sr-Cyrl-CS" dirty="0" smtClean="0"/>
          </a:p>
          <a:p>
            <a:pPr eaLnBrk="1" hangingPunct="1">
              <a:lnSpc>
                <a:spcPct val="90000"/>
              </a:lnSpc>
              <a:defRPr/>
            </a:pPr>
            <a:r>
              <a:rPr lang="sr-Cyrl-CS" dirty="0" smtClean="0"/>
              <a:t>СИСТЕМ НАВОЂЕЊА</a:t>
            </a:r>
            <a:endParaRPr lang="en-US" dirty="0" smtClean="0"/>
          </a:p>
        </p:txBody>
      </p:sp>
    </p:spTree>
    <p:extLst>
      <p:ext uri="{BB962C8B-B14F-4D97-AF65-F5344CB8AC3E}">
        <p14:creationId xmlns="" xmlns:p14="http://schemas.microsoft.com/office/powerpoint/2010/main" val="1915438353"/>
      </p:ext>
    </p:extLst>
  </p:cSld>
  <p:clrMapOvr>
    <a:masterClrMapping/>
  </p:clrMapOvr>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defRPr/>
            </a:pPr>
            <a:r>
              <a:rPr lang="sr-Cyrl-CS" sz="4000" smtClean="0"/>
              <a:t>ВРСТЕ БАЛИСТИЧКИХ РАКЕТА:</a:t>
            </a:r>
            <a:endParaRPr lang="en-US" sz="4000" smtClean="0"/>
          </a:p>
        </p:txBody>
      </p:sp>
      <p:sp>
        <p:nvSpPr>
          <p:cNvPr id="43011" name="Rectangle 3"/>
          <p:cNvSpPr>
            <a:spLocks noGrp="1" noChangeArrowheads="1"/>
          </p:cNvSpPr>
          <p:nvPr>
            <p:ph type="body" idx="1"/>
          </p:nvPr>
        </p:nvSpPr>
        <p:spPr/>
        <p:txBody>
          <a:bodyPr/>
          <a:lstStyle/>
          <a:p>
            <a:pPr eaLnBrk="1" hangingPunct="1">
              <a:lnSpc>
                <a:spcPct val="90000"/>
              </a:lnSpc>
              <a:defRPr/>
            </a:pPr>
            <a:r>
              <a:rPr lang="sr-Cyrl-CS" sz="2800" smtClean="0"/>
              <a:t>ТАКТИЧКЕ: ДОМЕТ ОД 500 ДО 1000 МИЉА (</a:t>
            </a:r>
            <a:r>
              <a:rPr lang="en-US" sz="2800" smtClean="0"/>
              <a:t>SHORTRANGE BALLISTIC MISSILES)-</a:t>
            </a:r>
            <a:r>
              <a:rPr lang="sr-Cyrl-CS" sz="2800" smtClean="0"/>
              <a:t>ГЛАВНА ОПАСНОСТ У ПОСЛЕХЛАДНОРАТОВСКОМ СВЕТУ</a:t>
            </a:r>
          </a:p>
          <a:p>
            <a:pPr eaLnBrk="1" hangingPunct="1">
              <a:lnSpc>
                <a:spcPct val="90000"/>
              </a:lnSpc>
              <a:defRPr/>
            </a:pPr>
            <a:r>
              <a:rPr lang="sr-Cyrl-CS" sz="2800" smtClean="0"/>
              <a:t>РАКЕТЕ СРЕДЊЕГ ДОМЕТА: ОД 1000 ДО 5000 МИЉА (</a:t>
            </a:r>
            <a:r>
              <a:rPr lang="en-US" sz="2800" smtClean="0"/>
              <a:t>INTERMEDIATE BALLISTIC MISSILES)</a:t>
            </a:r>
          </a:p>
          <a:p>
            <a:pPr eaLnBrk="1" hangingPunct="1">
              <a:lnSpc>
                <a:spcPct val="90000"/>
              </a:lnSpc>
              <a:defRPr/>
            </a:pPr>
            <a:r>
              <a:rPr lang="sr-Cyrl-CS" sz="2800" smtClean="0"/>
              <a:t>СТРАТЕГИЈСКЕ: ДОМЕТА ПРЕКО 5000 МИЉА-РАСТОЈАЊЕ ОД ЧИКАГА ДО МОСКВЕ (</a:t>
            </a:r>
            <a:r>
              <a:rPr lang="en-US" sz="2800" smtClean="0"/>
              <a:t>INTERCONTINENTAL BALISTIC MISSILES- ICBMs)</a:t>
            </a:r>
          </a:p>
        </p:txBody>
      </p:sp>
    </p:spTree>
    <p:extLst>
      <p:ext uri="{BB962C8B-B14F-4D97-AF65-F5344CB8AC3E}">
        <p14:creationId xmlns="" xmlns:p14="http://schemas.microsoft.com/office/powerpoint/2010/main" val="2808678626"/>
      </p:ext>
    </p:extLst>
  </p:cSld>
  <p:clrMapOvr>
    <a:masterClrMapping/>
  </p:clrMapOvr>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normAutofit fontScale="90000"/>
          </a:bodyPr>
          <a:lstStyle/>
          <a:p>
            <a:pPr eaLnBrk="1" hangingPunct="1">
              <a:defRPr/>
            </a:pPr>
            <a:r>
              <a:rPr lang="sr-Cyrl-CS" sz="4000" dirty="0" smtClean="0"/>
              <a:t>КОНТРОЛА</a:t>
            </a:r>
            <a:br>
              <a:rPr lang="sr-Cyrl-CS" sz="4000" dirty="0" smtClean="0"/>
            </a:br>
            <a:r>
              <a:rPr lang="sr-Cyrl-CS" sz="4000" dirty="0" smtClean="0"/>
              <a:t>1. БИЛАТЕРАЛНИ СПОРАЗУМИ: САД-СССР (РУСИЈА)</a:t>
            </a:r>
            <a:endParaRPr lang="en-US" sz="4000" dirty="0" smtClean="0"/>
          </a:p>
        </p:txBody>
      </p:sp>
      <p:sp>
        <p:nvSpPr>
          <p:cNvPr id="54275" name="Rectangle 3"/>
          <p:cNvSpPr>
            <a:spLocks noGrp="1" noChangeArrowheads="1"/>
          </p:cNvSpPr>
          <p:nvPr>
            <p:ph type="body" idx="1"/>
          </p:nvPr>
        </p:nvSpPr>
        <p:spPr/>
        <p:txBody>
          <a:bodyPr>
            <a:normAutofit lnSpcReduction="10000"/>
          </a:bodyPr>
          <a:lstStyle/>
          <a:p>
            <a:pPr eaLnBrk="1" hangingPunct="1">
              <a:defRPr/>
            </a:pPr>
            <a:r>
              <a:rPr lang="en-US" dirty="0" smtClean="0"/>
              <a:t>SALT I – 1972.</a:t>
            </a:r>
          </a:p>
          <a:p>
            <a:pPr eaLnBrk="1" hangingPunct="1">
              <a:defRPr/>
            </a:pPr>
            <a:r>
              <a:rPr lang="en-US" dirty="0" smtClean="0"/>
              <a:t>SALT II – 1979.</a:t>
            </a:r>
          </a:p>
          <a:p>
            <a:pPr eaLnBrk="1" hangingPunct="1">
              <a:defRPr/>
            </a:pPr>
            <a:r>
              <a:rPr lang="en-US" dirty="0" smtClean="0"/>
              <a:t>INF TREATY – 1987.</a:t>
            </a:r>
          </a:p>
          <a:p>
            <a:pPr eaLnBrk="1" hangingPunct="1">
              <a:defRPr/>
            </a:pPr>
            <a:r>
              <a:rPr lang="en-US" dirty="0" smtClean="0"/>
              <a:t>START I – 1991.</a:t>
            </a:r>
          </a:p>
          <a:p>
            <a:pPr eaLnBrk="1" hangingPunct="1">
              <a:defRPr/>
            </a:pPr>
            <a:r>
              <a:rPr lang="en-US" dirty="0" smtClean="0"/>
              <a:t>START II – 1993.</a:t>
            </a:r>
          </a:p>
          <a:p>
            <a:pPr eaLnBrk="1" hangingPunct="1">
              <a:defRPr/>
            </a:pPr>
            <a:r>
              <a:rPr lang="en-US" dirty="0" smtClean="0"/>
              <a:t>STRATEGIC OFFENSIVE REDUCTION TREATY – 2002. (RIM)</a:t>
            </a:r>
            <a:r>
              <a:rPr lang="sr-Cyrl-RS" dirty="0" smtClean="0"/>
              <a:t>.....</a:t>
            </a:r>
          </a:p>
          <a:p>
            <a:pPr marL="0" indent="0">
              <a:buNone/>
              <a:defRPr/>
            </a:pPr>
            <a:r>
              <a:rPr lang="sr-Cyrl-CS" dirty="0" smtClean="0"/>
              <a:t>2. МУЛТИЛАТЕРАЛНИ </a:t>
            </a:r>
            <a:r>
              <a:rPr lang="sr-Cyrl-CS" dirty="0"/>
              <a:t>СПОРАЗУМИ</a:t>
            </a:r>
            <a:endParaRPr lang="sr-Cyrl-RS" dirty="0" smtClean="0"/>
          </a:p>
          <a:p>
            <a:pPr eaLnBrk="1" hangingPunct="1">
              <a:defRPr/>
            </a:pPr>
            <a:endParaRPr lang="en-US" dirty="0" smtClean="0"/>
          </a:p>
        </p:txBody>
      </p:sp>
    </p:spTree>
    <p:extLst>
      <p:ext uri="{BB962C8B-B14F-4D97-AF65-F5344CB8AC3E}">
        <p14:creationId xmlns="" xmlns:p14="http://schemas.microsoft.com/office/powerpoint/2010/main" val="2582019834"/>
      </p:ext>
    </p:extLst>
  </p:cSld>
  <p:clrMapOvr>
    <a:masterClrMapping/>
  </p:clrMapOvr>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305800" cy="1417638"/>
          </a:xfrm>
        </p:spPr>
        <p:txBody>
          <a:bodyPr>
            <a:noAutofit/>
          </a:bodyPr>
          <a:lstStyle/>
          <a:p>
            <a:r>
              <a:rPr lang="sr-Cyrl-RS" sz="3200" i="1" dirty="0" smtClean="0">
                <a:latin typeface="Times New Roman" pitchFamily="18" charset="0"/>
                <a:cs typeface="Times New Roman" pitchFamily="18" charset="0"/>
              </a:rPr>
              <a:t/>
            </a:r>
            <a:br>
              <a:rPr lang="sr-Cyrl-RS" sz="3200" i="1" dirty="0" smtClean="0">
                <a:latin typeface="Times New Roman" pitchFamily="18" charset="0"/>
                <a:cs typeface="Times New Roman" pitchFamily="18" charset="0"/>
              </a:rPr>
            </a:br>
            <a:r>
              <a:rPr lang="en-US" sz="4000" b="1" dirty="0" err="1" smtClean="0">
                <a:latin typeface="Times New Roman" pitchFamily="18" charset="0"/>
                <a:cs typeface="Times New Roman" pitchFamily="18" charset="0"/>
              </a:rPr>
              <a:t>Радијациона</a:t>
            </a:r>
            <a:r>
              <a:rPr lang="en-US" sz="4000" b="1" dirty="0" smtClean="0">
                <a:latin typeface="Times New Roman" pitchFamily="18" charset="0"/>
                <a:cs typeface="Times New Roman" pitchFamily="18" charset="0"/>
              </a:rPr>
              <a:t> </a:t>
            </a:r>
            <a:r>
              <a:rPr lang="en-US" sz="4000" b="1" dirty="0" err="1" smtClean="0">
                <a:latin typeface="Times New Roman" pitchFamily="18" charset="0"/>
                <a:cs typeface="Times New Roman" pitchFamily="18" charset="0"/>
              </a:rPr>
              <a:t>болест</a:t>
            </a:r>
            <a:endParaRPr lang="en-US" sz="4000" b="1" dirty="0">
              <a:latin typeface="Times New Roman" pitchFamily="18" charset="0"/>
              <a:cs typeface="Times New Roman" pitchFamily="18" charset="0"/>
            </a:endParaRPr>
          </a:p>
        </p:txBody>
      </p:sp>
      <p:sp>
        <p:nvSpPr>
          <p:cNvPr id="3" name="Content Placeholder 2"/>
          <p:cNvSpPr>
            <a:spLocks noGrp="1"/>
          </p:cNvSpPr>
          <p:nvPr>
            <p:ph idx="1"/>
          </p:nvPr>
        </p:nvSpPr>
        <p:spPr>
          <a:xfrm>
            <a:off x="304800" y="1600200"/>
            <a:ext cx="8686800" cy="4525963"/>
          </a:xfrm>
        </p:spPr>
        <p:txBody>
          <a:bodyPr>
            <a:normAutofit fontScale="70000" lnSpcReduction="20000"/>
          </a:bodyPr>
          <a:lstStyle/>
          <a:p>
            <a:pPr>
              <a:buNone/>
            </a:pPr>
            <a:endParaRPr lang="sr-Cyrl-RS" sz="2400"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Радијациона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болест</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је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скуп</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знакова</a:t>
            </a:r>
            <a:r>
              <a:rPr lang="en-US" dirty="0" smtClean="0">
                <a:latin typeface="Times New Roman" pitchFamily="18" charset="0"/>
                <a:cs typeface="Times New Roman" pitchFamily="18" charset="0"/>
              </a:rPr>
              <a:t> и </a:t>
            </a:r>
            <a:r>
              <a:rPr lang="en-US" dirty="0" err="1" smtClean="0">
                <a:latin typeface="Times New Roman" pitchFamily="18" charset="0"/>
                <a:cs typeface="Times New Roman" pitchFamily="18" charset="0"/>
              </a:rPr>
              <a:t>симптома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који</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се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јављају</a:t>
            </a:r>
            <a:r>
              <a:rPr lang="en-US" dirty="0" smtClean="0">
                <a:latin typeface="Times New Roman" pitchFamily="18" charset="0"/>
                <a:cs typeface="Times New Roman" pitchFamily="18" charset="0"/>
              </a:rPr>
              <a:t> у </a:t>
            </a:r>
            <a:r>
              <a:rPr lang="en-US" dirty="0" err="1" smtClean="0">
                <a:latin typeface="Times New Roman" pitchFamily="18" charset="0"/>
                <a:cs typeface="Times New Roman" pitchFamily="18" charset="0"/>
              </a:rPr>
              <a:t>акутном</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облику</a:t>
            </a:r>
            <a:r>
              <a:rPr lang="en-US" dirty="0" smtClean="0">
                <a:latin typeface="Times New Roman" pitchFamily="18" charset="0"/>
                <a:cs typeface="Times New Roman" pitchFamily="18" charset="0"/>
              </a:rPr>
              <a:t> у </a:t>
            </a:r>
            <a:r>
              <a:rPr lang="en-US" dirty="0" err="1" smtClean="0">
                <a:latin typeface="Times New Roman" pitchFamily="18" charset="0"/>
                <a:cs typeface="Times New Roman" pitchFamily="18" charset="0"/>
              </a:rPr>
              <a:t>току</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шестонедељног</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периода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после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излагања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зрачењу</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већем</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од</a:t>
            </a:r>
            <a:r>
              <a:rPr lang="en-US" dirty="0" smtClean="0">
                <a:latin typeface="Times New Roman" pitchFamily="18" charset="0"/>
                <a:cs typeface="Times New Roman" pitchFamily="18" charset="0"/>
              </a:rPr>
              <a:t> 0,</a:t>
            </a:r>
            <a:r>
              <a:rPr lang="sr-Cyrl-RS" dirty="0" smtClean="0">
                <a:latin typeface="Times New Roman" pitchFamily="18" charset="0"/>
                <a:cs typeface="Times New Roman" pitchFamily="18" charset="0"/>
              </a:rPr>
              <a:t>5</a:t>
            </a:r>
            <a:r>
              <a:rPr lang="en-US" dirty="0" smtClean="0">
                <a:latin typeface="Times New Roman" pitchFamily="18" charset="0"/>
                <a:cs typeface="Times New Roman" pitchFamily="18" charset="0"/>
              </a:rPr>
              <a:t> </a:t>
            </a:r>
            <a:r>
              <a:rPr lang="sr-Latn-RS" dirty="0"/>
              <a:t>Gy</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апсорбовано</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зрачење</a:t>
            </a:r>
            <a:r>
              <a:rPr lang="en-US" dirty="0" smtClean="0">
                <a:latin typeface="Times New Roman" pitchFamily="18" charset="0"/>
                <a:cs typeface="Times New Roman" pitchFamily="18" charset="0"/>
              </a:rPr>
              <a:t>) у </a:t>
            </a:r>
            <a:r>
              <a:rPr lang="en-US" dirty="0" err="1" smtClean="0">
                <a:latin typeface="Times New Roman" pitchFamily="18" charset="0"/>
                <a:cs typeface="Times New Roman" pitchFamily="18" charset="0"/>
              </a:rPr>
              <a:t>кратком</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временском</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периоду</a:t>
            </a:r>
            <a:r>
              <a:rPr lang="en-US" dirty="0" smtClean="0">
                <a:latin typeface="Times New Roman" pitchFamily="18" charset="0"/>
                <a:cs typeface="Times New Roman" pitchFamily="18" charset="0"/>
              </a:rPr>
              <a:t> , </a:t>
            </a:r>
            <a:r>
              <a:rPr lang="en-US" dirty="0" err="1" smtClean="0">
                <a:latin typeface="Times New Roman" pitchFamily="18" charset="0"/>
                <a:cs typeface="Times New Roman" pitchFamily="18" charset="0"/>
              </a:rPr>
              <a:t>неколико</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сати</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до</a:t>
            </a:r>
            <a:r>
              <a:rPr lang="en-US" dirty="0" smtClean="0">
                <a:latin typeface="Times New Roman" pitchFamily="18" charset="0"/>
                <a:cs typeface="Times New Roman" pitchFamily="18" charset="0"/>
              </a:rPr>
              <a:t> 1-2 </a:t>
            </a:r>
            <a:r>
              <a:rPr lang="en-US" dirty="0" err="1" smtClean="0">
                <a:latin typeface="Times New Roman" pitchFamily="18" charset="0"/>
                <a:cs typeface="Times New Roman" pitchFamily="18" charset="0"/>
              </a:rPr>
              <a:t>дана</a:t>
            </a:r>
            <a:r>
              <a:rPr lang="en-US" dirty="0" smtClean="0">
                <a:latin typeface="Times New Roman" pitchFamily="18" charset="0"/>
                <a:cs typeface="Times New Roman" pitchFamily="18" charset="0"/>
              </a:rPr>
              <a:t>, и </a:t>
            </a:r>
            <a:r>
              <a:rPr lang="en-US" dirty="0" err="1" smtClean="0">
                <a:latin typeface="Times New Roman" pitchFamily="18" charset="0"/>
                <a:cs typeface="Times New Roman" pitchFamily="18" charset="0"/>
              </a:rPr>
              <a:t>хроничном</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облику</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као</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последица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кумулативног</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ефекта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малих</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доза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на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два</a:t>
            </a:r>
            <a:r>
              <a:rPr lang="en-US" dirty="0" smtClean="0">
                <a:latin typeface="Times New Roman" pitchFamily="18" charset="0"/>
                <a:cs typeface="Times New Roman" pitchFamily="18" charset="0"/>
              </a:rPr>
              <a:t> и </a:t>
            </a:r>
            <a:r>
              <a:rPr lang="en-US" dirty="0" err="1" smtClean="0">
                <a:latin typeface="Times New Roman" pitchFamily="18" charset="0"/>
                <a:cs typeface="Times New Roman" pitchFamily="18" charset="0"/>
              </a:rPr>
              <a:t>више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радиосензитивних</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ткива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кроз</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дужи</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временски</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период</a:t>
            </a:r>
            <a:r>
              <a:rPr lang="en-US" dirty="0" smtClean="0">
                <a:latin typeface="Times New Roman" pitchFamily="18" charset="0"/>
                <a:cs typeface="Times New Roman" pitchFamily="18" charset="0"/>
              </a:rPr>
              <a:t> ( </a:t>
            </a:r>
            <a:r>
              <a:rPr lang="en-US" dirty="0" err="1" smtClean="0">
                <a:latin typeface="Times New Roman" pitchFamily="18" charset="0"/>
                <a:cs typeface="Times New Roman" pitchFamily="18" charset="0"/>
              </a:rPr>
              <a:t>најмање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пет</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година</a:t>
            </a:r>
            <a:r>
              <a:rPr lang="en-US" dirty="0" smtClean="0">
                <a:latin typeface="Times New Roman" pitchFamily="18" charset="0"/>
                <a:cs typeface="Times New Roman" pitchFamily="18" charset="0"/>
              </a:rPr>
              <a:t> ) , </a:t>
            </a:r>
            <a:r>
              <a:rPr lang="en-US" dirty="0" err="1" smtClean="0">
                <a:latin typeface="Times New Roman" pitchFamily="18" charset="0"/>
                <a:cs typeface="Times New Roman" pitchFamily="18" charset="0"/>
              </a:rPr>
              <a:t>без</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обзира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да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ли</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се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ради</a:t>
            </a:r>
            <a:r>
              <a:rPr lang="en-US" dirty="0" smtClean="0">
                <a:latin typeface="Times New Roman" pitchFamily="18" charset="0"/>
                <a:cs typeface="Times New Roman" pitchFamily="18" charset="0"/>
              </a:rPr>
              <a:t> о </a:t>
            </a:r>
            <a:r>
              <a:rPr lang="en-US" dirty="0" err="1" smtClean="0">
                <a:latin typeface="Times New Roman" pitchFamily="18" charset="0"/>
                <a:cs typeface="Times New Roman" pitchFamily="18" charset="0"/>
              </a:rPr>
              <a:t>спољашњем</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или</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унутрашњем</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зрачењу</a:t>
            </a:r>
            <a:r>
              <a:rPr lang="sr-Cyrl-RS" dirty="0" smtClean="0">
                <a:latin typeface="Times New Roman" pitchFamily="18" charset="0"/>
                <a:cs typeface="Times New Roman" pitchFamily="18" charset="0"/>
              </a:rPr>
              <a:t>.</a:t>
            </a:r>
            <a:endParaRPr lang="en-US" sz="2400" dirty="0">
              <a:latin typeface="Times New Roman" pitchFamily="18" charset="0"/>
              <a:cs typeface="Times New Roman" pitchFamily="18" charset="0"/>
            </a:endParaRPr>
          </a:p>
          <a:p>
            <a:endParaRPr lang="en-US" sz="2400" dirty="0">
              <a:latin typeface="Times New Roman" pitchFamily="18" charset="0"/>
              <a:cs typeface="Times New Roman" pitchFamily="18" charset="0"/>
            </a:endParaRPr>
          </a:p>
          <a:p>
            <a:pPr>
              <a:buNone/>
            </a:pP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Према</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начину</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настанка</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радијациона</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болест</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може</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бити</a:t>
            </a:r>
            <a:r>
              <a:rPr lang="en-US" dirty="0">
                <a:latin typeface="Times New Roman" pitchFamily="18" charset="0"/>
                <a:cs typeface="Times New Roman" pitchFamily="18" charset="0"/>
              </a:rPr>
              <a:t> ​:</a:t>
            </a:r>
          </a:p>
          <a:p>
            <a:r>
              <a:rPr lang="en-US" dirty="0" err="1">
                <a:latin typeface="Times New Roman" pitchFamily="18" charset="0"/>
                <a:cs typeface="Times New Roman" pitchFamily="18" charset="0"/>
              </a:rPr>
              <a:t>задесна</a:t>
            </a:r>
            <a:r>
              <a:rPr lang="en-US" dirty="0">
                <a:latin typeface="Times New Roman" pitchFamily="18" charset="0"/>
                <a:cs typeface="Times New Roman" pitchFamily="18" charset="0"/>
              </a:rPr>
              <a:t> ( </a:t>
            </a:r>
            <a:r>
              <a:rPr lang="en-US" dirty="0" err="1">
                <a:latin typeface="Times New Roman" pitchFamily="18" charset="0"/>
                <a:cs typeface="Times New Roman" pitchFamily="18" charset="0"/>
              </a:rPr>
              <a:t>настала</a:t>
            </a:r>
            <a:r>
              <a:rPr lang="en-US" dirty="0">
                <a:latin typeface="Times New Roman" pitchFamily="18" charset="0"/>
                <a:cs typeface="Times New Roman" pitchFamily="18" charset="0"/>
              </a:rPr>
              <a:t> у </a:t>
            </a:r>
            <a:r>
              <a:rPr lang="en-US" dirty="0" err="1">
                <a:latin typeface="Times New Roman" pitchFamily="18" charset="0"/>
                <a:cs typeface="Times New Roman" pitchFamily="18" charset="0"/>
              </a:rPr>
              <a:t>току</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производње</a:t>
            </a:r>
            <a:r>
              <a:rPr lang="en-US" dirty="0">
                <a:latin typeface="Times New Roman" pitchFamily="18" charset="0"/>
                <a:cs typeface="Times New Roman" pitchFamily="18" charset="0"/>
              </a:rPr>
              <a:t> , </a:t>
            </a:r>
            <a:r>
              <a:rPr lang="en-US" dirty="0" err="1">
                <a:latin typeface="Times New Roman" pitchFamily="18" charset="0"/>
                <a:cs typeface="Times New Roman" pitchFamily="18" charset="0"/>
              </a:rPr>
              <a:t>примене</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истраживања</a:t>
            </a:r>
            <a:r>
              <a:rPr lang="en-US" dirty="0">
                <a:latin typeface="Times New Roman" pitchFamily="18" charset="0"/>
                <a:cs typeface="Times New Roman" pitchFamily="18" charset="0"/>
              </a:rPr>
              <a:t> , </a:t>
            </a:r>
            <a:r>
              <a:rPr lang="en-US" dirty="0" err="1">
                <a:latin typeface="Times New Roman" pitchFamily="18" charset="0"/>
                <a:cs typeface="Times New Roman" pitchFamily="18" charset="0"/>
              </a:rPr>
              <a:t>манипулације</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или</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лечења</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радиоктивним</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материјалом</a:t>
            </a:r>
            <a:r>
              <a:rPr lang="en-US" dirty="0">
                <a:latin typeface="Times New Roman" pitchFamily="18" charset="0"/>
                <a:cs typeface="Times New Roman" pitchFamily="18" charset="0"/>
              </a:rPr>
              <a:t> ) </a:t>
            </a:r>
          </a:p>
          <a:p>
            <a:r>
              <a:rPr lang="en-US" dirty="0" err="1">
                <a:latin typeface="Times New Roman" pitchFamily="18" charset="0"/>
                <a:cs typeface="Times New Roman" pitchFamily="18" charset="0"/>
              </a:rPr>
              <a:t>намерна</a:t>
            </a:r>
            <a:r>
              <a:rPr lang="en-US" dirty="0">
                <a:latin typeface="Times New Roman" pitchFamily="18" charset="0"/>
                <a:cs typeface="Times New Roman" pitchFamily="18" charset="0"/>
              </a:rPr>
              <a:t> ( </a:t>
            </a:r>
            <a:r>
              <a:rPr lang="en-US" dirty="0" err="1">
                <a:latin typeface="Times New Roman" pitchFamily="18" charset="0"/>
                <a:cs typeface="Times New Roman" pitchFamily="18" charset="0"/>
              </a:rPr>
              <a:t>након</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примене</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радиоктивног</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оружја</a:t>
            </a:r>
            <a:r>
              <a:rPr lang="en-US" dirty="0">
                <a:latin typeface="Times New Roman" pitchFamily="18" charset="0"/>
                <a:cs typeface="Times New Roman" pitchFamily="18" charset="0"/>
              </a:rPr>
              <a:t> у </a:t>
            </a:r>
            <a:r>
              <a:rPr lang="en-US" dirty="0" err="1">
                <a:latin typeface="Times New Roman" pitchFamily="18" charset="0"/>
                <a:cs typeface="Times New Roman" pitchFamily="18" charset="0"/>
              </a:rPr>
              <a:t>ратним</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или</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терористичким</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дејствима</a:t>
            </a:r>
            <a:r>
              <a:rPr lang="en-US" dirty="0">
                <a:latin typeface="Times New Roman" pitchFamily="18" charset="0"/>
                <a:cs typeface="Times New Roman" pitchFamily="18" charset="0"/>
              </a:rPr>
              <a:t> )</a:t>
            </a:r>
          </a:p>
          <a:p>
            <a:pPr>
              <a:buNone/>
            </a:pPr>
            <a:endParaRPr lang="en-US" dirty="0">
              <a:latin typeface="Times New Roman" pitchFamily="18" charset="0"/>
              <a:cs typeface="Times New Roman" pitchFamily="18" charset="0"/>
            </a:endParaRPr>
          </a:p>
        </p:txBody>
      </p:sp>
    </p:spTree>
    <p:extLst>
      <p:ext uri="{BB962C8B-B14F-4D97-AF65-F5344CB8AC3E}">
        <p14:creationId xmlns="" xmlns:p14="http://schemas.microsoft.com/office/powerpoint/2010/main" val="62400176"/>
      </p:ext>
    </p:extLst>
  </p:cSld>
  <p:clrMapOvr>
    <a:masterClrMapping/>
  </p:clrMapOvr>
  <p:transition>
    <p:wedg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latin typeface="Times New Roman" pitchFamily="18" charset="0"/>
                <a:cs typeface="Times New Roman" pitchFamily="18" charset="0"/>
              </a:rPr>
              <a:t>Врсте земљотреса</a:t>
            </a:r>
            <a:endParaRPr lang="sr-Latn-RS"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62500" lnSpcReduction="20000"/>
          </a:bodyPr>
          <a:lstStyle/>
          <a:p>
            <a:pPr marL="0" indent="0">
              <a:buNone/>
            </a:pPr>
            <a:r>
              <a:rPr lang="sr-Cyrl-RS" b="1" dirty="0" smtClean="0">
                <a:latin typeface="Times New Roman" pitchFamily="18" charset="0"/>
                <a:cs typeface="Times New Roman" pitchFamily="18" charset="0"/>
              </a:rPr>
              <a:t>1. </a:t>
            </a:r>
            <a:r>
              <a:rPr lang="sr-Latn-RS" dirty="0" smtClean="0">
                <a:latin typeface="Times New Roman" pitchFamily="18" charset="0"/>
                <a:cs typeface="Times New Roman" pitchFamily="18" charset="0"/>
              </a:rPr>
              <a:t>ПРИРОДНИ </a:t>
            </a:r>
            <a:r>
              <a:rPr lang="sr-Latn-RS" dirty="0">
                <a:latin typeface="Times New Roman" pitchFamily="18" charset="0"/>
                <a:cs typeface="Times New Roman" pitchFamily="18" charset="0"/>
              </a:rPr>
              <a:t>ЗЕМЉОТРЕСИ: </a:t>
            </a:r>
          </a:p>
          <a:p>
            <a:r>
              <a:rPr lang="sr-Latn-RS" dirty="0">
                <a:latin typeface="Times New Roman" pitchFamily="18" charset="0"/>
                <a:cs typeface="Times New Roman" pitchFamily="18" charset="0"/>
              </a:rPr>
              <a:t>Тектонски земљотреси </a:t>
            </a:r>
            <a:r>
              <a:rPr lang="en-US" dirty="0">
                <a:latin typeface="Times New Roman" pitchFamily="18" charset="0"/>
                <a:cs typeface="Times New Roman" pitchFamily="18" charset="0"/>
              </a:rPr>
              <a:t>- </a:t>
            </a:r>
            <a:r>
              <a:rPr lang="sr-Latn-RS" dirty="0">
                <a:latin typeface="Times New Roman" pitchFamily="18" charset="0"/>
                <a:cs typeface="Times New Roman" pitchFamily="18" charset="0"/>
              </a:rPr>
              <a:t>услед покрета маса у Земљиној унутрасњости. </a:t>
            </a:r>
            <a:r>
              <a:rPr lang="en-US" dirty="0">
                <a:latin typeface="Times New Roman" pitchFamily="18" charset="0"/>
                <a:cs typeface="Times New Roman" pitchFamily="18" charset="0"/>
              </a:rPr>
              <a:t>В</a:t>
            </a:r>
            <a:r>
              <a:rPr lang="sr-Latn-RS" dirty="0">
                <a:latin typeface="Times New Roman" pitchFamily="18" charset="0"/>
                <a:cs typeface="Times New Roman" pitchFamily="18" charset="0"/>
              </a:rPr>
              <a:t>езани </a:t>
            </a:r>
            <a:r>
              <a:rPr lang="en-US" dirty="0" err="1">
                <a:latin typeface="Times New Roman" pitchFamily="18" charset="0"/>
                <a:cs typeface="Times New Roman" pitchFamily="18" charset="0"/>
              </a:rPr>
              <a:t>су</a:t>
            </a:r>
            <a:r>
              <a:rPr lang="en-US" dirty="0">
                <a:latin typeface="Times New Roman" pitchFamily="18" charset="0"/>
                <a:cs typeface="Times New Roman" pitchFamily="18" charset="0"/>
              </a:rPr>
              <a:t> </a:t>
            </a:r>
            <a:r>
              <a:rPr lang="sr-Latn-RS" dirty="0">
                <a:latin typeface="Times New Roman" pitchFamily="18" charset="0"/>
                <a:cs typeface="Times New Roman" pitchFamily="18" charset="0"/>
              </a:rPr>
              <a:t>за раседање и набирање Земљине коре. </a:t>
            </a:r>
            <a:r>
              <a:rPr lang="en-US" dirty="0">
                <a:latin typeface="Times New Roman" pitchFamily="18" charset="0"/>
                <a:cs typeface="Times New Roman" pitchFamily="18" charset="0"/>
              </a:rPr>
              <a:t>Т</a:t>
            </a:r>
            <a:r>
              <a:rPr lang="sr-Latn-RS" dirty="0">
                <a:latin typeface="Times New Roman" pitchFamily="18" charset="0"/>
                <a:cs typeface="Times New Roman" pitchFamily="18" charset="0"/>
              </a:rPr>
              <a:t>о су најјачи и најчешћи земљотреси </a:t>
            </a:r>
          </a:p>
          <a:p>
            <a:r>
              <a:rPr lang="en-GB" dirty="0">
                <a:latin typeface="Times New Roman" pitchFamily="18" charset="0"/>
                <a:cs typeface="Times New Roman" pitchFamily="18" charset="0"/>
              </a:rPr>
              <a:t>fore shock</a:t>
            </a:r>
            <a:r>
              <a:rPr lang="sl-SI" dirty="0">
                <a:latin typeface="Times New Roman" pitchFamily="18" charset="0"/>
                <a:cs typeface="Times New Roman" pitchFamily="18" charset="0"/>
              </a:rPr>
              <a:t>, </a:t>
            </a:r>
            <a:r>
              <a:rPr lang="en-GB" dirty="0" err="1">
                <a:latin typeface="Times New Roman" pitchFamily="18" charset="0"/>
                <a:cs typeface="Times New Roman" pitchFamily="18" charset="0"/>
              </a:rPr>
              <a:t>glavni</a:t>
            </a:r>
            <a:r>
              <a:rPr lang="en-GB" dirty="0">
                <a:latin typeface="Times New Roman" pitchFamily="18" charset="0"/>
                <a:cs typeface="Times New Roman" pitchFamily="18" charset="0"/>
              </a:rPr>
              <a:t> </a:t>
            </a:r>
            <a:r>
              <a:rPr lang="en-GB" dirty="0" err="1">
                <a:latin typeface="Times New Roman" pitchFamily="18" charset="0"/>
                <a:cs typeface="Times New Roman" pitchFamily="18" charset="0"/>
              </a:rPr>
              <a:t>udar</a:t>
            </a:r>
            <a:r>
              <a:rPr lang="sl-SI" dirty="0">
                <a:latin typeface="Times New Roman" pitchFamily="18" charset="0"/>
                <a:cs typeface="Times New Roman" pitchFamily="18" charset="0"/>
              </a:rPr>
              <a:t>, </a:t>
            </a:r>
            <a:r>
              <a:rPr lang="en-GB" dirty="0">
                <a:latin typeface="Times New Roman" pitchFamily="18" charset="0"/>
                <a:cs typeface="Times New Roman" pitchFamily="18" charset="0"/>
              </a:rPr>
              <a:t>after shock</a:t>
            </a:r>
            <a:r>
              <a:rPr lang="en-US" dirty="0">
                <a:latin typeface="Times New Roman" pitchFamily="18" charset="0"/>
                <a:cs typeface="Times New Roman" pitchFamily="18" charset="0"/>
              </a:rPr>
              <a:t>.</a:t>
            </a:r>
            <a:endParaRPr lang="sr-Latn-RS" dirty="0">
              <a:latin typeface="Times New Roman" pitchFamily="18" charset="0"/>
              <a:cs typeface="Times New Roman" pitchFamily="18" charset="0"/>
            </a:endParaRPr>
          </a:p>
          <a:p>
            <a:r>
              <a:rPr lang="en-US" dirty="0" err="1">
                <a:latin typeface="Times New Roman" pitchFamily="18" charset="0"/>
                <a:cs typeface="Times New Roman" pitchFamily="18" charset="0"/>
              </a:rPr>
              <a:t>Вулкански</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земљотреси</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су</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условљени</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вулканском</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активно</a:t>
            </a:r>
            <a:r>
              <a:rPr lang="sr-Latn-RS" dirty="0">
                <a:latin typeface="Times New Roman" pitchFamily="18" charset="0"/>
                <a:cs typeface="Times New Roman" pitchFamily="18" charset="0"/>
              </a:rPr>
              <a:t>шћ</a:t>
            </a:r>
            <a:r>
              <a:rPr lang="en-US" dirty="0">
                <a:latin typeface="Times New Roman" pitchFamily="18" charset="0"/>
                <a:cs typeface="Times New Roman" pitchFamily="18" charset="0"/>
              </a:rPr>
              <a:t>у. </a:t>
            </a:r>
            <a:r>
              <a:rPr lang="en-US" dirty="0" err="1">
                <a:latin typeface="Times New Roman" pitchFamily="18" charset="0"/>
                <a:cs typeface="Times New Roman" pitchFamily="18" charset="0"/>
              </a:rPr>
              <a:t>Обицно</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претходе</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ерупцијама</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вулкана</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Могу</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да</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буду</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знатне</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ја</a:t>
            </a:r>
            <a:r>
              <a:rPr lang="sr-Latn-RS" dirty="0">
                <a:latin typeface="Times New Roman" pitchFamily="18" charset="0"/>
                <a:cs typeface="Times New Roman" pitchFamily="18" charset="0"/>
              </a:rPr>
              <a:t>ч</a:t>
            </a:r>
            <a:r>
              <a:rPr lang="en-US" dirty="0" err="1">
                <a:latin typeface="Times New Roman" pitchFamily="18" charset="0"/>
                <a:cs typeface="Times New Roman" pitchFamily="18" charset="0"/>
              </a:rPr>
              <a:t>ине</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али</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су</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редовно</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малог</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распрострањења</a:t>
            </a:r>
            <a:r>
              <a:rPr lang="en-US" dirty="0">
                <a:latin typeface="Times New Roman" pitchFamily="18" charset="0"/>
                <a:cs typeface="Times New Roman" pitchFamily="18" charset="0"/>
              </a:rPr>
              <a:t>.</a:t>
            </a:r>
            <a:endParaRPr lang="sr-Latn-RS" dirty="0">
              <a:latin typeface="Times New Roman" pitchFamily="18" charset="0"/>
              <a:cs typeface="Times New Roman" pitchFamily="18" charset="0"/>
            </a:endParaRPr>
          </a:p>
          <a:p>
            <a:r>
              <a:rPr lang="en-US" dirty="0" err="1">
                <a:latin typeface="Times New Roman" pitchFamily="18" charset="0"/>
                <a:cs typeface="Times New Roman" pitchFamily="18" charset="0"/>
              </a:rPr>
              <a:t>Урвински</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земљотреси</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настају</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обурвавањем</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таваница</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пе</a:t>
            </a:r>
            <a:r>
              <a:rPr lang="sr-Latn-RS" dirty="0">
                <a:latin typeface="Times New Roman" pitchFamily="18" charset="0"/>
                <a:cs typeface="Times New Roman" pitchFamily="18" charset="0"/>
              </a:rPr>
              <a:t>ћ</a:t>
            </a:r>
            <a:r>
              <a:rPr lang="en-US" dirty="0" err="1">
                <a:latin typeface="Times New Roman" pitchFamily="18" charset="0"/>
                <a:cs typeface="Times New Roman" pitchFamily="18" charset="0"/>
              </a:rPr>
              <a:t>ина</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најце</a:t>
            </a:r>
            <a:r>
              <a:rPr lang="sr-Latn-RS" dirty="0">
                <a:latin typeface="Times New Roman" pitchFamily="18" charset="0"/>
                <a:cs typeface="Times New Roman" pitchFamily="18" charset="0"/>
              </a:rPr>
              <a:t>шћ</a:t>
            </a:r>
            <a:r>
              <a:rPr lang="en-US" dirty="0">
                <a:latin typeface="Times New Roman" pitchFamily="18" charset="0"/>
                <a:cs typeface="Times New Roman" pitchFamily="18" charset="0"/>
              </a:rPr>
              <a:t>е </a:t>
            </a:r>
            <a:r>
              <a:rPr lang="en-US" dirty="0" err="1">
                <a:latin typeface="Times New Roman" pitchFamily="18" charset="0"/>
                <a:cs typeface="Times New Roman" pitchFamily="18" charset="0"/>
              </a:rPr>
              <a:t>се</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јављају</a:t>
            </a:r>
            <a:r>
              <a:rPr lang="en-US" dirty="0">
                <a:latin typeface="Times New Roman" pitchFamily="18" charset="0"/>
                <a:cs typeface="Times New Roman" pitchFamily="18" charset="0"/>
              </a:rPr>
              <a:t> у </a:t>
            </a:r>
            <a:r>
              <a:rPr lang="en-US" dirty="0" err="1">
                <a:latin typeface="Times New Roman" pitchFamily="18" charset="0"/>
                <a:cs typeface="Times New Roman" pitchFamily="18" charset="0"/>
              </a:rPr>
              <a:t>кре</a:t>
            </a:r>
            <a:r>
              <a:rPr lang="sr-Latn-RS" dirty="0">
                <a:latin typeface="Times New Roman" pitchFamily="18" charset="0"/>
                <a:cs typeface="Times New Roman" pitchFamily="18" charset="0"/>
              </a:rPr>
              <a:t>ч</a:t>
            </a:r>
            <a:r>
              <a:rPr lang="en-US" dirty="0" err="1">
                <a:latin typeface="Times New Roman" pitchFamily="18" charset="0"/>
                <a:cs typeface="Times New Roman" pitchFamily="18" charset="0"/>
              </a:rPr>
              <a:t>ња</a:t>
            </a:r>
            <a:r>
              <a:rPr lang="sr-Latn-RS" dirty="0">
                <a:latin typeface="Times New Roman" pitchFamily="18" charset="0"/>
                <a:cs typeface="Times New Roman" pitchFamily="18" charset="0"/>
              </a:rPr>
              <a:t>ч</a:t>
            </a:r>
            <a:r>
              <a:rPr lang="en-US" dirty="0" err="1">
                <a:latin typeface="Times New Roman" pitchFamily="18" charset="0"/>
                <a:cs typeface="Times New Roman" pitchFamily="18" charset="0"/>
              </a:rPr>
              <a:t>ким</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пределима</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Захватају</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незнатна</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пространства</a:t>
            </a:r>
            <a:r>
              <a:rPr lang="en-US" dirty="0">
                <a:latin typeface="Times New Roman" pitchFamily="18" charset="0"/>
                <a:cs typeface="Times New Roman" pitchFamily="18" charset="0"/>
              </a:rPr>
              <a:t> и </a:t>
            </a:r>
            <a:r>
              <a:rPr lang="en-US" dirty="0" err="1">
                <a:latin typeface="Times New Roman" pitchFamily="18" charset="0"/>
                <a:cs typeface="Times New Roman" pitchFamily="18" charset="0"/>
              </a:rPr>
              <a:t>слабе</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су</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ја</a:t>
            </a:r>
            <a:r>
              <a:rPr lang="sr-Latn-RS" dirty="0">
                <a:latin typeface="Times New Roman" pitchFamily="18" charset="0"/>
                <a:cs typeface="Times New Roman" pitchFamily="18" charset="0"/>
              </a:rPr>
              <a:t>ч</a:t>
            </a:r>
            <a:r>
              <a:rPr lang="en-US" dirty="0" err="1">
                <a:latin typeface="Times New Roman" pitchFamily="18" charset="0"/>
                <a:cs typeface="Times New Roman" pitchFamily="18" charset="0"/>
              </a:rPr>
              <a:t>ине</a:t>
            </a:r>
            <a:r>
              <a:rPr lang="en-US" dirty="0">
                <a:latin typeface="Times New Roman" pitchFamily="18" charset="0"/>
                <a:cs typeface="Times New Roman" pitchFamily="18" charset="0"/>
              </a:rPr>
              <a:t>.  </a:t>
            </a:r>
            <a:endParaRPr lang="sr-Latn-RS" dirty="0">
              <a:latin typeface="Times New Roman" pitchFamily="18" charset="0"/>
              <a:cs typeface="Times New Roman" pitchFamily="18" charset="0"/>
            </a:endParaRPr>
          </a:p>
          <a:p>
            <a:pPr marL="0" indent="0">
              <a:buNone/>
            </a:pPr>
            <a:r>
              <a:rPr lang="sr-Cyrl-RS" dirty="0" smtClean="0">
                <a:latin typeface="Times New Roman" pitchFamily="18" charset="0"/>
                <a:cs typeface="Times New Roman" pitchFamily="18" charset="0"/>
              </a:rPr>
              <a:t>2. </a:t>
            </a:r>
            <a:r>
              <a:rPr lang="sr-Latn-RS" dirty="0" smtClean="0">
                <a:latin typeface="Times New Roman" pitchFamily="18" charset="0"/>
                <a:cs typeface="Times New Roman" pitchFamily="18" charset="0"/>
              </a:rPr>
              <a:t>ВЕШТАЧКИ </a:t>
            </a:r>
            <a:r>
              <a:rPr lang="sr-Latn-RS" dirty="0">
                <a:latin typeface="Times New Roman" pitchFamily="18" charset="0"/>
                <a:cs typeface="Times New Roman" pitchFamily="18" charset="0"/>
              </a:rPr>
              <a:t>ЗЕМЉОТРЕСИ: </a:t>
            </a:r>
            <a:r>
              <a:rPr lang="en-US" dirty="0" err="1">
                <a:latin typeface="Times New Roman" pitchFamily="18" charset="0"/>
                <a:cs typeface="Times New Roman" pitchFamily="18" charset="0"/>
              </a:rPr>
              <a:t>настају</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радом</a:t>
            </a:r>
            <a:r>
              <a:rPr lang="en-US" dirty="0">
                <a:latin typeface="Times New Roman" pitchFamily="18" charset="0"/>
                <a:cs typeface="Times New Roman" pitchFamily="18" charset="0"/>
              </a:rPr>
              <a:t> </a:t>
            </a:r>
            <a:r>
              <a:rPr lang="sr-Latn-RS" dirty="0">
                <a:latin typeface="Times New Roman" pitchFamily="18" charset="0"/>
                <a:cs typeface="Times New Roman" pitchFamily="18" charset="0"/>
              </a:rPr>
              <a:t>ч</a:t>
            </a:r>
            <a:r>
              <a:rPr lang="en-US" dirty="0" err="1">
                <a:latin typeface="Times New Roman" pitchFamily="18" charset="0"/>
                <a:cs typeface="Times New Roman" pitchFamily="18" charset="0"/>
              </a:rPr>
              <a:t>овека</a:t>
            </a:r>
            <a:r>
              <a:rPr lang="en-US" dirty="0">
                <a:latin typeface="Times New Roman" pitchFamily="18" charset="0"/>
                <a:cs typeface="Times New Roman" pitchFamily="18" charset="0"/>
              </a:rPr>
              <a:t>. </a:t>
            </a:r>
            <a:endParaRPr lang="sr-Latn-RS" dirty="0">
              <a:latin typeface="Times New Roman" pitchFamily="18" charset="0"/>
              <a:cs typeface="Times New Roman" pitchFamily="18" charset="0"/>
            </a:endParaRPr>
          </a:p>
          <a:p>
            <a:pPr lvl="0"/>
            <a:r>
              <a:rPr lang="en-US" dirty="0" err="1">
                <a:latin typeface="Times New Roman" pitchFamily="18" charset="0"/>
                <a:cs typeface="Times New Roman" pitchFamily="18" charset="0"/>
              </a:rPr>
              <a:t>подземн</a:t>
            </a:r>
            <a:r>
              <a:rPr lang="sl-SI" dirty="0">
                <a:latin typeface="Times New Roman" pitchFamily="18" charset="0"/>
                <a:cs typeface="Times New Roman" pitchFamily="18" charset="0"/>
              </a:rPr>
              <a:t>а </a:t>
            </a:r>
            <a:r>
              <a:rPr lang="en-US" dirty="0" err="1">
                <a:latin typeface="Times New Roman" pitchFamily="18" charset="0"/>
                <a:cs typeface="Times New Roman" pitchFamily="18" charset="0"/>
              </a:rPr>
              <a:t>експлоатациј</a:t>
            </a:r>
            <a:r>
              <a:rPr lang="sl-SI" dirty="0">
                <a:latin typeface="Times New Roman" pitchFamily="18" charset="0"/>
                <a:cs typeface="Times New Roman" pitchFamily="18" charset="0"/>
              </a:rPr>
              <a:t>а</a:t>
            </a:r>
            <a:endParaRPr lang="sr-Latn-RS" dirty="0">
              <a:latin typeface="Times New Roman" pitchFamily="18" charset="0"/>
              <a:cs typeface="Times New Roman" pitchFamily="18" charset="0"/>
            </a:endParaRPr>
          </a:p>
          <a:p>
            <a:pPr lvl="0"/>
            <a:r>
              <a:rPr lang="sl-SI" dirty="0">
                <a:latin typeface="Times New Roman" pitchFamily="18" charset="0"/>
                <a:cs typeface="Times New Roman" pitchFamily="18" charset="0"/>
              </a:rPr>
              <a:t>нуклеарне пробе</a:t>
            </a:r>
            <a:endParaRPr lang="sr-Latn-RS" dirty="0">
              <a:latin typeface="Times New Roman" pitchFamily="18" charset="0"/>
              <a:cs typeface="Times New Roman" pitchFamily="18" charset="0"/>
            </a:endParaRPr>
          </a:p>
          <a:p>
            <a:pPr lvl="0"/>
            <a:r>
              <a:rPr lang="sl-SI" dirty="0">
                <a:latin typeface="Times New Roman" pitchFamily="18" charset="0"/>
                <a:cs typeface="Times New Roman" pitchFamily="18" charset="0"/>
              </a:rPr>
              <a:t>индуковани земљотреси </a:t>
            </a:r>
            <a:endParaRPr lang="sr-Latn-RS" dirty="0">
              <a:latin typeface="Times New Roman" pitchFamily="18" charset="0"/>
              <a:cs typeface="Times New Roman" pitchFamily="18" charset="0"/>
            </a:endParaRPr>
          </a:p>
          <a:p>
            <a:endParaRPr lang="sr-Latn-RS" dirty="0">
              <a:latin typeface="Times New Roman" pitchFamily="18" charset="0"/>
              <a:cs typeface="Times New Roman" pitchFamily="18" charset="0"/>
            </a:endParaRPr>
          </a:p>
        </p:txBody>
      </p:sp>
    </p:spTree>
    <p:extLst>
      <p:ext uri="{BB962C8B-B14F-4D97-AF65-F5344CB8AC3E}">
        <p14:creationId xmlns="" xmlns:p14="http://schemas.microsoft.com/office/powerpoint/2010/main" val="744298960"/>
      </p:ext>
    </p:extLst>
  </p:cSld>
  <p:clrMapOvr>
    <a:masterClrMapping/>
  </p:clrMapOvr>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25400"/>
            <a:ext cx="9067800" cy="6400800"/>
          </a:xfrm>
        </p:spPr>
        <p:txBody>
          <a:bodyPr>
            <a:noAutofit/>
          </a:bodyPr>
          <a:lstStyle/>
          <a:p>
            <a:pPr marL="0" indent="0" algn="ctr">
              <a:buNone/>
            </a:pPr>
            <a:r>
              <a:rPr lang="sr-Latn-RS" sz="1400" b="1" dirty="0"/>
              <a:t>КЛИНИЧКИ ОБЛИЦИ БОЛЕСТИ 	</a:t>
            </a:r>
            <a:endParaRPr lang="sr-Latn-RS" sz="1400" dirty="0"/>
          </a:p>
          <a:p>
            <a:pPr marL="0" indent="0">
              <a:buNone/>
            </a:pPr>
            <a:r>
              <a:rPr lang="sr-Latn-RS" sz="1400" dirty="0"/>
              <a:t>	У зависности од дозе озрачивања разликујемо три облика акутне радиационе </a:t>
            </a:r>
            <a:r>
              <a:rPr lang="sr-Latn-RS" sz="1400" dirty="0" smtClean="0"/>
              <a:t>болести:</a:t>
            </a:r>
          </a:p>
          <a:p>
            <a:pPr marL="0" indent="0">
              <a:buNone/>
            </a:pPr>
            <a:r>
              <a:rPr lang="en-US" sz="1400" b="1" u="sng" dirty="0" smtClean="0"/>
              <a:t>a.</a:t>
            </a:r>
            <a:r>
              <a:rPr lang="sr-Latn-RS" sz="1400" b="1" u="sng" dirty="0" smtClean="0"/>
              <a:t> </a:t>
            </a:r>
            <a:r>
              <a:rPr lang="sr-Latn-RS" sz="1800" b="1" u="sng" dirty="0" smtClean="0"/>
              <a:t>- ХЕМАТОЛОШКИ ОБЛИК</a:t>
            </a:r>
            <a:r>
              <a:rPr lang="sr-Latn-RS" sz="1800" b="1" dirty="0" smtClean="0"/>
              <a:t> (0,5-8 </a:t>
            </a:r>
            <a:r>
              <a:rPr lang="sr-Latn-RS" sz="1800" dirty="0" smtClean="0"/>
              <a:t>Gy</a:t>
            </a:r>
            <a:r>
              <a:rPr lang="sr-Latn-RS" sz="1800" b="1" dirty="0" smtClean="0"/>
              <a:t>)</a:t>
            </a:r>
            <a:endParaRPr lang="sr-Latn-RS" sz="1800" dirty="0" smtClean="0"/>
          </a:p>
          <a:p>
            <a:pPr marL="0" indent="0">
              <a:buNone/>
            </a:pPr>
            <a:r>
              <a:rPr lang="sr-Latn-RS" sz="1800" dirty="0" smtClean="0"/>
              <a:t>•</a:t>
            </a:r>
            <a:r>
              <a:rPr lang="sr-Latn-RS" sz="1800" dirty="0"/>
              <a:t>	</a:t>
            </a:r>
            <a:r>
              <a:rPr lang="sr-Latn-RS" sz="1800" dirty="0" smtClean="0"/>
              <a:t>Ко</a:t>
            </a:r>
            <a:r>
              <a:rPr lang="sr-Cyrl-RS" sz="1800" dirty="0" smtClean="0"/>
              <a:t>штана</a:t>
            </a:r>
            <a:r>
              <a:rPr lang="sr-Latn-RS" sz="1800" dirty="0" smtClean="0"/>
              <a:t> </a:t>
            </a:r>
            <a:r>
              <a:rPr lang="sr-Latn-RS" sz="1800" dirty="0"/>
              <a:t>срж је једно од најосетљивијих ткива на дејство јонизујућег зрачења, тако да и мале дозе	зрачења     доводе     до     поремећаја продукције крвних ћелија. За депресију плурипотентне ћелије чијом диференцијацијом настају све крвне ћелије потребна је доза од свега 1 </a:t>
            </a:r>
            <a:r>
              <a:rPr lang="sr-Latn-RS" sz="1800" dirty="0" smtClean="0"/>
              <a:t>Gy. </a:t>
            </a:r>
            <a:r>
              <a:rPr lang="sr-Latn-RS" sz="1800" dirty="0"/>
              <a:t>После дејства зрачења настаје:</a:t>
            </a:r>
          </a:p>
          <a:p>
            <a:pPr marL="0" indent="0">
              <a:buNone/>
            </a:pPr>
            <a:r>
              <a:rPr lang="sr-Latn-RS" sz="1800" b="1" dirty="0"/>
              <a:t>1. </a:t>
            </a:r>
            <a:r>
              <a:rPr lang="sr-Latn-RS" sz="1800" b="1" u="sng" dirty="0"/>
              <a:t>Леукоцитоза   која   брзо   прелази   у</a:t>
            </a:r>
            <a:r>
              <a:rPr lang="sr-Latn-RS" sz="1800" b="1" dirty="0"/>
              <a:t> </a:t>
            </a:r>
            <a:r>
              <a:rPr lang="sr-Latn-RS" sz="1800" b="1" u="sng" dirty="0"/>
              <a:t>гранулоцитопенију.</a:t>
            </a:r>
            <a:endParaRPr lang="sr-Latn-RS" sz="1800" dirty="0"/>
          </a:p>
          <a:p>
            <a:pPr marL="0" indent="0">
              <a:buNone/>
            </a:pPr>
            <a:r>
              <a:rPr lang="sr-Latn-RS" sz="1800" dirty="0"/>
              <a:t>•	Леукоцитоза у почетку настаје због убрзаног отпуштања леукоцита из резервних маргиналних одељака.</a:t>
            </a:r>
          </a:p>
          <a:p>
            <a:pPr marL="0" indent="0">
              <a:buNone/>
            </a:pPr>
            <a:r>
              <a:rPr lang="sr-Latn-RS" sz="1800" dirty="0"/>
              <a:t>•	Гранулоцитопенија  настаје   касније   пошто   се резерве леукоцита потроше собзиром да су матичне ћелије неспособне за даље размножавање и самообнављање.</a:t>
            </a:r>
          </a:p>
          <a:p>
            <a:pPr marL="0" indent="0">
              <a:buNone/>
            </a:pPr>
            <a:r>
              <a:rPr lang="sr-Latn-RS" sz="1800" b="1" dirty="0"/>
              <a:t>2.    </a:t>
            </a:r>
            <a:r>
              <a:rPr lang="sr-Latn-RS" sz="1800" b="1" u="sng" dirty="0"/>
              <a:t>Анемија</a:t>
            </a:r>
            <a:endParaRPr lang="sr-Latn-RS" sz="1800" dirty="0"/>
          </a:p>
          <a:p>
            <a:pPr marL="0" indent="0">
              <a:buNone/>
            </a:pPr>
            <a:r>
              <a:rPr lang="sr-Latn-RS" sz="1800" dirty="0"/>
              <a:t>•	Јавља доста касније собзиром да  еритроцити у периферној крви живе око 120 дана. За депресију еритроцитопоезе довољна је доза од 1-1,5 </a:t>
            </a:r>
            <a:r>
              <a:rPr lang="sr-Latn-RS" sz="1800" dirty="0" smtClean="0"/>
              <a:t>Gy. </a:t>
            </a:r>
            <a:r>
              <a:rPr lang="sr-Latn-RS" sz="1800" dirty="0"/>
              <a:t>Анемија се може јавити раније услед крварења.</a:t>
            </a:r>
          </a:p>
          <a:p>
            <a:pPr marL="0" indent="0">
              <a:buNone/>
            </a:pPr>
            <a:r>
              <a:rPr lang="sr-Latn-RS" sz="1800" b="1" dirty="0"/>
              <a:t>3.    </a:t>
            </a:r>
            <a:r>
              <a:rPr lang="sr-Latn-RS" sz="1800" b="1" u="sng" dirty="0"/>
              <a:t>Тромбоцитопенија</a:t>
            </a:r>
            <a:endParaRPr lang="sr-Latn-RS" sz="1800" dirty="0"/>
          </a:p>
          <a:p>
            <a:pPr marL="0" indent="0">
              <a:buNone/>
            </a:pPr>
            <a:r>
              <a:rPr lang="sr-Latn-RS" sz="1800" dirty="0"/>
              <a:t>•	Испољава се рано већ после 2-3 дана и доприноси развоју хеморагичког синдрома</a:t>
            </a:r>
          </a:p>
          <a:p>
            <a:pPr marL="0" indent="0">
              <a:buNone/>
            </a:pPr>
            <a:r>
              <a:rPr lang="sr-Latn-RS" sz="1800" b="1" dirty="0"/>
              <a:t>4.    </a:t>
            </a:r>
            <a:r>
              <a:rPr lang="sr-Latn-RS" sz="1800" b="1" u="sng" dirty="0"/>
              <a:t>Лимфоцитоза која брзо прелази у лимфопенију</a:t>
            </a:r>
            <a:endParaRPr lang="sr-Latn-RS" sz="1800" dirty="0"/>
          </a:p>
          <a:p>
            <a:pPr marL="0" indent="0">
              <a:buNone/>
            </a:pPr>
            <a:r>
              <a:rPr lang="sr-Latn-RS" sz="1800" dirty="0"/>
              <a:t>•	Лимфоцит је  најосетљивија зрела  ћелија  у  крви, због тога врло брзо може доћи до потпуног нестанка линфоцита, што изазива потпуни слом механизме одбране организма.</a:t>
            </a:r>
          </a:p>
          <a:p>
            <a:pPr marL="0" indent="0">
              <a:buNone/>
            </a:pPr>
            <a:r>
              <a:rPr lang="sr-Latn-RS" sz="1800" dirty="0"/>
              <a:t> </a:t>
            </a:r>
          </a:p>
          <a:p>
            <a:endParaRPr lang="sr-Latn-RS" sz="1400" dirty="0"/>
          </a:p>
        </p:txBody>
      </p:sp>
    </p:spTree>
    <p:extLst>
      <p:ext uri="{BB962C8B-B14F-4D97-AF65-F5344CB8AC3E}">
        <p14:creationId xmlns="" xmlns:p14="http://schemas.microsoft.com/office/powerpoint/2010/main" val="659612443"/>
      </p:ext>
    </p:extLst>
  </p:cSld>
  <p:clrMapOvr>
    <a:masterClrMapping/>
  </p:clrMapOvr>
  <p:timing>
    <p:tnLst>
      <p:par>
        <p:cT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b="1" dirty="0" smtClean="0"/>
              <a:t>КЛИНИЧКИ ОБЛИЦИ БОЛЕСТИ</a:t>
            </a:r>
            <a:endParaRPr lang="en-US" dirty="0"/>
          </a:p>
        </p:txBody>
      </p:sp>
      <p:sp>
        <p:nvSpPr>
          <p:cNvPr id="3" name="Content Placeholder 2"/>
          <p:cNvSpPr>
            <a:spLocks noGrp="1"/>
          </p:cNvSpPr>
          <p:nvPr>
            <p:ph idx="1"/>
          </p:nvPr>
        </p:nvSpPr>
        <p:spPr/>
        <p:txBody>
          <a:bodyPr>
            <a:normAutofit fontScale="85000" lnSpcReduction="20000"/>
          </a:bodyPr>
          <a:lstStyle/>
          <a:p>
            <a:pPr marL="0" indent="0">
              <a:buNone/>
            </a:pPr>
            <a:r>
              <a:rPr lang="sr-Cyrl-RS" b="1" u="heavy" dirty="0" smtClean="0"/>
              <a:t>б</a:t>
            </a:r>
            <a:r>
              <a:rPr lang="sr-Latn-RS" b="1" u="heavy" dirty="0" smtClean="0"/>
              <a:t> - ДИГЕСТИВНИ ОБЛИК</a:t>
            </a:r>
            <a:r>
              <a:rPr lang="sr-Latn-RS" b="1" dirty="0" smtClean="0"/>
              <a:t> (8-20</a:t>
            </a:r>
            <a:r>
              <a:rPr lang="sr-Latn-RS" dirty="0" smtClean="0"/>
              <a:t> </a:t>
            </a:r>
            <a:r>
              <a:rPr lang="sr-Latn-RS" b="1" dirty="0" smtClean="0"/>
              <a:t>Gy)</a:t>
            </a:r>
            <a:endParaRPr lang="sr-Latn-RS" dirty="0" smtClean="0"/>
          </a:p>
          <a:p>
            <a:pPr marL="0" indent="0">
              <a:buNone/>
            </a:pPr>
            <a:r>
              <a:rPr lang="sr-Latn-RS" dirty="0" smtClean="0"/>
              <a:t>•	Матичне   ћелије   цревног   епитела   су   веома радиосензитивне што доводи до њиховог брзог пропадања, па се епителне ћелије не обнављају тако  да  настају </a:t>
            </a:r>
            <a:r>
              <a:rPr lang="sr-Latn-RS" b="1" dirty="0" smtClean="0"/>
              <a:t>празни простор између цревних ресица</a:t>
            </a:r>
            <a:r>
              <a:rPr lang="sr-Latn-RS" dirty="0" smtClean="0"/>
              <a:t>. Плазма излази у лумен црева, а бактерије продиру у крв. Средња смртна доза за људе је 4 Gy, а апсолутна 10 Gy</a:t>
            </a:r>
          </a:p>
          <a:p>
            <a:pPr marL="0" indent="0">
              <a:buNone/>
            </a:pPr>
            <a:r>
              <a:rPr lang="sr-Latn-RS" dirty="0" smtClean="0"/>
              <a:t> </a:t>
            </a:r>
          </a:p>
          <a:p>
            <a:pPr marL="0" indent="0">
              <a:buNone/>
            </a:pPr>
            <a:r>
              <a:rPr lang="sr-Cyrl-RS" b="1" u="heavy" dirty="0" smtClean="0"/>
              <a:t>в</a:t>
            </a:r>
            <a:r>
              <a:rPr lang="sr-Latn-RS" b="1" u="heavy" dirty="0" smtClean="0"/>
              <a:t> - НЕРВНИ ОБЛИК</a:t>
            </a:r>
            <a:r>
              <a:rPr lang="sr-Latn-RS" b="1" dirty="0" smtClean="0"/>
              <a:t> (преко 20 Gy)</a:t>
            </a:r>
            <a:endParaRPr lang="sr-Latn-RS" dirty="0" smtClean="0"/>
          </a:p>
          <a:p>
            <a:pPr marL="0" indent="0">
              <a:buNone/>
            </a:pPr>
            <a:r>
              <a:rPr lang="sr-Latn-RS" dirty="0" smtClean="0"/>
              <a:t>•	Доза  од  преко  20 Gy  доводи  до  оштећења</a:t>
            </a:r>
            <a:r>
              <a:rPr lang="sr-Cyrl-RS" dirty="0" smtClean="0"/>
              <a:t> </a:t>
            </a:r>
            <a:r>
              <a:rPr lang="sr-Latn-RS" dirty="0" smtClean="0"/>
              <a:t>ЦНС-а, КВС-а и РЕС-а.</a:t>
            </a:r>
          </a:p>
          <a:p>
            <a:endParaRPr lang="en-US" dirty="0"/>
          </a:p>
        </p:txBody>
      </p:sp>
    </p:spTree>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76200"/>
            <a:ext cx="8763000" cy="6629400"/>
          </a:xfrm>
        </p:spPr>
        <p:txBody>
          <a:bodyPr numCol="2">
            <a:noAutofit/>
          </a:bodyPr>
          <a:lstStyle/>
          <a:p>
            <a:pPr>
              <a:buNone/>
            </a:pPr>
            <a:r>
              <a:rPr lang="sr-Latn-RS" sz="1800" b="1" dirty="0"/>
              <a:t>КЛИНИЧКИ СТАДИЈУМИ БОЛЕСТИ 	</a:t>
            </a:r>
            <a:endParaRPr lang="sr-Latn-RS" sz="1800" dirty="0"/>
          </a:p>
          <a:p>
            <a:pPr>
              <a:buNone/>
            </a:pPr>
            <a:r>
              <a:rPr lang="sr-Cyrl-RS" sz="1800" b="1" u="sng" dirty="0" smtClean="0"/>
              <a:t>1.</a:t>
            </a:r>
            <a:r>
              <a:rPr lang="sr-Latn-RS" sz="1800" b="1" u="sng" dirty="0" smtClean="0"/>
              <a:t> </a:t>
            </a:r>
            <a:r>
              <a:rPr lang="sr-Latn-RS" sz="1800" b="1" u="sng" dirty="0"/>
              <a:t>- ПРОДРОМАЛНИ СТАДИЈУМ</a:t>
            </a:r>
            <a:endParaRPr lang="sr-Latn-RS" sz="1800" dirty="0"/>
          </a:p>
          <a:p>
            <a:r>
              <a:rPr lang="sr-Latn-RS" sz="1800" b="1" dirty="0"/>
              <a:t>•	Почиње 2 до 24 часа после озрачивања и </a:t>
            </a:r>
            <a:r>
              <a:rPr lang="sr-Latn-RS" sz="1800" b="1" dirty="0" smtClean="0"/>
              <a:t>траје1-4 </a:t>
            </a:r>
            <a:r>
              <a:rPr lang="sr-Latn-RS" sz="1800" b="1" dirty="0"/>
              <a:t>дана. Карактерише </a:t>
            </a:r>
            <a:r>
              <a:rPr lang="sr-Cyrl-RS" sz="1800" b="1" dirty="0" smtClean="0"/>
              <a:t>га</a:t>
            </a:r>
            <a:r>
              <a:rPr lang="sr-Latn-RS" sz="1800" b="1" dirty="0" smtClean="0"/>
              <a:t>:</a:t>
            </a:r>
            <a:endParaRPr lang="sr-Latn-RS" sz="1800" dirty="0"/>
          </a:p>
          <a:p>
            <a:r>
              <a:rPr lang="sr-Latn-RS" sz="1800" b="1" dirty="0"/>
              <a:t>- </a:t>
            </a:r>
            <a:r>
              <a:rPr lang="sr-Latn-RS" sz="1800" b="1" dirty="0" smtClean="0"/>
              <a:t>Општ</a:t>
            </a:r>
            <a:r>
              <a:rPr lang="sr-Cyrl-RS" sz="1800" b="1" dirty="0" smtClean="0"/>
              <a:t>а</a:t>
            </a:r>
            <a:r>
              <a:rPr lang="sr-Latn-RS" sz="1800" b="1" dirty="0" smtClean="0"/>
              <a:t> </a:t>
            </a:r>
            <a:r>
              <a:rPr lang="sr-Latn-RS" sz="1800" b="1" dirty="0"/>
              <a:t>слабост</a:t>
            </a:r>
            <a:endParaRPr lang="sr-Latn-RS" sz="1800" dirty="0"/>
          </a:p>
          <a:p>
            <a:r>
              <a:rPr lang="sr-Latn-RS" sz="1800" b="1" dirty="0"/>
              <a:t>- Анорексија</a:t>
            </a:r>
            <a:endParaRPr lang="sr-Latn-RS" sz="1800" dirty="0"/>
          </a:p>
          <a:p>
            <a:r>
              <a:rPr lang="sr-Latn-RS" sz="1800" b="1" dirty="0"/>
              <a:t>- Мука</a:t>
            </a:r>
            <a:endParaRPr lang="sr-Latn-RS" sz="1800" dirty="0"/>
          </a:p>
          <a:p>
            <a:r>
              <a:rPr lang="sr-Latn-RS" sz="1800" b="1" dirty="0"/>
              <a:t>- Повраћање</a:t>
            </a:r>
            <a:endParaRPr lang="sr-Latn-RS" sz="1800" dirty="0"/>
          </a:p>
          <a:p>
            <a:r>
              <a:rPr lang="sr-Latn-RS" sz="1800" b="1" dirty="0"/>
              <a:t>- Дијареја</a:t>
            </a:r>
            <a:endParaRPr lang="sr-Latn-RS" sz="1800" dirty="0"/>
          </a:p>
          <a:p>
            <a:r>
              <a:rPr lang="sr-Latn-RS" sz="1800" b="1" dirty="0"/>
              <a:t>- Повишена температура (понекад).</a:t>
            </a:r>
            <a:endParaRPr lang="sr-Latn-RS" sz="1800" dirty="0"/>
          </a:p>
          <a:p>
            <a:endParaRPr lang="sr-Latn-RS" sz="1800" dirty="0"/>
          </a:p>
          <a:p>
            <a:pPr>
              <a:buNone/>
            </a:pPr>
            <a:r>
              <a:rPr lang="sr-Cyrl-RS" sz="1800" b="1" u="sng" dirty="0" smtClean="0"/>
              <a:t>2.</a:t>
            </a:r>
            <a:r>
              <a:rPr lang="sr-Latn-RS" sz="1800" b="1" u="sng" dirty="0" smtClean="0"/>
              <a:t> </a:t>
            </a:r>
            <a:r>
              <a:rPr lang="sr-Latn-RS" sz="1800" b="1" u="sng" dirty="0"/>
              <a:t>- ЛАТЕНТНИ СТАДИЈУМ</a:t>
            </a:r>
            <a:endParaRPr lang="sr-Latn-RS" sz="1800" dirty="0"/>
          </a:p>
          <a:p>
            <a:pPr>
              <a:buNone/>
            </a:pPr>
            <a:r>
              <a:rPr lang="sr-Latn-RS" sz="1800" b="1" dirty="0"/>
              <a:t>•	Траје од 1 дана до 2 недеље и за то време пацијент се добро осећа.</a:t>
            </a:r>
            <a:endParaRPr lang="sr-Latn-RS" sz="1800" dirty="0"/>
          </a:p>
          <a:p>
            <a:pPr>
              <a:buNone/>
            </a:pPr>
            <a:r>
              <a:rPr lang="sr-Latn-RS" sz="1800" b="1" dirty="0"/>
              <a:t>•	У   овом   стадијуму   могу   се   регистровати лабораторијски показатељи оштећења ћелија и ткива</a:t>
            </a:r>
            <a:r>
              <a:rPr lang="sr-Latn-RS" sz="1800" b="1" dirty="0" smtClean="0"/>
              <a:t>.</a:t>
            </a:r>
            <a:endParaRPr lang="sr-Cyrl-RS" sz="1800" b="1" dirty="0" smtClean="0"/>
          </a:p>
          <a:p>
            <a:endParaRPr lang="sr-Cyrl-RS" sz="1800" b="1" dirty="0" smtClean="0"/>
          </a:p>
          <a:p>
            <a:endParaRPr lang="sr-Cyrl-RS" sz="1800" b="1" dirty="0" smtClean="0"/>
          </a:p>
          <a:p>
            <a:endParaRPr lang="sr-Cyrl-RS" sz="1800" b="1" dirty="0" smtClean="0"/>
          </a:p>
          <a:p>
            <a:endParaRPr lang="sr-Latn-RS" sz="1800" dirty="0"/>
          </a:p>
          <a:p>
            <a:pPr>
              <a:buNone/>
            </a:pPr>
            <a:r>
              <a:rPr lang="sr-Cyrl-RS" sz="1800" b="1" u="sng" dirty="0" smtClean="0"/>
              <a:t>3.</a:t>
            </a:r>
            <a:r>
              <a:rPr lang="sr-Latn-RS" sz="1800" b="1" u="sng" dirty="0" smtClean="0"/>
              <a:t> </a:t>
            </a:r>
            <a:r>
              <a:rPr lang="sr-Latn-RS" sz="1800" b="1" u="sng" dirty="0"/>
              <a:t>- МАНИФЕСТНИ СТАДИЈУМ</a:t>
            </a:r>
            <a:r>
              <a:rPr lang="sr-Latn-RS" sz="1800" b="1" dirty="0"/>
              <a:t> КРВ</a:t>
            </a:r>
            <a:endParaRPr lang="sr-Latn-RS" sz="1800" dirty="0"/>
          </a:p>
          <a:p>
            <a:pPr>
              <a:buNone/>
            </a:pPr>
            <a:r>
              <a:rPr lang="sr-Latn-RS" sz="1800" b="1" dirty="0"/>
              <a:t>- Леукопенија</a:t>
            </a:r>
            <a:endParaRPr lang="sr-Latn-RS" sz="1800" dirty="0"/>
          </a:p>
          <a:p>
            <a:pPr>
              <a:buNone/>
            </a:pPr>
            <a:r>
              <a:rPr lang="sr-Latn-RS" sz="1800" b="1" dirty="0"/>
              <a:t>- Лимфопенија</a:t>
            </a:r>
            <a:endParaRPr lang="sr-Latn-RS" sz="1800" dirty="0"/>
          </a:p>
          <a:p>
            <a:pPr>
              <a:buNone/>
            </a:pPr>
            <a:r>
              <a:rPr lang="sr-Latn-RS" sz="1800" b="1" dirty="0"/>
              <a:t>- Тромбоцитопенија</a:t>
            </a:r>
            <a:endParaRPr lang="sr-Latn-RS" sz="1800" dirty="0"/>
          </a:p>
          <a:p>
            <a:pPr>
              <a:buNone/>
            </a:pPr>
            <a:r>
              <a:rPr lang="sr-Latn-RS" sz="1800" b="1" dirty="0"/>
              <a:t>- </a:t>
            </a:r>
            <a:r>
              <a:rPr lang="sr-Latn-RS" sz="1800" b="1" dirty="0" smtClean="0"/>
              <a:t>Анемија</a:t>
            </a:r>
            <a:endParaRPr lang="sr-Latn-RS" sz="1800" dirty="0"/>
          </a:p>
          <a:p>
            <a:pPr>
              <a:buNone/>
            </a:pPr>
            <a:r>
              <a:rPr lang="sr-Latn-RS" sz="1800" b="1" dirty="0"/>
              <a:t>- Крварења из природних отвора</a:t>
            </a:r>
            <a:endParaRPr lang="sr-Latn-RS" sz="1800" dirty="0"/>
          </a:p>
          <a:p>
            <a:pPr>
              <a:buNone/>
            </a:pPr>
            <a:r>
              <a:rPr lang="sr-Latn-RS" sz="1800" b="1" dirty="0"/>
              <a:t>- Крварења из коже</a:t>
            </a:r>
            <a:endParaRPr lang="sr-Latn-RS" sz="1800" dirty="0"/>
          </a:p>
          <a:p>
            <a:pPr>
              <a:buNone/>
            </a:pPr>
            <a:r>
              <a:rPr lang="sr-Latn-RS" sz="1800" b="1" dirty="0"/>
              <a:t>- Отежано дисање</a:t>
            </a:r>
            <a:endParaRPr lang="sr-Latn-RS" sz="1800" dirty="0"/>
          </a:p>
          <a:p>
            <a:pPr>
              <a:buNone/>
            </a:pPr>
            <a:r>
              <a:rPr lang="sr-Latn-RS" sz="1800" b="1" dirty="0"/>
              <a:t>- Тахикардија</a:t>
            </a:r>
            <a:endParaRPr lang="sr-Latn-RS" sz="1800" dirty="0"/>
          </a:p>
          <a:p>
            <a:pPr>
              <a:buNone/>
            </a:pPr>
            <a:r>
              <a:rPr lang="sr-Latn-RS" sz="1800" b="1" dirty="0"/>
              <a:t>- Повишена температура</a:t>
            </a:r>
            <a:endParaRPr lang="sr-Latn-RS" sz="1800" dirty="0"/>
          </a:p>
          <a:p>
            <a:pPr>
              <a:buNone/>
            </a:pPr>
            <a:r>
              <a:rPr lang="sr-Latn-RS" sz="1800" b="1" dirty="0"/>
              <a:t>- Секундарне инфекције</a:t>
            </a:r>
            <a:endParaRPr lang="sr-Latn-RS" sz="1800" dirty="0"/>
          </a:p>
          <a:p>
            <a:pPr>
              <a:buNone/>
            </a:pPr>
            <a:r>
              <a:rPr lang="sr-Latn-RS" sz="1800" b="1" dirty="0"/>
              <a:t>- Сепса</a:t>
            </a:r>
            <a:endParaRPr lang="sr-Latn-RS" sz="1800" dirty="0"/>
          </a:p>
          <a:p>
            <a:pPr>
              <a:buNone/>
            </a:pPr>
            <a:r>
              <a:rPr lang="sr-Latn-RS" sz="1800" b="1" dirty="0"/>
              <a:t>- Болови у трбуху у виду грчева</a:t>
            </a:r>
            <a:endParaRPr lang="sr-Latn-RS" sz="1800" dirty="0"/>
          </a:p>
          <a:p>
            <a:pPr>
              <a:buNone/>
            </a:pPr>
            <a:r>
              <a:rPr lang="sr-Latn-RS" sz="1800" b="1" dirty="0"/>
              <a:t>- Крвави проливи и повраћање крвавог садржаја</a:t>
            </a:r>
            <a:endParaRPr lang="sr-Latn-RS" sz="1800" dirty="0"/>
          </a:p>
          <a:p>
            <a:pPr>
              <a:buNone/>
            </a:pPr>
            <a:r>
              <a:rPr lang="sr-Latn-RS" sz="1800" b="1" dirty="0"/>
              <a:t>- Поремећаји свести</a:t>
            </a:r>
            <a:endParaRPr lang="sr-Latn-RS" sz="1800" dirty="0"/>
          </a:p>
          <a:p>
            <a:pPr>
              <a:buNone/>
            </a:pPr>
            <a:r>
              <a:rPr lang="sr-Latn-RS" sz="1800" b="1" dirty="0"/>
              <a:t>- Грчеви мишића</a:t>
            </a:r>
            <a:endParaRPr lang="sr-Latn-RS" sz="1800" dirty="0"/>
          </a:p>
          <a:p>
            <a:pPr>
              <a:buNone/>
            </a:pPr>
            <a:r>
              <a:rPr lang="sr-Latn-RS" sz="1800" b="1" dirty="0"/>
              <a:t>- Инкоординација </a:t>
            </a:r>
            <a:r>
              <a:rPr lang="sr-Latn-RS" sz="1800" b="1" dirty="0" smtClean="0"/>
              <a:t>покрета</a:t>
            </a:r>
            <a:endParaRPr lang="sr-Latn-RS" sz="1800" dirty="0"/>
          </a:p>
          <a:p>
            <a:pPr marL="0" indent="0">
              <a:buNone/>
            </a:pPr>
            <a:r>
              <a:rPr lang="sr-Latn-RS" sz="1800" b="1" dirty="0"/>
              <a:t>•	Ова  фаза  траје  10-так  дана  и  завршава  се најчешће летално.</a:t>
            </a:r>
            <a:endParaRPr lang="sr-Latn-RS" sz="1800" dirty="0"/>
          </a:p>
          <a:p>
            <a:pPr marL="0" indent="0">
              <a:buNone/>
            </a:pPr>
            <a:r>
              <a:rPr lang="sr-Latn-RS" sz="1800" b="1" dirty="0"/>
              <a:t> </a:t>
            </a:r>
            <a:endParaRPr lang="sr-Latn-RS" sz="1800" dirty="0"/>
          </a:p>
          <a:p>
            <a:pPr marL="0" indent="0">
              <a:buNone/>
            </a:pPr>
            <a:endParaRPr lang="sr-Latn-RS" sz="1200" dirty="0"/>
          </a:p>
        </p:txBody>
      </p:sp>
    </p:spTree>
    <p:extLst>
      <p:ext uri="{BB962C8B-B14F-4D97-AF65-F5344CB8AC3E}">
        <p14:creationId xmlns="" xmlns:p14="http://schemas.microsoft.com/office/powerpoint/2010/main" val="646631996"/>
      </p:ext>
    </p:extLst>
  </p:cSld>
  <p:clrMapOvr>
    <a:masterClrMapping/>
  </p:clrMapOvr>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Latn-RS" b="1" dirty="0" smtClean="0"/>
              <a:t>КЛИНИЧКИ СТАДИЈУМИ БОЛЕСТИ</a:t>
            </a:r>
            <a:endParaRPr lang="en-US" dirty="0"/>
          </a:p>
        </p:txBody>
      </p:sp>
      <p:sp>
        <p:nvSpPr>
          <p:cNvPr id="3" name="Content Placeholder 2"/>
          <p:cNvSpPr>
            <a:spLocks noGrp="1"/>
          </p:cNvSpPr>
          <p:nvPr>
            <p:ph idx="1"/>
          </p:nvPr>
        </p:nvSpPr>
        <p:spPr/>
        <p:txBody>
          <a:bodyPr>
            <a:normAutofit fontScale="62500" lnSpcReduction="20000"/>
          </a:bodyPr>
          <a:lstStyle/>
          <a:p>
            <a:pPr>
              <a:buNone/>
            </a:pPr>
            <a:r>
              <a:rPr lang="sr-Cyrl-RS" b="1" dirty="0" smtClean="0"/>
              <a:t>4.</a:t>
            </a:r>
            <a:r>
              <a:rPr lang="sr-Latn-RS" b="1" dirty="0" smtClean="0"/>
              <a:t> - СТАДИЈУМ ОПОРАВКА</a:t>
            </a:r>
            <a:endParaRPr lang="sr-Latn-RS" dirty="0" smtClean="0"/>
          </a:p>
          <a:p>
            <a:pPr>
              <a:buNone/>
            </a:pPr>
            <a:r>
              <a:rPr lang="sr-Latn-RS" b="1" dirty="0" smtClean="0"/>
              <a:t>•	Траје више месеци.</a:t>
            </a:r>
            <a:endParaRPr lang="sr-Latn-RS" dirty="0" smtClean="0"/>
          </a:p>
          <a:p>
            <a:pPr marL="0" indent="0">
              <a:buNone/>
            </a:pPr>
            <a:endParaRPr lang="sr-Cyrl-RS" b="1" dirty="0" smtClean="0"/>
          </a:p>
          <a:p>
            <a:pPr marL="0" indent="0">
              <a:buNone/>
            </a:pPr>
            <a:r>
              <a:rPr lang="sr-Cyrl-RS" b="1" dirty="0" smtClean="0"/>
              <a:t>Дијагноза</a:t>
            </a:r>
            <a:endParaRPr lang="sr-Latn-RS" dirty="0" smtClean="0"/>
          </a:p>
          <a:p>
            <a:pPr>
              <a:buNone/>
            </a:pPr>
            <a:r>
              <a:rPr lang="sr-Cyrl-RS" b="1" dirty="0" smtClean="0"/>
              <a:t>1.  </a:t>
            </a:r>
            <a:r>
              <a:rPr lang="sr-Latn-RS" b="1" dirty="0" smtClean="0"/>
              <a:t>АНАМЕНСТИЧКИ         ПОДАЦИ О ОЗРАЧИВАЊУ</a:t>
            </a:r>
            <a:endParaRPr lang="sr-Latn-RS" dirty="0" smtClean="0"/>
          </a:p>
          <a:p>
            <a:pPr>
              <a:buNone/>
            </a:pPr>
            <a:r>
              <a:rPr lang="sr-Latn-RS" b="1" dirty="0" smtClean="0"/>
              <a:t>2.    КЛИНИЧКА СЛИКА</a:t>
            </a:r>
            <a:endParaRPr lang="sr-Latn-RS" dirty="0" smtClean="0"/>
          </a:p>
          <a:p>
            <a:pPr>
              <a:buNone/>
            </a:pPr>
            <a:r>
              <a:rPr lang="sr-Latn-RS" b="1" dirty="0" smtClean="0"/>
              <a:t>•	Интензитет  и  време  појаве  првих  симптома, дужина латентног периода</a:t>
            </a:r>
            <a:endParaRPr lang="sr-Latn-RS" dirty="0" smtClean="0"/>
          </a:p>
          <a:p>
            <a:pPr>
              <a:buNone/>
            </a:pPr>
            <a:r>
              <a:rPr lang="sr-Latn-RS" b="1" dirty="0" smtClean="0"/>
              <a:t>3.    ЛАБОРАТОРИЈСКА И ДРУГА ДОПУНСКА ИСПИТИВАЊА</a:t>
            </a:r>
            <a:endParaRPr lang="sr-Latn-RS" dirty="0" smtClean="0"/>
          </a:p>
          <a:p>
            <a:pPr>
              <a:buNone/>
            </a:pPr>
            <a:r>
              <a:rPr lang="sr-Latn-RS" b="1" dirty="0" smtClean="0"/>
              <a:t>4.  ДОЗИМЕТРИСКА КОНТРОЛА РАДНЕ СРЕДИНЕ И ЛИЧНА ДОЗИМЕТРИЈА</a:t>
            </a:r>
            <a:endParaRPr lang="sr-Latn-RS" dirty="0" smtClean="0"/>
          </a:p>
          <a:p>
            <a:pPr>
              <a:buNone/>
            </a:pPr>
            <a:r>
              <a:rPr lang="sr-Latn-RS" b="1" dirty="0" smtClean="0"/>
              <a:t>•	У      циљу      утврђивања     експозиционих     и апсорбованих доза.</a:t>
            </a:r>
            <a:endParaRPr lang="sr-Latn-RS" dirty="0" smtClean="0"/>
          </a:p>
          <a:p>
            <a:pPr>
              <a:buNone/>
            </a:pPr>
            <a:r>
              <a:rPr lang="sr-Latn-RS" b="1" dirty="0" smtClean="0"/>
              <a:t>5.    БИОДОЗИМЕТРИЈА</a:t>
            </a:r>
            <a:endParaRPr lang="sr-Latn-RS" dirty="0" smtClean="0"/>
          </a:p>
          <a:p>
            <a:pPr>
              <a:buNone/>
            </a:pPr>
            <a:r>
              <a:rPr lang="sr-Latn-RS" b="1" dirty="0" smtClean="0"/>
              <a:t>•	Мерење  радиоактивности  секрета,  екскрета  и длака спектрометријски.</a:t>
            </a:r>
            <a:endParaRPr lang="sr-Latn-RS" dirty="0"/>
          </a:p>
        </p:txBody>
      </p:sp>
    </p:spTree>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b="1" dirty="0" smtClean="0"/>
              <a:t>ЛЕЧЕЊЕ</a:t>
            </a:r>
            <a:r>
              <a:rPr lang="sr-Latn-RS" b="1" dirty="0"/>
              <a:t>	</a:t>
            </a:r>
            <a:r>
              <a:rPr lang="sr-Latn-RS" dirty="0"/>
              <a:t/>
            </a:r>
            <a:br>
              <a:rPr lang="sr-Latn-RS" dirty="0"/>
            </a:br>
            <a:endParaRPr lang="sr-Latn-RS" dirty="0"/>
          </a:p>
        </p:txBody>
      </p:sp>
      <p:sp>
        <p:nvSpPr>
          <p:cNvPr id="3" name="Content Placeholder 2"/>
          <p:cNvSpPr>
            <a:spLocks noGrp="1"/>
          </p:cNvSpPr>
          <p:nvPr>
            <p:ph idx="1"/>
          </p:nvPr>
        </p:nvSpPr>
        <p:spPr/>
        <p:txBody>
          <a:bodyPr>
            <a:normAutofit fontScale="70000" lnSpcReduction="20000"/>
          </a:bodyPr>
          <a:lstStyle/>
          <a:p>
            <a:pPr marL="0" indent="0">
              <a:buNone/>
            </a:pPr>
            <a:r>
              <a:rPr lang="sr-Latn-RS" b="1" dirty="0"/>
              <a:t>1.    ХОСПИТАЛИЗАЦИЈА</a:t>
            </a:r>
            <a:endParaRPr lang="sr-Latn-RS" dirty="0"/>
          </a:p>
          <a:p>
            <a:pPr marL="0" indent="0">
              <a:buNone/>
            </a:pPr>
            <a:r>
              <a:rPr lang="sr-Latn-RS" b="1" dirty="0"/>
              <a:t>•	У асептичним условима уз апсолутни физички и психички мир.</a:t>
            </a:r>
            <a:endParaRPr lang="sr-Latn-RS" dirty="0"/>
          </a:p>
          <a:p>
            <a:pPr marL="0" indent="0">
              <a:buNone/>
            </a:pPr>
            <a:r>
              <a:rPr lang="sr-Latn-RS" b="1" dirty="0"/>
              <a:t>2.    СИМПТОМАТСКА ТЕРАПИЈА</a:t>
            </a:r>
            <a:endParaRPr lang="sr-Latn-RS" dirty="0"/>
          </a:p>
          <a:p>
            <a:pPr marL="0" indent="0">
              <a:buNone/>
            </a:pPr>
            <a:r>
              <a:rPr lang="sr-Latn-RS" b="1" dirty="0"/>
              <a:t>•	антиеметици, аналгетици, антипиретици, антиаритмици итд.</a:t>
            </a:r>
            <a:endParaRPr lang="sr-Latn-RS" dirty="0"/>
          </a:p>
          <a:p>
            <a:pPr marL="0" indent="0">
              <a:buNone/>
            </a:pPr>
            <a:r>
              <a:rPr lang="sr-Latn-RS" b="1" dirty="0"/>
              <a:t>3.    ПАРЕНТЕРАЛНА ИСХРАНА</a:t>
            </a:r>
            <a:endParaRPr lang="sr-Latn-RS" dirty="0"/>
          </a:p>
          <a:p>
            <a:pPr marL="0" indent="0">
              <a:buNone/>
            </a:pPr>
            <a:r>
              <a:rPr lang="sr-Latn-RS" b="1" dirty="0"/>
              <a:t>•	Са укључивањем електролитних раствора.</a:t>
            </a:r>
            <a:endParaRPr lang="sr-Latn-RS" dirty="0"/>
          </a:p>
          <a:p>
            <a:pPr marL="0" indent="0">
              <a:buNone/>
            </a:pPr>
            <a:r>
              <a:rPr lang="sr-Latn-RS" b="1" dirty="0"/>
              <a:t>4.    ПРОФИЛАКСА И ЛЕЧЕЊЕ ИНФЕКЦИЈА</a:t>
            </a:r>
            <a:endParaRPr lang="sr-Latn-RS" dirty="0"/>
          </a:p>
          <a:p>
            <a:pPr marL="0" indent="0">
              <a:buNone/>
            </a:pPr>
            <a:r>
              <a:rPr lang="sr-Latn-RS" b="1" dirty="0"/>
              <a:t>•	Стерилни    услови,    хигијена,    деконтаминација црева, антибиотици.</a:t>
            </a:r>
            <a:endParaRPr lang="sr-Latn-RS" dirty="0"/>
          </a:p>
          <a:p>
            <a:pPr marL="0" indent="0">
              <a:buNone/>
            </a:pPr>
            <a:r>
              <a:rPr lang="sr-Latn-RS" b="1" dirty="0"/>
              <a:t>5.    ЛЕЧЕЊЕ КРВАРЕЊА</a:t>
            </a:r>
            <a:endParaRPr lang="sr-Latn-RS" dirty="0"/>
          </a:p>
          <a:p>
            <a:pPr marL="0" indent="0">
              <a:buNone/>
            </a:pPr>
            <a:r>
              <a:rPr lang="sr-Latn-RS" b="1" dirty="0"/>
              <a:t>•	Трансфузија       концентрованих       тромбоцита, трансплатација костне сржи.</a:t>
            </a:r>
            <a:endParaRPr lang="sr-Latn-RS" dirty="0"/>
          </a:p>
          <a:p>
            <a:endParaRPr lang="sr-Latn-RS" dirty="0"/>
          </a:p>
        </p:txBody>
      </p:sp>
    </p:spTree>
    <p:extLst>
      <p:ext uri="{BB962C8B-B14F-4D97-AF65-F5344CB8AC3E}">
        <p14:creationId xmlns="" xmlns:p14="http://schemas.microsoft.com/office/powerpoint/2010/main" val="2057396806"/>
      </p:ext>
    </p:extLst>
  </p:cSld>
  <p:clrMapOvr>
    <a:masterClrMapping/>
  </p:clrMapOvr>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29600" cy="5090160"/>
          </a:xfrm>
        </p:spPr>
        <p:txBody>
          <a:bodyPr>
            <a:normAutofit fontScale="85000" lnSpcReduction="10000"/>
          </a:bodyPr>
          <a:lstStyle/>
          <a:p>
            <a:pPr>
              <a:buNone/>
            </a:pP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За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испољавање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хроничне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радиjaционе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болести</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неопходно</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је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знати</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радиjационе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ефекте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малих</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доза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које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се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акумулирају</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током</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низа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година</a:t>
            </a:r>
            <a:r>
              <a:rPr lang="en-US" dirty="0" smtClean="0">
                <a:latin typeface="Times New Roman" pitchFamily="18" charset="0"/>
                <a:cs typeface="Times New Roman" pitchFamily="18" charset="0"/>
              </a:rPr>
              <a:t> и </a:t>
            </a:r>
            <a:r>
              <a:rPr lang="en-US" dirty="0" err="1" smtClean="0">
                <a:latin typeface="Times New Roman" pitchFamily="18" charset="0"/>
                <a:cs typeface="Times New Roman" pitchFamily="18" charset="0"/>
              </a:rPr>
              <a:t>оне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се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представљају</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апсорбованом</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дозом</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која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се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означава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мСв</a:t>
            </a:r>
            <a:r>
              <a:rPr lang="en-US" dirty="0" smtClean="0">
                <a:latin typeface="Times New Roman" pitchFamily="18" charset="0"/>
                <a:cs typeface="Times New Roman" pitchFamily="18" charset="0"/>
              </a:rPr>
              <a:t>.</a:t>
            </a:r>
          </a:p>
          <a:p>
            <a:pPr>
              <a:buNone/>
            </a:pP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Радијациони</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ефекти</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малих</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доза</a:t>
            </a:r>
            <a:r>
              <a:rPr lang="sr-Cyrl-RS" dirty="0" smtClean="0">
                <a:latin typeface="Times New Roman" pitchFamily="18" charset="0"/>
                <a:cs typeface="Times New Roman" pitchFamily="18" charset="0"/>
              </a:rPr>
              <a:t>:</a:t>
            </a: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1 - 20 </a:t>
            </a:r>
            <a:r>
              <a:rPr lang="en-US" dirty="0" err="1" smtClean="0">
                <a:latin typeface="Times New Roman" pitchFamily="18" charset="0"/>
                <a:cs typeface="Times New Roman" pitchFamily="18" charset="0"/>
              </a:rPr>
              <a:t>mSv</a:t>
            </a:r>
            <a:r>
              <a:rPr lang="en-US" dirty="0" smtClean="0">
                <a:latin typeface="Times New Roman" pitchFamily="18" charset="0"/>
                <a:cs typeface="Times New Roman" pitchFamily="18" charset="0"/>
              </a:rPr>
              <a:t> ( </a:t>
            </a:r>
            <a:r>
              <a:rPr lang="en-US" dirty="0" err="1" smtClean="0">
                <a:latin typeface="Times New Roman" pitchFamily="18" charset="0"/>
                <a:cs typeface="Times New Roman" pitchFamily="18" charset="0"/>
              </a:rPr>
              <a:t>гранични</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ниво</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мале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дозе</a:t>
            </a:r>
            <a:r>
              <a:rPr lang="en-US" dirty="0" smtClean="0">
                <a:latin typeface="Times New Roman" pitchFamily="18" charset="0"/>
                <a:cs typeface="Times New Roman" pitchFamily="18" charset="0"/>
              </a:rPr>
              <a:t> )</a:t>
            </a:r>
          </a:p>
          <a:p>
            <a:r>
              <a:rPr lang="en-US" dirty="0" smtClean="0">
                <a:latin typeface="Times New Roman" pitchFamily="18" charset="0"/>
                <a:cs typeface="Times New Roman" pitchFamily="18" charset="0"/>
              </a:rPr>
              <a:t>20 </a:t>
            </a:r>
            <a:r>
              <a:rPr lang="en-US" dirty="0" err="1">
                <a:latin typeface="Times New Roman" pitchFamily="18" charset="0"/>
                <a:cs typeface="Times New Roman" pitchFamily="18" charset="0"/>
              </a:rPr>
              <a:t>mSv</a:t>
            </a:r>
            <a:r>
              <a:rPr lang="en-US" dirty="0">
                <a:latin typeface="Times New Roman" pitchFamily="18" charset="0"/>
                <a:cs typeface="Times New Roman" pitchFamily="18" charset="0"/>
              </a:rPr>
              <a:t>( </a:t>
            </a:r>
            <a:r>
              <a:rPr lang="en-US" dirty="0" err="1" smtClean="0">
                <a:latin typeface="Times New Roman" pitchFamily="18" charset="0"/>
                <a:cs typeface="Times New Roman" pitchFamily="18" charset="0"/>
              </a:rPr>
              <a:t>максимално</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допуштена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доза</a:t>
            </a:r>
            <a:r>
              <a:rPr lang="en-US" dirty="0" smtClean="0">
                <a:latin typeface="Times New Roman" pitchFamily="18" charset="0"/>
                <a:cs typeface="Times New Roman" pitchFamily="18" charset="0"/>
              </a:rPr>
              <a:t> )</a:t>
            </a:r>
          </a:p>
          <a:p>
            <a:r>
              <a:rPr lang="en-US" dirty="0" smtClean="0">
                <a:latin typeface="Times New Roman" pitchFamily="18" charset="0"/>
                <a:cs typeface="Times New Roman" pitchFamily="18" charset="0"/>
              </a:rPr>
              <a:t>20 - 150 </a:t>
            </a:r>
            <a:r>
              <a:rPr lang="en-US" dirty="0" err="1" smtClean="0">
                <a:latin typeface="Times New Roman" pitchFamily="18" charset="0"/>
                <a:cs typeface="Times New Roman" pitchFamily="18" charset="0"/>
              </a:rPr>
              <a:t>mSv</a:t>
            </a:r>
            <a:r>
              <a:rPr lang="en-US" dirty="0" smtClean="0">
                <a:latin typeface="Times New Roman" pitchFamily="18" charset="0"/>
                <a:cs typeface="Times New Roman" pitchFamily="18" charset="0"/>
              </a:rPr>
              <a:t> ( </a:t>
            </a:r>
            <a:r>
              <a:rPr lang="en-US" dirty="0" err="1" smtClean="0">
                <a:latin typeface="Times New Roman" pitchFamily="18" charset="0"/>
                <a:cs typeface="Times New Roman" pitchFamily="18" charset="0"/>
              </a:rPr>
              <a:t>повећан</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ризик</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од</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професионалних</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болести</a:t>
            </a:r>
            <a:r>
              <a:rPr lang="en-US" dirty="0" smtClean="0">
                <a:latin typeface="Times New Roman" pitchFamily="18" charset="0"/>
                <a:cs typeface="Times New Roman" pitchFamily="18" charset="0"/>
              </a:rPr>
              <a:t> )</a:t>
            </a:r>
          </a:p>
          <a:p>
            <a:r>
              <a:rPr lang="en-US" dirty="0" smtClean="0">
                <a:latin typeface="Times New Roman" pitchFamily="18" charset="0"/>
                <a:cs typeface="Times New Roman" pitchFamily="18" charset="0"/>
              </a:rPr>
              <a:t> 150 </a:t>
            </a:r>
            <a:r>
              <a:rPr lang="en-US" dirty="0" err="1">
                <a:latin typeface="Times New Roman" pitchFamily="18" charset="0"/>
                <a:cs typeface="Times New Roman" pitchFamily="18" charset="0"/>
              </a:rPr>
              <a:t>mSv</a:t>
            </a: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оште</a:t>
            </a:r>
            <a:r>
              <a:rPr lang="sr-Cyrl-RS" dirty="0" smtClean="0">
                <a:latin typeface="Times New Roman" pitchFamily="18" charset="0"/>
                <a:cs typeface="Times New Roman" pitchFamily="18" charset="0"/>
              </a:rPr>
              <a:t>ћ</a:t>
            </a:r>
            <a:r>
              <a:rPr lang="en-US" dirty="0" err="1" smtClean="0">
                <a:latin typeface="Times New Roman" pitchFamily="18" charset="0"/>
                <a:cs typeface="Times New Roman" pitchFamily="18" charset="0"/>
              </a:rPr>
              <a:t>ење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радиосензитивних</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органа</a:t>
            </a:r>
            <a:r>
              <a:rPr lang="en-US" dirty="0" smtClean="0">
                <a:latin typeface="Times New Roman" pitchFamily="18" charset="0"/>
                <a:cs typeface="Times New Roman" pitchFamily="18" charset="0"/>
              </a:rPr>
              <a:t> )</a:t>
            </a:r>
          </a:p>
          <a:p>
            <a:r>
              <a:rPr lang="en-US" dirty="0" smtClean="0">
                <a:latin typeface="Times New Roman" pitchFamily="18" charset="0"/>
                <a:cs typeface="Times New Roman" pitchFamily="18" charset="0"/>
              </a:rPr>
              <a:t> 500 </a:t>
            </a:r>
            <a:r>
              <a:rPr lang="en-US" dirty="0" err="1">
                <a:latin typeface="Times New Roman" pitchFamily="18" charset="0"/>
                <a:cs typeface="Times New Roman" pitchFamily="18" charset="0"/>
              </a:rPr>
              <a:t>mSv</a:t>
            </a: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оште</a:t>
            </a:r>
            <a:r>
              <a:rPr lang="sr-Cyrl-RS" dirty="0" smtClean="0">
                <a:latin typeface="Times New Roman" pitchFamily="18" charset="0"/>
                <a:cs typeface="Times New Roman" pitchFamily="18" charset="0"/>
              </a:rPr>
              <a:t>ћ</a:t>
            </a:r>
            <a:r>
              <a:rPr lang="en-US" dirty="0" err="1" smtClean="0">
                <a:latin typeface="Times New Roman" pitchFamily="18" charset="0"/>
                <a:cs typeface="Times New Roman" pitchFamily="18" charset="0"/>
              </a:rPr>
              <a:t>ење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радиорезистентних</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органа</a:t>
            </a:r>
            <a:r>
              <a:rPr lang="en-US" dirty="0" smtClean="0">
                <a:latin typeface="Times New Roman" pitchFamily="18" charset="0"/>
                <a:cs typeface="Times New Roman" pitchFamily="18" charset="0"/>
              </a:rPr>
              <a:t> )</a:t>
            </a:r>
          </a:p>
          <a:p>
            <a:endParaRPr lang="en-US" sz="2400" dirty="0">
              <a:latin typeface="Times New Roman" pitchFamily="18" charset="0"/>
              <a:cs typeface="Times New Roman" pitchFamily="18" charset="0"/>
            </a:endParaRPr>
          </a:p>
        </p:txBody>
      </p:sp>
    </p:spTree>
    <p:extLst>
      <p:ext uri="{BB962C8B-B14F-4D97-AF65-F5344CB8AC3E}">
        <p14:creationId xmlns="" xmlns:p14="http://schemas.microsoft.com/office/powerpoint/2010/main" val="1540215424"/>
      </p:ext>
    </p:extLst>
  </p:cSld>
  <p:clrMapOvr>
    <a:masterClrMapping/>
  </p:clrMapOvr>
  <p:transition>
    <p:wedge/>
  </p:transition>
  <p:timing>
    <p:tnLst>
      <p:par>
        <p:cTn id="1" dur="indefinite" restart="never" nodeType="tmRoot"/>
      </p:par>
    </p:tn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i="1" dirty="0" err="1" smtClean="0">
                <a:latin typeface="Times New Roman" pitchFamily="18" charset="0"/>
                <a:cs typeface="Times New Roman" pitchFamily="18" charset="0"/>
              </a:rPr>
              <a:t>Промене</a:t>
            </a:r>
            <a:r>
              <a:rPr lang="en-US" sz="4000" i="1" dirty="0" smtClean="0">
                <a:latin typeface="Times New Roman" pitchFamily="18" charset="0"/>
                <a:cs typeface="Times New Roman" pitchFamily="18" charset="0"/>
              </a:rPr>
              <a:t> у </a:t>
            </a:r>
            <a:r>
              <a:rPr lang="en-US" sz="4000" i="1" dirty="0" err="1" smtClean="0">
                <a:latin typeface="Times New Roman" pitchFamily="18" charset="0"/>
                <a:cs typeface="Times New Roman" pitchFamily="18" charset="0"/>
              </a:rPr>
              <a:t>крви</a:t>
            </a:r>
            <a:r>
              <a:rPr lang="en-US" sz="4000" i="1" dirty="0" smtClean="0">
                <a:latin typeface="Times New Roman" pitchFamily="18" charset="0"/>
                <a:cs typeface="Times New Roman" pitchFamily="18" charset="0"/>
              </a:rPr>
              <a:t> и </a:t>
            </a:r>
            <a:r>
              <a:rPr lang="en-US" sz="4000" i="1" dirty="0" err="1" smtClean="0">
                <a:latin typeface="Times New Roman" pitchFamily="18" charset="0"/>
                <a:cs typeface="Times New Roman" pitchFamily="18" charset="0"/>
              </a:rPr>
              <a:t>хематопоетским</a:t>
            </a:r>
            <a:r>
              <a:rPr lang="en-US" sz="4000" i="1" dirty="0" smtClean="0">
                <a:latin typeface="Times New Roman" pitchFamily="18" charset="0"/>
                <a:cs typeface="Times New Roman" pitchFamily="18" charset="0"/>
              </a:rPr>
              <a:t> </a:t>
            </a:r>
            <a:r>
              <a:rPr lang="en-US" sz="4000" i="1" dirty="0" err="1" smtClean="0">
                <a:latin typeface="Times New Roman" pitchFamily="18" charset="0"/>
                <a:cs typeface="Times New Roman" pitchFamily="18" charset="0"/>
              </a:rPr>
              <a:t>органима</a:t>
            </a:r>
            <a:endParaRPr lang="en-US" sz="4000"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85000" lnSpcReduction="10000"/>
          </a:bodyPr>
          <a:lstStyle/>
          <a:p>
            <a:pPr>
              <a:buNone/>
            </a:pPr>
            <a:r>
              <a:rPr lang="sr-Cyrl-RS" sz="2400" dirty="0" smtClean="0"/>
              <a:t> </a:t>
            </a:r>
          </a:p>
          <a:p>
            <a:pPr>
              <a:buNone/>
            </a:pPr>
            <a:r>
              <a:rPr lang="sr-Cyrl-R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Хематопоетски</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органи</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спадају</a:t>
            </a:r>
            <a:r>
              <a:rPr lang="en-US" dirty="0" smtClean="0">
                <a:latin typeface="Times New Roman" pitchFamily="18" charset="0"/>
                <a:cs typeface="Times New Roman" pitchFamily="18" charset="0"/>
              </a:rPr>
              <a:t> у </a:t>
            </a:r>
            <a:r>
              <a:rPr lang="en-US" dirty="0" err="1" smtClean="0">
                <a:latin typeface="Times New Roman" pitchFamily="18" charset="0"/>
                <a:cs typeface="Times New Roman" pitchFamily="18" charset="0"/>
              </a:rPr>
              <a:t>органе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који</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су</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јако</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радиосензитивни</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на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јонизујућа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зрачења</a:t>
            </a:r>
            <a:r>
              <a:rPr lang="sr-Cyrl-RS" dirty="0" smtClean="0">
                <a:latin typeface="Times New Roman" pitchFamily="18" charset="0"/>
                <a:cs typeface="Times New Roman" pitchFamily="18" charset="0"/>
              </a:rPr>
              <a:t>. Најчешће болести крви које се јављају су</a:t>
            </a:r>
            <a:r>
              <a:rPr lang="en-US" dirty="0" smtClean="0">
                <a:latin typeface="Times New Roman" pitchFamily="18" charset="0"/>
                <a:cs typeface="Times New Roman" pitchFamily="18" charset="0"/>
              </a:rPr>
              <a:t>:</a:t>
            </a:r>
          </a:p>
          <a:p>
            <a:r>
              <a:rPr lang="sr-Cyrl-RS" dirty="0" smtClean="0">
                <a:latin typeface="Times New Roman" pitchFamily="18" charset="0"/>
                <a:cs typeface="Times New Roman" pitchFamily="18" charset="0"/>
              </a:rPr>
              <a:t>Леукемија</a:t>
            </a:r>
            <a:endParaRPr lang="en-US" dirty="0" smtClean="0">
              <a:latin typeface="Times New Roman" pitchFamily="18" charset="0"/>
              <a:cs typeface="Times New Roman" pitchFamily="18" charset="0"/>
            </a:endParaRPr>
          </a:p>
          <a:p>
            <a:r>
              <a:rPr lang="sr-Cyrl-RS" dirty="0" smtClean="0">
                <a:latin typeface="Times New Roman" pitchFamily="18" charset="0"/>
                <a:cs typeface="Times New Roman" pitchFamily="18" charset="0"/>
              </a:rPr>
              <a:t>Тромбоцитопенија</a:t>
            </a:r>
          </a:p>
          <a:p>
            <a:r>
              <a:rPr lang="sr-Cyrl-RS" dirty="0" smtClean="0">
                <a:latin typeface="Times New Roman" pitchFamily="18" charset="0"/>
                <a:cs typeface="Times New Roman" pitchFamily="18" charset="0"/>
              </a:rPr>
              <a:t>Неутропенија </a:t>
            </a:r>
            <a:r>
              <a:rPr lang="en-US" dirty="0" smtClean="0">
                <a:latin typeface="Times New Roman" pitchFamily="18" charset="0"/>
                <a:cs typeface="Times New Roman" pitchFamily="18" charset="0"/>
              </a:rPr>
              <a:t> </a:t>
            </a:r>
          </a:p>
          <a:p>
            <a:r>
              <a:rPr lang="sr-Cyrl-RS" dirty="0" err="1" smtClean="0">
                <a:latin typeface="Times New Roman" pitchFamily="18" charset="0"/>
                <a:cs typeface="Times New Roman" pitchFamily="18" charset="0"/>
              </a:rPr>
              <a:t>Л</a:t>
            </a:r>
            <a:r>
              <a:rPr lang="en-US" dirty="0" err="1" smtClean="0">
                <a:latin typeface="Times New Roman" pitchFamily="18" charset="0"/>
                <a:cs typeface="Times New Roman" pitchFamily="18" charset="0"/>
              </a:rPr>
              <a:t>имфомоноцитоз</a:t>
            </a:r>
            <a:r>
              <a:rPr lang="sr-Cyrl-RS" dirty="0" smtClean="0">
                <a:latin typeface="Times New Roman" pitchFamily="18" charset="0"/>
                <a:cs typeface="Times New Roman" pitchFamily="18" charset="0"/>
              </a:rPr>
              <a:t>а</a:t>
            </a:r>
          </a:p>
          <a:p>
            <a:r>
              <a:rPr lang="sr-Cyrl-RS" dirty="0" smtClean="0">
                <a:latin typeface="Times New Roman" pitchFamily="18" charset="0"/>
                <a:cs typeface="Times New Roman" pitchFamily="18" charset="0"/>
              </a:rPr>
              <a:t>Е</a:t>
            </a:r>
            <a:r>
              <a:rPr lang="en-US" dirty="0" err="1" smtClean="0">
                <a:latin typeface="Times New Roman" pitchFamily="18" charset="0"/>
                <a:cs typeface="Times New Roman" pitchFamily="18" charset="0"/>
              </a:rPr>
              <a:t>озинофилиј</a:t>
            </a:r>
            <a:r>
              <a:rPr lang="sr-Cyrl-RS" dirty="0" smtClean="0">
                <a:latin typeface="Times New Roman" pitchFamily="18" charset="0"/>
                <a:cs typeface="Times New Roman" pitchFamily="18" charset="0"/>
              </a:rPr>
              <a:t>а </a:t>
            </a:r>
          </a:p>
          <a:p>
            <a:r>
              <a:rPr lang="sr-Cyrl-RS" dirty="0" smtClean="0">
                <a:latin typeface="Times New Roman" pitchFamily="18" charset="0"/>
                <a:cs typeface="Times New Roman" pitchFamily="18" charset="0"/>
              </a:rPr>
              <a:t>Апластична анемија</a:t>
            </a:r>
            <a:r>
              <a:rPr lang="sr-Cyrl-RS"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p:txBody>
      </p:sp>
    </p:spTree>
    <p:extLst>
      <p:ext uri="{BB962C8B-B14F-4D97-AF65-F5344CB8AC3E}">
        <p14:creationId xmlns="" xmlns:p14="http://schemas.microsoft.com/office/powerpoint/2010/main" val="2357716271"/>
      </p:ext>
    </p:extLst>
  </p:cSld>
  <p:clrMapOvr>
    <a:masterClrMapping/>
  </p:clrMapOvr>
  <p:transition>
    <p:wedge/>
  </p:transition>
  <p:timing>
    <p:tnLst>
      <p:par>
        <p:cTn id="1" dur="indefinite" restart="never" nodeType="tmRoot"/>
      </p:par>
    </p:tnLst>
  </p:timing>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i="1" dirty="0" err="1" smtClean="0">
                <a:latin typeface="Times New Roman" pitchFamily="18" charset="0"/>
                <a:cs typeface="Times New Roman" pitchFamily="18" charset="0"/>
              </a:rPr>
              <a:t>Промене</a:t>
            </a:r>
            <a:r>
              <a:rPr lang="en-US" sz="4000" i="1" dirty="0" smtClean="0">
                <a:latin typeface="Times New Roman" pitchFamily="18" charset="0"/>
                <a:cs typeface="Times New Roman" pitchFamily="18" charset="0"/>
              </a:rPr>
              <a:t> </a:t>
            </a:r>
            <a:r>
              <a:rPr lang="en-US" sz="4000" i="1" dirty="0" err="1" smtClean="0">
                <a:latin typeface="Times New Roman" pitchFamily="18" charset="0"/>
                <a:cs typeface="Times New Roman" pitchFamily="18" charset="0"/>
              </a:rPr>
              <a:t>на</a:t>
            </a:r>
            <a:r>
              <a:rPr lang="en-US" sz="4000" i="1" dirty="0" smtClean="0">
                <a:latin typeface="Times New Roman" pitchFamily="18" charset="0"/>
                <a:cs typeface="Times New Roman" pitchFamily="18" charset="0"/>
              </a:rPr>
              <a:t> </a:t>
            </a:r>
            <a:r>
              <a:rPr lang="en-US" sz="4000" i="1" dirty="0" err="1" smtClean="0">
                <a:latin typeface="Times New Roman" pitchFamily="18" charset="0"/>
                <a:cs typeface="Times New Roman" pitchFamily="18" charset="0"/>
              </a:rPr>
              <a:t>кожи</a:t>
            </a:r>
            <a:r>
              <a:rPr lang="en-US" sz="4000" i="1" dirty="0" smtClean="0">
                <a:latin typeface="Times New Roman" pitchFamily="18" charset="0"/>
                <a:cs typeface="Times New Roman" pitchFamily="18" charset="0"/>
              </a:rPr>
              <a:t> </a:t>
            </a:r>
            <a:r>
              <a:rPr lang="en-US" sz="4000" i="1" dirty="0" err="1" smtClean="0">
                <a:latin typeface="Times New Roman" pitchFamily="18" charset="0"/>
                <a:cs typeface="Times New Roman" pitchFamily="18" charset="0"/>
              </a:rPr>
              <a:t>изазване</a:t>
            </a:r>
            <a:r>
              <a:rPr lang="en-US" sz="4000" i="1" dirty="0" smtClean="0">
                <a:latin typeface="Times New Roman" pitchFamily="18" charset="0"/>
                <a:cs typeface="Times New Roman" pitchFamily="18" charset="0"/>
              </a:rPr>
              <a:t> </a:t>
            </a:r>
            <a:r>
              <a:rPr lang="en-US" sz="4000" i="1" dirty="0" err="1" smtClean="0">
                <a:latin typeface="Times New Roman" pitchFamily="18" charset="0"/>
                <a:cs typeface="Times New Roman" pitchFamily="18" charset="0"/>
              </a:rPr>
              <a:t>дејством</a:t>
            </a:r>
            <a:r>
              <a:rPr lang="en-US" sz="4000" i="1" dirty="0" smtClean="0">
                <a:latin typeface="Times New Roman" pitchFamily="18" charset="0"/>
                <a:cs typeface="Times New Roman" pitchFamily="18" charset="0"/>
              </a:rPr>
              <a:t> </a:t>
            </a:r>
            <a:r>
              <a:rPr lang="en-US" sz="4000" i="1" dirty="0" err="1" smtClean="0">
                <a:latin typeface="Times New Roman" pitchFamily="18" charset="0"/>
                <a:cs typeface="Times New Roman" pitchFamily="18" charset="0"/>
              </a:rPr>
              <a:t>зрачења</a:t>
            </a:r>
            <a:endParaRPr lang="en-US" sz="4000"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endParaRPr lang="en-US" sz="2400"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Промене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на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кожи</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настају</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после</a:t>
            </a:r>
            <a:r>
              <a:rPr lang="en-US" dirty="0" smtClean="0">
                <a:latin typeface="Times New Roman" pitchFamily="18" charset="0"/>
                <a:cs typeface="Times New Roman" pitchFamily="18" charset="0"/>
              </a:rPr>
              <a:t> 10 </a:t>
            </a:r>
            <a:r>
              <a:rPr lang="en-US" dirty="0" err="1" smtClean="0">
                <a:latin typeface="Times New Roman" pitchFamily="18" charset="0"/>
                <a:cs typeface="Times New Roman" pitchFamily="18" charset="0"/>
              </a:rPr>
              <a:t>година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експозиције</a:t>
            </a:r>
            <a:r>
              <a:rPr lang="sr-Cyrl-R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јављају</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се</a:t>
            </a:r>
            <a:r>
              <a:rPr lang="en-US" dirty="0" smtClean="0">
                <a:latin typeface="Times New Roman" pitchFamily="18" charset="0"/>
                <a:cs typeface="Times New Roman" pitchFamily="18" charset="0"/>
              </a:rPr>
              <a:t> у </a:t>
            </a:r>
            <a:r>
              <a:rPr lang="en-US" dirty="0" err="1" smtClean="0">
                <a:latin typeface="Times New Roman" pitchFamily="18" charset="0"/>
                <a:cs typeface="Times New Roman" pitchFamily="18" charset="0"/>
              </a:rPr>
              <a:t>три</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форме</a:t>
            </a:r>
            <a:r>
              <a:rPr lang="en-US" dirty="0" smtClean="0">
                <a:latin typeface="Times New Roman" pitchFamily="18" charset="0"/>
                <a:cs typeface="Times New Roman" pitchFamily="18" charset="0"/>
              </a:rPr>
              <a:t> :</a:t>
            </a:r>
          </a:p>
          <a:p>
            <a:pPr>
              <a:buNone/>
            </a:pPr>
            <a:endParaRPr lang="en-US" dirty="0" smtClean="0">
              <a:latin typeface="Times New Roman" pitchFamily="18" charset="0"/>
              <a:cs typeface="Times New Roman" pitchFamily="18" charset="0"/>
            </a:endParaRPr>
          </a:p>
          <a:p>
            <a:r>
              <a:rPr lang="en-US" dirty="0" err="1" smtClean="0">
                <a:latin typeface="Times New Roman" pitchFamily="18" charset="0"/>
                <a:cs typeface="Times New Roman" pitchFamily="18" charset="0"/>
              </a:rPr>
              <a:t>Кутане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дистрофије</a:t>
            </a:r>
            <a:endParaRPr lang="sr-Cyrl-RS" dirty="0" smtClean="0">
              <a:latin typeface="Times New Roman" pitchFamily="18" charset="0"/>
              <a:cs typeface="Times New Roman" pitchFamily="18" charset="0"/>
            </a:endParaRPr>
          </a:p>
          <a:p>
            <a:r>
              <a:rPr lang="en-US" dirty="0" err="1">
                <a:latin typeface="Times New Roman" pitchFamily="18" charset="0"/>
                <a:cs typeface="Times New Roman" pitchFamily="18" charset="0"/>
              </a:rPr>
              <a:t>Тардивне</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радионекрозе</a:t>
            </a:r>
            <a:endParaRPr lang="en-US" dirty="0">
              <a:latin typeface="Times New Roman" pitchFamily="18" charset="0"/>
              <a:cs typeface="Times New Roman" pitchFamily="18" charset="0"/>
            </a:endParaRPr>
          </a:p>
          <a:p>
            <a:r>
              <a:rPr lang="en-US" dirty="0" err="1">
                <a:latin typeface="Times New Roman" pitchFamily="18" charset="0"/>
                <a:cs typeface="Times New Roman" pitchFamily="18" charset="0"/>
              </a:rPr>
              <a:t>Канцери</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коже</a:t>
            </a:r>
            <a:endParaRPr lang="en-US" dirty="0">
              <a:latin typeface="Times New Roman" pitchFamily="18" charset="0"/>
              <a:cs typeface="Times New Roman" pitchFamily="18" charset="0"/>
            </a:endParaRPr>
          </a:p>
          <a:p>
            <a:pPr marL="0" indent="0">
              <a:buNone/>
            </a:pPr>
            <a:endParaRPr lang="en-US" dirty="0" smtClean="0">
              <a:latin typeface="Times New Roman" pitchFamily="18" charset="0"/>
              <a:cs typeface="Times New Roman" pitchFamily="18" charset="0"/>
            </a:endParaRPr>
          </a:p>
          <a:p>
            <a:endParaRPr lang="en-US" sz="2400" dirty="0" smtClean="0"/>
          </a:p>
          <a:p>
            <a:pPr>
              <a:buNone/>
            </a:pPr>
            <a:endParaRPr lang="en-US" sz="2400" dirty="0">
              <a:latin typeface="Times New Roman" pitchFamily="18" charset="0"/>
              <a:cs typeface="Times New Roman" pitchFamily="18" charset="0"/>
            </a:endParaRPr>
          </a:p>
        </p:txBody>
      </p:sp>
    </p:spTree>
    <p:extLst>
      <p:ext uri="{BB962C8B-B14F-4D97-AF65-F5344CB8AC3E}">
        <p14:creationId xmlns="" xmlns:p14="http://schemas.microsoft.com/office/powerpoint/2010/main" val="466043303"/>
      </p:ext>
    </p:extLst>
  </p:cSld>
  <p:clrMapOvr>
    <a:masterClrMapping/>
  </p:clrMapOvr>
  <p:transition>
    <p:wedge/>
  </p:transition>
  <p:timing>
    <p:tnLst>
      <p:par>
        <p:cTn id="1" dur="indefinite" restart="never" nodeType="tmRoot"/>
      </p:par>
    </p:tnLst>
  </p:timing>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i="1" dirty="0" err="1" smtClean="0">
                <a:latin typeface="Times New Roman" pitchFamily="18" charset="0"/>
                <a:cs typeface="Times New Roman" pitchFamily="18" charset="0"/>
              </a:rPr>
              <a:t>Оштећења</a:t>
            </a:r>
            <a:r>
              <a:rPr lang="en-US" sz="4000" i="1" dirty="0" smtClean="0">
                <a:latin typeface="Times New Roman" pitchFamily="18" charset="0"/>
                <a:cs typeface="Times New Roman" pitchFamily="18" charset="0"/>
              </a:rPr>
              <a:t> </a:t>
            </a:r>
            <a:r>
              <a:rPr lang="en-US" sz="4000" i="1" dirty="0" err="1" smtClean="0">
                <a:latin typeface="Times New Roman" pitchFamily="18" charset="0"/>
                <a:cs typeface="Times New Roman" pitchFamily="18" charset="0"/>
              </a:rPr>
              <a:t>ока</a:t>
            </a:r>
            <a:r>
              <a:rPr lang="en-US" sz="4000" i="1" dirty="0" smtClean="0">
                <a:latin typeface="Times New Roman" pitchFamily="18" charset="0"/>
                <a:cs typeface="Times New Roman" pitchFamily="18" charset="0"/>
              </a:rPr>
              <a:t>  </a:t>
            </a:r>
            <a:r>
              <a:rPr lang="en-US" sz="4000" i="1" dirty="0" err="1" smtClean="0">
                <a:latin typeface="Times New Roman" pitchFamily="18" charset="0"/>
                <a:cs typeface="Times New Roman" pitchFamily="18" charset="0"/>
              </a:rPr>
              <a:t>изазвана</a:t>
            </a:r>
            <a:r>
              <a:rPr lang="en-US" sz="4000" i="1" dirty="0" smtClean="0">
                <a:latin typeface="Times New Roman" pitchFamily="18" charset="0"/>
                <a:cs typeface="Times New Roman" pitchFamily="18" charset="0"/>
              </a:rPr>
              <a:t> </a:t>
            </a:r>
            <a:r>
              <a:rPr lang="en-US" sz="4000" i="1" dirty="0" err="1" smtClean="0">
                <a:latin typeface="Times New Roman" pitchFamily="18" charset="0"/>
                <a:cs typeface="Times New Roman" pitchFamily="18" charset="0"/>
              </a:rPr>
              <a:t>зрачењем</a:t>
            </a:r>
            <a:r>
              <a:rPr lang="en-US" sz="3600" i="1" dirty="0" smtClean="0">
                <a:latin typeface="Times New Roman" pitchFamily="18" charset="0"/>
                <a:cs typeface="Times New Roman" pitchFamily="18" charset="0"/>
              </a:rPr>
              <a:t> </a:t>
            </a:r>
            <a:endParaRPr lang="en-US" sz="3600"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lnSpcReduction="10000"/>
          </a:bodyPr>
          <a:lstStyle/>
          <a:p>
            <a:pPr>
              <a:buNone/>
            </a:pPr>
            <a:r>
              <a:rPr lang="en-US" sz="2400" dirty="0" smtClean="0"/>
              <a:t>    </a:t>
            </a:r>
            <a:r>
              <a:rPr lang="sr-Cyrl-RS" dirty="0" smtClean="0">
                <a:latin typeface="Times New Roman" pitchFamily="18" charset="0"/>
                <a:cs typeface="Times New Roman" pitchFamily="18" charset="0"/>
              </a:rPr>
              <a:t>Јављају се </a:t>
            </a:r>
            <a:r>
              <a:rPr lang="en-US" dirty="0" err="1" smtClean="0">
                <a:latin typeface="Times New Roman" pitchFamily="18" charset="0"/>
                <a:cs typeface="Times New Roman" pitchFamily="18" charset="0"/>
              </a:rPr>
              <a:t>при</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кумулативној</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дози</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преко</a:t>
            </a:r>
            <a:r>
              <a:rPr lang="en-US" dirty="0" smtClean="0">
                <a:latin typeface="Times New Roman" pitchFamily="18" charset="0"/>
                <a:cs typeface="Times New Roman" pitchFamily="18" charset="0"/>
              </a:rPr>
              <a:t> 150 </a:t>
            </a:r>
            <a:r>
              <a:rPr lang="en-US" dirty="0" err="1" smtClean="0">
                <a:latin typeface="Times New Roman" pitchFamily="18" charset="0"/>
                <a:cs typeface="Times New Roman" pitchFamily="18" charset="0"/>
              </a:rPr>
              <a:t>mSv</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или</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мањој</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код</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радиоосетљивих</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радника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испод</a:t>
            </a:r>
            <a:r>
              <a:rPr lang="en-US" dirty="0" smtClean="0">
                <a:latin typeface="Times New Roman" pitchFamily="18" charset="0"/>
                <a:cs typeface="Times New Roman" pitchFamily="18" charset="0"/>
              </a:rPr>
              <a:t> 50 </a:t>
            </a:r>
            <a:r>
              <a:rPr lang="en-US" dirty="0" err="1" smtClean="0">
                <a:latin typeface="Times New Roman" pitchFamily="18" charset="0"/>
                <a:cs typeface="Times New Roman" pitchFamily="18" charset="0"/>
              </a:rPr>
              <a:t>година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старости</a:t>
            </a:r>
            <a:r>
              <a:rPr lang="sr-Cyrl-RS" dirty="0" smtClean="0">
                <a:latin typeface="Times New Roman" pitchFamily="18" charset="0"/>
                <a:cs typeface="Times New Roman" pitchFamily="18" charset="0"/>
              </a:rPr>
              <a:t>., манифестују се оштећењем сочива када долази до развоја пресенилне катаракте.</a:t>
            </a: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    У </a:t>
            </a:r>
            <a:r>
              <a:rPr lang="en-US" dirty="0" err="1" smtClean="0">
                <a:latin typeface="Times New Roman" pitchFamily="18" charset="0"/>
                <a:cs typeface="Times New Roman" pitchFamily="18" charset="0"/>
              </a:rPr>
              <a:t>механизму</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настанка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ове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катаракте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учествују</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два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патогенетска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ефекта</a:t>
            </a:r>
            <a:r>
              <a:rPr lang="en-US" dirty="0" smtClean="0">
                <a:latin typeface="Times New Roman" pitchFamily="18" charset="0"/>
                <a:cs typeface="Times New Roman" pitchFamily="18" charset="0"/>
              </a:rPr>
              <a:t> : </a:t>
            </a:r>
          </a:p>
          <a:p>
            <a:r>
              <a:rPr lang="en-US" dirty="0" err="1" smtClean="0">
                <a:latin typeface="Times New Roman" pitchFamily="18" charset="0"/>
                <a:cs typeface="Times New Roman" pitchFamily="18" charset="0"/>
              </a:rPr>
              <a:t>Стохастички</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ефекат</a:t>
            </a:r>
            <a:r>
              <a:rPr lang="en-US" dirty="0" smtClean="0">
                <a:latin typeface="Times New Roman" pitchFamily="18" charset="0"/>
                <a:cs typeface="Times New Roman" pitchFamily="18" charset="0"/>
              </a:rPr>
              <a:t> </a:t>
            </a:r>
          </a:p>
          <a:p>
            <a:r>
              <a:rPr lang="en-US" dirty="0" err="1" smtClean="0">
                <a:latin typeface="Times New Roman" pitchFamily="18" charset="0"/>
                <a:cs typeface="Times New Roman" pitchFamily="18" charset="0"/>
              </a:rPr>
              <a:t>Нестохастички</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ефекат</a:t>
            </a:r>
            <a:r>
              <a:rPr lang="en-US" sz="2400" dirty="0" smtClean="0"/>
              <a:t> </a:t>
            </a:r>
          </a:p>
          <a:p>
            <a:endParaRPr lang="en-US" sz="2400" dirty="0" smtClean="0">
              <a:latin typeface="Times New Roman" pitchFamily="18" charset="0"/>
              <a:cs typeface="Times New Roman" pitchFamily="18" charset="0"/>
            </a:endParaRPr>
          </a:p>
        </p:txBody>
      </p:sp>
    </p:spTree>
    <p:extLst>
      <p:ext uri="{BB962C8B-B14F-4D97-AF65-F5344CB8AC3E}">
        <p14:creationId xmlns="" xmlns:p14="http://schemas.microsoft.com/office/powerpoint/2010/main" val="446273792"/>
      </p:ext>
    </p:extLst>
  </p:cSld>
  <p:clrMapOvr>
    <a:masterClrMapping/>
  </p:clrMapOvr>
  <p:transition>
    <p:wedge/>
  </p:transition>
  <p:timing>
    <p:tnLst>
      <p:par>
        <p:cTn id="1" dur="indefinite" restart="never" nodeType="tmRoot"/>
      </p:par>
    </p:tnLst>
  </p:timing>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i="1" dirty="0" err="1" smtClean="0">
                <a:latin typeface="Times New Roman" pitchFamily="18" charset="0"/>
                <a:cs typeface="Times New Roman" pitchFamily="18" charset="0"/>
              </a:rPr>
              <a:t>Хронични</a:t>
            </a:r>
            <a:r>
              <a:rPr lang="en-US" sz="4000" i="1" dirty="0" smtClean="0">
                <a:latin typeface="Times New Roman" pitchFamily="18" charset="0"/>
                <a:cs typeface="Times New Roman" pitchFamily="18" charset="0"/>
              </a:rPr>
              <a:t> </a:t>
            </a:r>
            <a:r>
              <a:rPr lang="en-US" sz="4000" i="1" dirty="0" err="1" smtClean="0">
                <a:latin typeface="Times New Roman" pitchFamily="18" charset="0"/>
                <a:cs typeface="Times New Roman" pitchFamily="18" charset="0"/>
              </a:rPr>
              <a:t>радијациони</a:t>
            </a:r>
            <a:r>
              <a:rPr lang="en-US" sz="4000" i="1" dirty="0" smtClean="0">
                <a:latin typeface="Times New Roman" pitchFamily="18" charset="0"/>
                <a:cs typeface="Times New Roman" pitchFamily="18" charset="0"/>
              </a:rPr>
              <a:t> </a:t>
            </a:r>
            <a:r>
              <a:rPr lang="en-US" sz="4000" i="1" dirty="0" err="1" smtClean="0">
                <a:latin typeface="Times New Roman" pitchFamily="18" charset="0"/>
                <a:cs typeface="Times New Roman" pitchFamily="18" charset="0"/>
              </a:rPr>
              <a:t>ентеритис</a:t>
            </a:r>
            <a:r>
              <a:rPr lang="en-US" sz="4000" dirty="0" smtClean="0">
                <a:latin typeface="Times New Roman" pitchFamily="18" charset="0"/>
                <a:cs typeface="Times New Roman" pitchFamily="18" charset="0"/>
              </a:rPr>
              <a:t> </a:t>
            </a:r>
            <a:endParaRPr lang="en-US" sz="4000"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buNone/>
            </a:pPr>
            <a:r>
              <a:rPr lang="sr-Cyrl-RS" dirty="0" smtClean="0">
                <a:latin typeface="Times New Roman" pitchFamily="18" charset="0"/>
                <a:cs typeface="Times New Roman" pitchFamily="18" charset="0"/>
              </a:rPr>
              <a:t>   </a:t>
            </a:r>
          </a:p>
          <a:p>
            <a:pPr>
              <a:buNone/>
            </a:pPr>
            <a:r>
              <a:rPr lang="sr-Cyrl-RS"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О</a:t>
            </a:r>
            <a:r>
              <a:rPr lang="en-US" dirty="0" err="1" smtClean="0">
                <a:latin typeface="Times New Roman" pitchFamily="18" charset="0"/>
                <a:cs typeface="Times New Roman" pitchFamily="18" charset="0"/>
              </a:rPr>
              <a:t>ко</a:t>
            </a:r>
            <a:r>
              <a:rPr lang="en-US" dirty="0" smtClean="0">
                <a:latin typeface="Times New Roman" pitchFamily="18" charset="0"/>
                <a:cs typeface="Times New Roman" pitchFamily="18" charset="0"/>
              </a:rPr>
              <a:t> 5% </a:t>
            </a:r>
            <a:r>
              <a:rPr lang="en-US" dirty="0" err="1" smtClean="0">
                <a:latin typeface="Times New Roman" pitchFamily="18" charset="0"/>
                <a:cs typeface="Times New Roman" pitchFamily="18" charset="0"/>
              </a:rPr>
              <a:t>болесника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код</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којих</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је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ординирана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радиотерапија</a:t>
            </a:r>
            <a:r>
              <a:rPr lang="en-US" dirty="0" smtClean="0">
                <a:latin typeface="Times New Roman" pitchFamily="18" charset="0"/>
                <a:cs typeface="Times New Roman" pitchFamily="18" charset="0"/>
              </a:rPr>
              <a:t> у </a:t>
            </a:r>
            <a:r>
              <a:rPr lang="en-US" dirty="0" err="1" smtClean="0">
                <a:latin typeface="Times New Roman" pitchFamily="18" charset="0"/>
                <a:cs typeface="Times New Roman" pitchFamily="18" charset="0"/>
              </a:rPr>
              <a:t>циљу</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лечења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малигних</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тумора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абдомена</a:t>
            </a:r>
            <a:r>
              <a:rPr lang="en-US" dirty="0" smtClean="0">
                <a:latin typeface="Times New Roman" pitchFamily="18" charset="0"/>
                <a:cs typeface="Times New Roman" pitchFamily="18" charset="0"/>
              </a:rPr>
              <a:t> и </a:t>
            </a:r>
            <a:r>
              <a:rPr lang="en-US" dirty="0" err="1" smtClean="0">
                <a:latin typeface="Times New Roman" pitchFamily="18" charset="0"/>
                <a:cs typeface="Times New Roman" pitchFamily="18" charset="0"/>
              </a:rPr>
              <a:t>карлице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претрпе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касне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последице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оштећења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дигестивног</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тракта</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која се клинички манифестују</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наузејом,болом,дијарејом,</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тенезмима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са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крварењем</a:t>
            </a:r>
            <a:r>
              <a:rPr lang="en-US" dirty="0" smtClean="0">
                <a:latin typeface="Times New Roman" pitchFamily="18" charset="0"/>
                <a:cs typeface="Times New Roman" pitchFamily="18" charset="0"/>
              </a:rPr>
              <a:t> у </a:t>
            </a:r>
            <a:r>
              <a:rPr lang="en-US" dirty="0" err="1" smtClean="0">
                <a:latin typeface="Times New Roman" pitchFamily="18" charset="0"/>
                <a:cs typeface="Times New Roman" pitchFamily="18" charset="0"/>
              </a:rPr>
              <a:t>столици</a:t>
            </a:r>
            <a:r>
              <a:rPr lang="en-US" dirty="0" smtClean="0"/>
              <a:t>.</a:t>
            </a:r>
            <a:endParaRPr lang="sr-Cyrl-RS" dirty="0" smtClean="0"/>
          </a:p>
        </p:txBody>
      </p:sp>
    </p:spTree>
    <p:extLst>
      <p:ext uri="{BB962C8B-B14F-4D97-AF65-F5344CB8AC3E}">
        <p14:creationId xmlns="" xmlns:p14="http://schemas.microsoft.com/office/powerpoint/2010/main" val="2788260115"/>
      </p:ext>
    </p:extLst>
  </p:cSld>
  <p:clrMapOvr>
    <a:masterClrMapping/>
  </p:clrMapOvr>
  <p:transition>
    <p:wedg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Предвиђање </a:t>
            </a:r>
            <a:endParaRPr lang="sr-Latn-RS" dirty="0"/>
          </a:p>
        </p:txBody>
      </p:sp>
      <p:sp>
        <p:nvSpPr>
          <p:cNvPr id="3" name="Content Placeholder 2"/>
          <p:cNvSpPr>
            <a:spLocks noGrp="1"/>
          </p:cNvSpPr>
          <p:nvPr>
            <p:ph idx="1"/>
          </p:nvPr>
        </p:nvSpPr>
        <p:spPr/>
        <p:txBody>
          <a:bodyPr>
            <a:normAutofit fontScale="92500" lnSpcReduction="10000"/>
          </a:bodyPr>
          <a:lstStyle/>
          <a:p>
            <a:pPr marL="0" indent="0">
              <a:buNone/>
            </a:pPr>
            <a:r>
              <a:rPr lang="sr-Cyrl-RS" b="1" dirty="0" smtClean="0"/>
              <a:t>Прогноза</a:t>
            </a:r>
            <a:r>
              <a:rPr lang="sr-Latn-CS" b="1" dirty="0" smtClean="0"/>
              <a:t> </a:t>
            </a:r>
            <a:r>
              <a:rPr lang="sr-Cyrl-RS" b="1" dirty="0" smtClean="0"/>
              <a:t>могућих</a:t>
            </a:r>
            <a:r>
              <a:rPr lang="sr-Latn-CS" b="1" dirty="0" smtClean="0"/>
              <a:t> </a:t>
            </a:r>
            <a:r>
              <a:rPr lang="sr-Cyrl-RS" b="1" dirty="0" smtClean="0"/>
              <a:t>потреса</a:t>
            </a:r>
            <a:r>
              <a:rPr lang="sr-Latn-CS" b="1" dirty="0" smtClean="0"/>
              <a:t> </a:t>
            </a:r>
            <a:r>
              <a:rPr lang="sr-Cyrl-RS" b="1" dirty="0" smtClean="0"/>
              <a:t>у</a:t>
            </a:r>
            <a:r>
              <a:rPr lang="sr-Latn-CS" b="1" dirty="0" smtClean="0"/>
              <a:t> </a:t>
            </a:r>
            <a:r>
              <a:rPr lang="sr-Cyrl-RS" b="1" dirty="0" smtClean="0"/>
              <a:t>Србији за</a:t>
            </a:r>
            <a:r>
              <a:rPr lang="sr-Latn-CS" b="1" dirty="0" smtClean="0"/>
              <a:t> </a:t>
            </a:r>
            <a:r>
              <a:rPr lang="sr-Cyrl-RS" b="1" dirty="0" smtClean="0"/>
              <a:t>наредних</a:t>
            </a:r>
            <a:r>
              <a:rPr lang="sr-Latn-CS" b="1" dirty="0" smtClean="0"/>
              <a:t> 100 </a:t>
            </a:r>
            <a:r>
              <a:rPr lang="sr-Cyrl-RS" b="1" dirty="0" smtClean="0"/>
              <a:t>година</a:t>
            </a:r>
            <a:r>
              <a:rPr lang="sr-Latn-CS" b="1" dirty="0" smtClean="0"/>
              <a:t>:</a:t>
            </a:r>
          </a:p>
          <a:p>
            <a:endParaRPr lang="sr-Latn-CS" b="1" dirty="0" smtClean="0"/>
          </a:p>
          <a:p>
            <a:r>
              <a:rPr lang="sr-Latn-CS" dirty="0" smtClean="0"/>
              <a:t>9</a:t>
            </a:r>
            <a:r>
              <a:rPr lang="en-US" dirty="0" smtClean="0">
                <a:cs typeface="Arial" charset="0"/>
              </a:rPr>
              <a:t>º</a:t>
            </a:r>
            <a:r>
              <a:rPr lang="sr-Latn-CS" dirty="0" smtClean="0">
                <a:cs typeface="Arial" charset="0"/>
              </a:rPr>
              <a:t> MCS – </a:t>
            </a:r>
            <a:r>
              <a:rPr lang="sr-Cyrl-RS" dirty="0" smtClean="0">
                <a:cs typeface="Arial" charset="0"/>
              </a:rPr>
              <a:t>Рудник</a:t>
            </a:r>
            <a:r>
              <a:rPr lang="sr-Latn-CS" dirty="0" smtClean="0">
                <a:cs typeface="Arial" charset="0"/>
              </a:rPr>
              <a:t>, </a:t>
            </a:r>
            <a:r>
              <a:rPr lang="sr-Cyrl-RS" dirty="0" smtClean="0">
                <a:cs typeface="Arial" charset="0"/>
              </a:rPr>
              <a:t>Копаоник</a:t>
            </a:r>
            <a:r>
              <a:rPr lang="sr-Latn-CS" dirty="0" smtClean="0">
                <a:cs typeface="Arial" charset="0"/>
              </a:rPr>
              <a:t>, </a:t>
            </a:r>
            <a:r>
              <a:rPr lang="sr-Cyrl-RS" dirty="0" smtClean="0">
                <a:cs typeface="Arial" charset="0"/>
              </a:rPr>
              <a:t>Лазаревац</a:t>
            </a:r>
            <a:r>
              <a:rPr lang="sr-Latn-CS" dirty="0" smtClean="0">
                <a:cs typeface="Arial" charset="0"/>
              </a:rPr>
              <a:t>, </a:t>
            </a:r>
            <a:r>
              <a:rPr lang="sr-Cyrl-RS" dirty="0" smtClean="0">
                <a:cs typeface="Arial" charset="0"/>
              </a:rPr>
              <a:t>Свилајнац</a:t>
            </a:r>
            <a:r>
              <a:rPr lang="sr-Latn-CS" dirty="0" smtClean="0">
                <a:cs typeface="Arial" charset="0"/>
              </a:rPr>
              <a:t>, </a:t>
            </a:r>
            <a:r>
              <a:rPr lang="sr-Cyrl-RS" dirty="0" smtClean="0">
                <a:cs typeface="Arial" charset="0"/>
              </a:rPr>
              <a:t>Урошевац</a:t>
            </a:r>
            <a:r>
              <a:rPr lang="sr-Latn-CS" dirty="0" smtClean="0">
                <a:cs typeface="Arial" charset="0"/>
              </a:rPr>
              <a:t>, </a:t>
            </a:r>
            <a:r>
              <a:rPr lang="sr-Cyrl-RS" dirty="0" smtClean="0">
                <a:cs typeface="Arial" charset="0"/>
              </a:rPr>
              <a:t>Гњил</a:t>
            </a:r>
            <a:r>
              <a:rPr lang="sr-Latn-CS" dirty="0" smtClean="0">
                <a:cs typeface="Arial" charset="0"/>
              </a:rPr>
              <a:t>a</a:t>
            </a:r>
            <a:r>
              <a:rPr lang="sr-Cyrl-RS" dirty="0" smtClean="0">
                <a:cs typeface="Arial" charset="0"/>
              </a:rPr>
              <a:t>не</a:t>
            </a:r>
            <a:endParaRPr lang="sr-Latn-CS" dirty="0" smtClean="0">
              <a:cs typeface="Arial" charset="0"/>
            </a:endParaRPr>
          </a:p>
          <a:p>
            <a:r>
              <a:rPr lang="sr-Latn-CS" dirty="0" smtClean="0">
                <a:cs typeface="Arial" charset="0"/>
              </a:rPr>
              <a:t>8</a:t>
            </a:r>
            <a:r>
              <a:rPr lang="en-US" dirty="0" smtClean="0"/>
              <a:t>º</a:t>
            </a:r>
            <a:r>
              <a:rPr lang="sr-Latn-CS" dirty="0" smtClean="0"/>
              <a:t> MCS – </a:t>
            </a:r>
            <a:r>
              <a:rPr lang="sr-Cyrl-RS" dirty="0" smtClean="0"/>
              <a:t>Фрушка</a:t>
            </a:r>
            <a:r>
              <a:rPr lang="sr-Latn-CS" dirty="0" smtClean="0"/>
              <a:t> </a:t>
            </a:r>
            <a:r>
              <a:rPr lang="sr-Cyrl-RS" dirty="0" smtClean="0"/>
              <a:t>Гора</a:t>
            </a:r>
            <a:r>
              <a:rPr lang="sr-Latn-CS" dirty="0" smtClean="0"/>
              <a:t>, </a:t>
            </a:r>
            <a:r>
              <a:rPr lang="sr-Cyrl-RS" dirty="0" smtClean="0"/>
              <a:t>Ада</a:t>
            </a:r>
            <a:r>
              <a:rPr lang="sr-Latn-CS" dirty="0" smtClean="0"/>
              <a:t>, </a:t>
            </a:r>
            <a:r>
              <a:rPr lang="sr-Cyrl-RS" dirty="0" smtClean="0"/>
              <a:t>Кањижа</a:t>
            </a:r>
            <a:r>
              <a:rPr lang="sr-Latn-CS" dirty="0" smtClean="0"/>
              <a:t>, </a:t>
            </a:r>
            <a:r>
              <a:rPr lang="sr-Cyrl-RS" dirty="0" smtClean="0"/>
              <a:t>Космај</a:t>
            </a:r>
            <a:r>
              <a:rPr lang="sr-Latn-CS" dirty="0" smtClean="0"/>
              <a:t>, </a:t>
            </a:r>
            <a:r>
              <a:rPr lang="sr-Cyrl-RS" dirty="0" smtClean="0"/>
              <a:t>долина</a:t>
            </a:r>
            <a:r>
              <a:rPr lang="sr-Latn-CS" dirty="0" smtClean="0"/>
              <a:t> </a:t>
            </a:r>
            <a:r>
              <a:rPr lang="sr-Cyrl-RS" dirty="0" smtClean="0"/>
              <a:t>Велике</a:t>
            </a:r>
            <a:r>
              <a:rPr lang="sr-Latn-CS" dirty="0" smtClean="0"/>
              <a:t> </a:t>
            </a:r>
            <a:r>
              <a:rPr lang="sr-Cyrl-RS" dirty="0" smtClean="0"/>
              <a:t>Мор</a:t>
            </a:r>
            <a:r>
              <a:rPr lang="sr-Latn-CS" dirty="0" smtClean="0"/>
              <a:t>a</a:t>
            </a:r>
            <a:r>
              <a:rPr lang="sr-Cyrl-RS" dirty="0" smtClean="0"/>
              <a:t>ве</a:t>
            </a:r>
            <a:r>
              <a:rPr lang="sr-Latn-CS" dirty="0" smtClean="0"/>
              <a:t>, </a:t>
            </a:r>
            <a:r>
              <a:rPr lang="sr-Cyrl-RS" dirty="0" smtClean="0"/>
              <a:t>Круп</a:t>
            </a:r>
            <a:r>
              <a:rPr lang="sr-Latn-CS" dirty="0" smtClean="0"/>
              <a:t>a</a:t>
            </a:r>
            <a:r>
              <a:rPr lang="sr-Cyrl-RS" dirty="0" smtClean="0"/>
              <a:t>њ</a:t>
            </a:r>
            <a:r>
              <a:rPr lang="sr-Latn-CS" dirty="0" smtClean="0"/>
              <a:t>, </a:t>
            </a:r>
            <a:r>
              <a:rPr lang="sr-Cyrl-RS" dirty="0" smtClean="0"/>
              <a:t>Лозниц</a:t>
            </a:r>
            <a:r>
              <a:rPr lang="sr-Latn-CS" dirty="0" smtClean="0"/>
              <a:t>a</a:t>
            </a:r>
          </a:p>
          <a:p>
            <a:r>
              <a:rPr lang="sr-Latn-CS" dirty="0" smtClean="0"/>
              <a:t>7</a:t>
            </a:r>
            <a:r>
              <a:rPr lang="en-US" dirty="0" smtClean="0"/>
              <a:t>º</a:t>
            </a:r>
            <a:r>
              <a:rPr lang="sr-Latn-CS" dirty="0" smtClean="0"/>
              <a:t> MCS – </a:t>
            </a:r>
            <a:r>
              <a:rPr lang="sr-Cyrl-RS" dirty="0" smtClean="0"/>
              <a:t>шири</a:t>
            </a:r>
            <a:r>
              <a:rPr lang="sr-Latn-CS" dirty="0" smtClean="0"/>
              <a:t> </a:t>
            </a:r>
            <a:r>
              <a:rPr lang="sr-Cyrl-RS" dirty="0" smtClean="0"/>
              <a:t>простор</a:t>
            </a:r>
            <a:r>
              <a:rPr lang="sr-Latn-CS" dirty="0" smtClean="0"/>
              <a:t> </a:t>
            </a:r>
            <a:r>
              <a:rPr lang="sr-Cyrl-RS" dirty="0" smtClean="0"/>
              <a:t>Србије</a:t>
            </a:r>
            <a:endParaRPr lang="sr-Latn-CS" dirty="0" smtClean="0"/>
          </a:p>
          <a:p>
            <a:r>
              <a:rPr lang="sr-Latn-CS" dirty="0" smtClean="0"/>
              <a:t>6</a:t>
            </a:r>
            <a:r>
              <a:rPr lang="en-US" dirty="0" smtClean="0"/>
              <a:t>º</a:t>
            </a:r>
            <a:r>
              <a:rPr lang="sr-Latn-CS" dirty="0" smtClean="0"/>
              <a:t> MCS – </a:t>
            </a:r>
            <a:r>
              <a:rPr lang="sr-Cyrl-RS" dirty="0" smtClean="0"/>
              <a:t>југозападна</a:t>
            </a:r>
            <a:r>
              <a:rPr lang="sr-Latn-CS" dirty="0" smtClean="0"/>
              <a:t> </a:t>
            </a:r>
            <a:r>
              <a:rPr lang="sr-Cyrl-RS" dirty="0" smtClean="0"/>
              <a:t>Србиј</a:t>
            </a:r>
            <a:r>
              <a:rPr lang="sr-Latn-CS" dirty="0" smtClean="0"/>
              <a:t>a</a:t>
            </a:r>
            <a:endParaRPr lang="en-US" dirty="0" smtClean="0"/>
          </a:p>
          <a:p>
            <a:endParaRPr lang="sr-Latn-RS" dirty="0"/>
          </a:p>
        </p:txBody>
      </p:sp>
    </p:spTree>
    <p:extLst>
      <p:ext uri="{BB962C8B-B14F-4D97-AF65-F5344CB8AC3E}">
        <p14:creationId xmlns="" xmlns:p14="http://schemas.microsoft.com/office/powerpoint/2010/main" val="3243815572"/>
      </p:ext>
    </p:extLst>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i="1" dirty="0" err="1" smtClean="0">
                <a:latin typeface="Times New Roman" pitchFamily="18" charset="0"/>
                <a:cs typeface="Times New Roman" pitchFamily="18" charset="0"/>
              </a:rPr>
              <a:t>Хронични</a:t>
            </a:r>
            <a:r>
              <a:rPr lang="en-US" sz="4000" i="1" dirty="0" smtClean="0">
                <a:latin typeface="Times New Roman" pitchFamily="18" charset="0"/>
                <a:cs typeface="Times New Roman" pitchFamily="18" charset="0"/>
              </a:rPr>
              <a:t> </a:t>
            </a:r>
            <a:r>
              <a:rPr lang="en-US" sz="4000" i="1" dirty="0" err="1" smtClean="0">
                <a:latin typeface="Times New Roman" pitchFamily="18" charset="0"/>
                <a:cs typeface="Times New Roman" pitchFamily="18" charset="0"/>
              </a:rPr>
              <a:t>радијациони</a:t>
            </a:r>
            <a:r>
              <a:rPr lang="en-US" sz="4000" i="1" dirty="0" smtClean="0">
                <a:latin typeface="Times New Roman" pitchFamily="18" charset="0"/>
                <a:cs typeface="Times New Roman" pitchFamily="18" charset="0"/>
              </a:rPr>
              <a:t> </a:t>
            </a:r>
            <a:r>
              <a:rPr lang="en-US" sz="4000" i="1" dirty="0" err="1" smtClean="0">
                <a:latin typeface="Times New Roman" pitchFamily="18" charset="0"/>
                <a:cs typeface="Times New Roman" pitchFamily="18" charset="0"/>
              </a:rPr>
              <a:t>нефритис</a:t>
            </a:r>
            <a:endParaRPr lang="en-US" sz="4000"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a:buNone/>
            </a:pPr>
            <a:r>
              <a:rPr lang="en-US" sz="2400" dirty="0" smtClean="0"/>
              <a:t> </a:t>
            </a:r>
            <a:r>
              <a:rPr lang="sr-Cyrl-RS" sz="2400" dirty="0" smtClean="0"/>
              <a:t>  </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Промене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се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обично</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манифестују</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после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латентног</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периода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који</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може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бити</a:t>
            </a:r>
            <a:r>
              <a:rPr lang="en-US" dirty="0" smtClean="0">
                <a:latin typeface="Times New Roman" pitchFamily="18" charset="0"/>
                <a:cs typeface="Times New Roman" pitchFamily="18" charset="0"/>
              </a:rPr>
              <a:t> ​​6 </a:t>
            </a:r>
            <a:r>
              <a:rPr lang="en-US" dirty="0" err="1" smtClean="0">
                <a:latin typeface="Times New Roman" pitchFamily="18" charset="0"/>
                <a:cs typeface="Times New Roman" pitchFamily="18" charset="0"/>
              </a:rPr>
              <a:t>месеци</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или</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више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година</a:t>
            </a:r>
            <a:r>
              <a:rPr lang="sr-Cyrl-RS" dirty="0" smtClean="0">
                <a:latin typeface="Times New Roman" pitchFamily="18" charset="0"/>
                <a:cs typeface="Times New Roman" pitchFamily="18" charset="0"/>
              </a:rPr>
              <a:t> и оне се огледају симптомима:</a:t>
            </a:r>
          </a:p>
          <a:p>
            <a:pPr>
              <a:buNone/>
            </a:pPr>
            <a:endParaRPr lang="en-US" dirty="0" smtClean="0">
              <a:latin typeface="Times New Roman" pitchFamily="18" charset="0"/>
              <a:cs typeface="Times New Roman" pitchFamily="18" charset="0"/>
            </a:endParaRPr>
          </a:p>
          <a:p>
            <a:r>
              <a:rPr lang="sr-Cyrl-RS" dirty="0" smtClean="0">
                <a:latin typeface="Times New Roman" pitchFamily="18" charset="0"/>
                <a:cs typeface="Times New Roman" pitchFamily="18" charset="0"/>
              </a:rPr>
              <a:t>Нефротског синдрома</a:t>
            </a:r>
          </a:p>
          <a:p>
            <a:r>
              <a:rPr lang="sr-Cyrl-RS" dirty="0" smtClean="0">
                <a:latin typeface="Times New Roman" pitchFamily="18" charset="0"/>
                <a:cs typeface="Times New Roman" pitchFamily="18" charset="0"/>
              </a:rPr>
              <a:t>Малигне хипертензије</a:t>
            </a:r>
          </a:p>
          <a:p>
            <a:r>
              <a:rPr lang="sr-Cyrl-RS" dirty="0" smtClean="0">
                <a:latin typeface="Times New Roman" pitchFamily="18" charset="0"/>
                <a:cs typeface="Times New Roman" pitchFamily="18" charset="0"/>
              </a:rPr>
              <a:t>Хроничне бубрежне исуфицијенције</a:t>
            </a:r>
          </a:p>
          <a:p>
            <a:endParaRPr lang="sr-Cyrl-RS" dirty="0" smtClean="0">
              <a:latin typeface="Times New Roman" pitchFamily="18" charset="0"/>
              <a:cs typeface="Times New Roman" pitchFamily="18" charset="0"/>
            </a:endParaRPr>
          </a:p>
        </p:txBody>
      </p:sp>
    </p:spTree>
    <p:extLst>
      <p:ext uri="{BB962C8B-B14F-4D97-AF65-F5344CB8AC3E}">
        <p14:creationId xmlns="" xmlns:p14="http://schemas.microsoft.com/office/powerpoint/2010/main" val="537034990"/>
      </p:ext>
    </p:extLst>
  </p:cSld>
  <p:clrMapOvr>
    <a:masterClrMapping/>
  </p:clrMapOvr>
  <p:transition>
    <p:wedge/>
  </p:transition>
  <p:timing>
    <p:tnLst>
      <p:par>
        <p:cTn id="1" dur="indefinite" restart="never" nodeType="tmRoot"/>
      </p:par>
    </p:tnLst>
  </p:timing>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buNone/>
            </a:pPr>
            <a:r>
              <a:rPr lang="sr-Cyrl-RS" dirty="0" smtClean="0"/>
              <a:t> </a:t>
            </a:r>
            <a:r>
              <a:rPr lang="en-US" dirty="0" smtClean="0"/>
              <a:t>  </a:t>
            </a:r>
            <a:r>
              <a:rPr lang="sr-Cyrl-RS" dirty="0" smtClean="0">
                <a:latin typeface="Times New Roman" pitchFamily="18" charset="0"/>
                <a:cs typeface="Times New Roman" pitchFamily="18" charset="0"/>
              </a:rPr>
              <a:t>Професионална обољења као последица зрачења</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су</a:t>
            </a:r>
            <a:r>
              <a:rPr lang="en-US" dirty="0" smtClean="0">
                <a:latin typeface="Times New Roman" pitchFamily="18" charset="0"/>
                <a:cs typeface="Times New Roman" pitchFamily="18" charset="0"/>
              </a:rPr>
              <a:t>:</a:t>
            </a:r>
          </a:p>
          <a:p>
            <a:r>
              <a:rPr lang="sr-Cyrl-RS" dirty="0" err="1" smtClean="0">
                <a:latin typeface="Times New Roman" pitchFamily="18" charset="0"/>
                <a:cs typeface="Times New Roman" pitchFamily="18" charset="0"/>
              </a:rPr>
              <a:t>М</a:t>
            </a:r>
            <a:r>
              <a:rPr lang="en-US" dirty="0" err="1" smtClean="0">
                <a:latin typeface="Times New Roman" pitchFamily="18" charset="0"/>
                <a:cs typeface="Times New Roman" pitchFamily="18" charset="0"/>
              </a:rPr>
              <a:t>алигна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обо</a:t>
            </a:r>
            <a:r>
              <a:rPr lang="sr-Cyrl-RS" dirty="0" smtClean="0">
                <a:latin typeface="Times New Roman" pitchFamily="18" charset="0"/>
                <a:cs typeface="Times New Roman" pitchFamily="18" charset="0"/>
              </a:rPr>
              <a:t>љ</a:t>
            </a:r>
            <a:r>
              <a:rPr lang="en-US" dirty="0" err="1" smtClean="0">
                <a:latin typeface="Times New Roman" pitchFamily="18" charset="0"/>
                <a:cs typeface="Times New Roman" pitchFamily="18" charset="0"/>
              </a:rPr>
              <a:t>ења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коже</a:t>
            </a:r>
            <a:endParaRPr lang="en-US" dirty="0" smtClean="0">
              <a:latin typeface="Times New Roman" pitchFamily="18" charset="0"/>
              <a:cs typeface="Times New Roman" pitchFamily="18" charset="0"/>
            </a:endParaRPr>
          </a:p>
          <a:p>
            <a:r>
              <a:rPr lang="sr-Cyrl-RS" dirty="0" smtClean="0">
                <a:latin typeface="Times New Roman" pitchFamily="18" charset="0"/>
                <a:cs typeface="Times New Roman" pitchFamily="18" charset="0"/>
              </a:rPr>
              <a:t>Обољења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хематопоезе</a:t>
            </a:r>
            <a:r>
              <a:rPr lang="en-US" dirty="0" smtClean="0">
                <a:latin typeface="Times New Roman" pitchFamily="18" charset="0"/>
                <a:cs typeface="Times New Roman" pitchFamily="18" charset="0"/>
              </a:rPr>
              <a:t> </a:t>
            </a:r>
            <a:endParaRPr lang="sr-Cyrl-RS" dirty="0" smtClean="0">
              <a:latin typeface="Times New Roman" pitchFamily="18" charset="0"/>
              <a:cs typeface="Times New Roman" pitchFamily="18" charset="0"/>
            </a:endParaRPr>
          </a:p>
          <a:p>
            <a:r>
              <a:rPr lang="sr-Cyrl-RS" dirty="0" smtClean="0">
                <a:latin typeface="Times New Roman" pitchFamily="18" charset="0"/>
                <a:cs typeface="Times New Roman" pitchFamily="18" charset="0"/>
              </a:rPr>
              <a:t>Обољења </a:t>
            </a:r>
            <a:r>
              <a:rPr lang="en-US" dirty="0" err="1" smtClean="0">
                <a:latin typeface="Times New Roman" pitchFamily="18" charset="0"/>
                <a:cs typeface="Times New Roman" pitchFamily="18" charset="0"/>
              </a:rPr>
              <a:t>респираторног</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система</a:t>
            </a:r>
            <a:r>
              <a:rPr lang="en-US" dirty="0" smtClean="0">
                <a:latin typeface="Times New Roman" pitchFamily="18" charset="0"/>
                <a:cs typeface="Times New Roman" pitchFamily="18" charset="0"/>
              </a:rPr>
              <a:t> </a:t>
            </a:r>
            <a:endParaRPr lang="sr-Cyrl-RS" dirty="0" smtClean="0">
              <a:latin typeface="Times New Roman" pitchFamily="18" charset="0"/>
              <a:cs typeface="Times New Roman" pitchFamily="18" charset="0"/>
            </a:endParaRPr>
          </a:p>
          <a:p>
            <a:r>
              <a:rPr lang="sr-Cyrl-RS" dirty="0" smtClean="0">
                <a:latin typeface="Times New Roman" pitchFamily="18" charset="0"/>
                <a:cs typeface="Times New Roman" pitchFamily="18" charset="0"/>
              </a:rPr>
              <a:t>Катаракта</a:t>
            </a:r>
          </a:p>
          <a:p>
            <a:r>
              <a:rPr lang="sr-Cyrl-RS" dirty="0" smtClean="0">
                <a:latin typeface="Times New Roman" pitchFamily="18" charset="0"/>
                <a:cs typeface="Times New Roman" pitchFamily="18" charset="0"/>
              </a:rPr>
              <a:t>Аутоимуне болести</a:t>
            </a:r>
          </a:p>
          <a:p>
            <a:r>
              <a:rPr lang="sr-Cyrl-RS" dirty="0" smtClean="0">
                <a:latin typeface="Times New Roman" pitchFamily="18" charset="0"/>
                <a:cs typeface="Times New Roman" pitchFamily="18" charset="0"/>
              </a:rPr>
              <a:t>Нерегулисани ендокрини поремећаји</a:t>
            </a:r>
          </a:p>
        </p:txBody>
      </p:sp>
    </p:spTree>
    <p:extLst>
      <p:ext uri="{BB962C8B-B14F-4D97-AF65-F5344CB8AC3E}">
        <p14:creationId xmlns="" xmlns:p14="http://schemas.microsoft.com/office/powerpoint/2010/main" val="2833161331"/>
      </p:ext>
    </p:extLst>
  </p:cSld>
  <p:clrMapOvr>
    <a:masterClrMapping/>
  </p:clrMapOvr>
  <p:transition>
    <p:wedge/>
  </p:transition>
  <p:timing>
    <p:tnLst>
      <p:par>
        <p:cTn id="1" dur="indefinite" restart="never" nodeType="tmRoot"/>
      </p:par>
    </p:tnLst>
  </p:timing>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buNone/>
            </a:pPr>
            <a:r>
              <a:rPr lang="en-US" dirty="0" smtClean="0"/>
              <a:t>  </a:t>
            </a:r>
            <a:r>
              <a:rPr lang="sr-Cyrl-RS" dirty="0" smtClean="0"/>
              <a:t> </a:t>
            </a:r>
            <a:r>
              <a:rPr lang="sr-Cyrl-RS" dirty="0" smtClean="0">
                <a:latin typeface="Times New Roman" pitchFamily="18" charset="0"/>
                <a:cs typeface="Times New Roman" pitchFamily="18" charset="0"/>
              </a:rPr>
              <a:t>Да бисмо спречили хроничну радијациону болест и њена оштећења на разним органима неопходно је осврнути се на следеће </a:t>
            </a:r>
            <a:r>
              <a:rPr lang="en-US" dirty="0" smtClean="0">
                <a:latin typeface="Times New Roman" pitchFamily="18" charset="0"/>
                <a:cs typeface="Times New Roman" pitchFamily="18" charset="0"/>
              </a:rPr>
              <a:t>:</a:t>
            </a:r>
          </a:p>
          <a:p>
            <a:r>
              <a:rPr lang="en-US" dirty="0" err="1" smtClean="0">
                <a:latin typeface="Times New Roman" pitchFamily="18" charset="0"/>
                <a:cs typeface="Times New Roman" pitchFamily="18" charset="0"/>
              </a:rPr>
              <a:t>контролу</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животне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средине</a:t>
            </a:r>
            <a:endParaRPr lang="en-US" dirty="0" smtClean="0">
              <a:latin typeface="Times New Roman" pitchFamily="18" charset="0"/>
              <a:cs typeface="Times New Roman" pitchFamily="18" charset="0"/>
            </a:endParaRPr>
          </a:p>
          <a:p>
            <a:r>
              <a:rPr lang="en-US" dirty="0" err="1" smtClean="0">
                <a:latin typeface="Times New Roman" pitchFamily="18" charset="0"/>
                <a:cs typeface="Times New Roman" pitchFamily="18" charset="0"/>
              </a:rPr>
              <a:t>испитивање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хране</a:t>
            </a:r>
            <a:r>
              <a:rPr lang="en-US" dirty="0" smtClean="0">
                <a:latin typeface="Times New Roman" pitchFamily="18" charset="0"/>
                <a:cs typeface="Times New Roman" pitchFamily="18" charset="0"/>
              </a:rPr>
              <a:t> и </a:t>
            </a:r>
            <a:r>
              <a:rPr lang="en-US" dirty="0" err="1" smtClean="0">
                <a:latin typeface="Times New Roman" pitchFamily="18" charset="0"/>
                <a:cs typeface="Times New Roman" pitchFamily="18" charset="0"/>
              </a:rPr>
              <a:t>пића</a:t>
            </a:r>
            <a:endParaRPr lang="en-US" dirty="0" smtClean="0">
              <a:latin typeface="Times New Roman" pitchFamily="18" charset="0"/>
              <a:cs typeface="Times New Roman" pitchFamily="18" charset="0"/>
            </a:endParaRPr>
          </a:p>
          <a:p>
            <a:r>
              <a:rPr lang="en-US" dirty="0" err="1" smtClean="0">
                <a:latin typeface="Times New Roman" pitchFamily="18" charset="0"/>
                <a:cs typeface="Times New Roman" pitchFamily="18" charset="0"/>
              </a:rPr>
              <a:t>минимизирање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инвазивних</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дијагностичких</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процедура</a:t>
            </a:r>
            <a:r>
              <a:rPr lang="en-US" dirty="0" smtClean="0">
                <a:latin typeface="Times New Roman" pitchFamily="18" charset="0"/>
                <a:cs typeface="Times New Roman" pitchFamily="18" charset="0"/>
              </a:rPr>
              <a:t> </a:t>
            </a:r>
          </a:p>
          <a:p>
            <a:r>
              <a:rPr lang="en-US" dirty="0" err="1" smtClean="0">
                <a:latin typeface="Times New Roman" pitchFamily="18" charset="0"/>
                <a:cs typeface="Times New Roman" pitchFamily="18" charset="0"/>
              </a:rPr>
              <a:t>спровођење</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честих</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системских</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прегледа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код</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људи</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који</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су</a:t>
            </a:r>
            <a:r>
              <a:rPr lang="en-US" dirty="0" smtClean="0">
                <a:latin typeface="Times New Roman" pitchFamily="18" charset="0"/>
                <a:cs typeface="Times New Roman" pitchFamily="18" charset="0"/>
              </a:rPr>
              <a:t> у </a:t>
            </a:r>
            <a:r>
              <a:rPr lang="en-US" dirty="0" err="1" smtClean="0">
                <a:latin typeface="Times New Roman" pitchFamily="18" charset="0"/>
                <a:cs typeface="Times New Roman" pitchFamily="18" charset="0"/>
              </a:rPr>
              <a:t>свом</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раду</a:t>
            </a:r>
            <a:r>
              <a:rPr lang="en-US" dirty="0" smtClean="0">
                <a:latin typeface="Times New Roman" pitchFamily="18" charset="0"/>
                <a:cs typeface="Times New Roman" pitchFamily="18" charset="0"/>
              </a:rPr>
              <a:t> у </a:t>
            </a:r>
            <a:r>
              <a:rPr lang="en-US" dirty="0" err="1" smtClean="0">
                <a:latin typeface="Times New Roman" pitchFamily="18" charset="0"/>
                <a:cs typeface="Times New Roman" pitchFamily="18" charset="0"/>
              </a:rPr>
              <a:t>контакту</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са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зрачењем</a:t>
            </a:r>
            <a:r>
              <a:rPr lang="en-US" dirty="0" smtClean="0">
                <a:latin typeface="Times New Roman" pitchFamily="18" charset="0"/>
                <a:cs typeface="Times New Roman" pitchFamily="18" charset="0"/>
              </a:rPr>
              <a:t>. </a:t>
            </a:r>
          </a:p>
          <a:p>
            <a:endParaRPr lang="en-US" dirty="0" smtClean="0"/>
          </a:p>
          <a:p>
            <a:endParaRPr lang="en-US" dirty="0"/>
          </a:p>
        </p:txBody>
      </p:sp>
    </p:spTree>
    <p:extLst>
      <p:ext uri="{BB962C8B-B14F-4D97-AF65-F5344CB8AC3E}">
        <p14:creationId xmlns="" xmlns:p14="http://schemas.microsoft.com/office/powerpoint/2010/main" val="1519508968"/>
      </p:ext>
    </p:extLst>
  </p:cSld>
  <p:clrMapOvr>
    <a:masterClrMapping/>
  </p:clrMapOvr>
  <p:transition>
    <p:wedge/>
  </p:transition>
  <p:timing>
    <p:tnLst>
      <p:par>
        <p:cTn id="1" dur="indefinite" restart="never" nodeType="tmRoot"/>
      </p:par>
    </p:tnLst>
  </p:timing>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228600"/>
            <a:ext cx="7772400" cy="1470025"/>
          </a:xfrm>
        </p:spPr>
        <p:txBody>
          <a:bodyPr/>
          <a:lstStyle/>
          <a:p>
            <a:pPr algn="just" eaLnBrk="1" hangingPunct="1"/>
            <a:r>
              <a:rPr lang="sr-Cyrl-CS" sz="2400" smtClean="0">
                <a:solidFill>
                  <a:srgbClr val="000000"/>
                </a:solidFill>
              </a:rPr>
              <a:t>Утицај загађујућих супстанција из животне средине на здравље људи најчешће се проучава на три нивоа, а однос узрок последица се утврђује:</a:t>
            </a:r>
            <a:endParaRPr lang="en-US" sz="4000" smtClean="0">
              <a:solidFill>
                <a:srgbClr val="000000"/>
              </a:solidFill>
            </a:endParaRPr>
          </a:p>
        </p:txBody>
      </p:sp>
      <p:sp>
        <p:nvSpPr>
          <p:cNvPr id="13315" name="Rectangle 3"/>
          <p:cNvSpPr>
            <a:spLocks noGrp="1" noChangeArrowheads="1"/>
          </p:cNvSpPr>
          <p:nvPr>
            <p:ph type="subTitle" idx="1"/>
          </p:nvPr>
        </p:nvSpPr>
        <p:spPr>
          <a:xfrm>
            <a:off x="685800" y="2057400"/>
            <a:ext cx="7848600" cy="3276600"/>
          </a:xfrm>
        </p:spPr>
        <p:txBody>
          <a:bodyPr rtlCol="0">
            <a:normAutofit fontScale="92500" lnSpcReduction="20000"/>
          </a:bodyPr>
          <a:lstStyle/>
          <a:p>
            <a:pPr marL="609600" indent="-609600" algn="just" eaLnBrk="1" fontAlgn="auto" hangingPunct="1">
              <a:lnSpc>
                <a:spcPct val="80000"/>
              </a:lnSpc>
              <a:spcAft>
                <a:spcPts val="0"/>
              </a:spcAft>
              <a:buFontTx/>
              <a:buAutoNum type="arabicPeriod"/>
              <a:defRPr/>
            </a:pPr>
            <a:r>
              <a:rPr lang="sr-Cyrl-CS" sz="2400" b="1" dirty="0">
                <a:solidFill>
                  <a:srgbClr val="000000"/>
                </a:solidFill>
              </a:rPr>
              <a:t>Екстраполацијом резултата истраживања на животињама, биохемијским системима и ћелијама</a:t>
            </a:r>
            <a:r>
              <a:rPr lang="sr-Cyrl-CS" sz="2400" dirty="0">
                <a:solidFill>
                  <a:srgbClr val="000000"/>
                </a:solidFill>
              </a:rPr>
              <a:t> (експериментални приступ)</a:t>
            </a:r>
          </a:p>
          <a:p>
            <a:pPr marL="609600" indent="-609600" algn="just" eaLnBrk="1" fontAlgn="auto" hangingPunct="1">
              <a:lnSpc>
                <a:spcPct val="80000"/>
              </a:lnSpc>
              <a:spcAft>
                <a:spcPts val="0"/>
              </a:spcAft>
              <a:buFontTx/>
              <a:buAutoNum type="arabicPeriod"/>
              <a:defRPr/>
            </a:pPr>
            <a:endParaRPr lang="sr-Cyrl-CS" sz="2400" dirty="0">
              <a:solidFill>
                <a:srgbClr val="FFCCCC"/>
              </a:solidFill>
            </a:endParaRPr>
          </a:p>
          <a:p>
            <a:pPr marL="609600" indent="-609600" algn="just" eaLnBrk="1" fontAlgn="auto" hangingPunct="1">
              <a:lnSpc>
                <a:spcPct val="80000"/>
              </a:lnSpc>
              <a:spcAft>
                <a:spcPts val="0"/>
              </a:spcAft>
              <a:buFontTx/>
              <a:buAutoNum type="arabicPeriod"/>
              <a:defRPr/>
            </a:pPr>
            <a:endParaRPr lang="sr-Cyrl-CS" sz="2400" dirty="0">
              <a:solidFill>
                <a:schemeClr val="bg1"/>
              </a:solidFill>
            </a:endParaRPr>
          </a:p>
          <a:p>
            <a:pPr marL="609600" indent="-609600" algn="just" eaLnBrk="1" fontAlgn="auto" hangingPunct="1">
              <a:lnSpc>
                <a:spcPct val="80000"/>
              </a:lnSpc>
              <a:spcAft>
                <a:spcPts val="0"/>
              </a:spcAft>
              <a:buFontTx/>
              <a:buAutoNum type="arabicPeriod"/>
              <a:defRPr/>
            </a:pPr>
            <a:r>
              <a:rPr lang="sr-Cyrl-CS" sz="2400" b="1" dirty="0">
                <a:solidFill>
                  <a:srgbClr val="000000"/>
                </a:solidFill>
              </a:rPr>
              <a:t>Клиничким посматрањима индивидуалних случајеватровања при акутној и хроничној изложености</a:t>
            </a:r>
            <a:r>
              <a:rPr lang="sr-Cyrl-CS" sz="2400" dirty="0">
                <a:solidFill>
                  <a:srgbClr val="000000"/>
                </a:solidFill>
              </a:rPr>
              <a:t> (клиничкотоксиколошки приступ)</a:t>
            </a:r>
          </a:p>
          <a:p>
            <a:pPr marL="609600" indent="-609600" algn="just" eaLnBrk="1" fontAlgn="auto" hangingPunct="1">
              <a:lnSpc>
                <a:spcPct val="80000"/>
              </a:lnSpc>
              <a:spcAft>
                <a:spcPts val="0"/>
              </a:spcAft>
              <a:buFontTx/>
              <a:buAutoNum type="arabicPeriod"/>
              <a:defRPr/>
            </a:pPr>
            <a:endParaRPr lang="sr-Cyrl-CS" sz="2400" dirty="0">
              <a:solidFill>
                <a:srgbClr val="FFCCCC"/>
              </a:solidFill>
            </a:endParaRPr>
          </a:p>
          <a:p>
            <a:pPr marL="609600" indent="-609600" algn="just" eaLnBrk="1" fontAlgn="auto" hangingPunct="1">
              <a:lnSpc>
                <a:spcPct val="80000"/>
              </a:lnSpc>
              <a:spcAft>
                <a:spcPts val="0"/>
              </a:spcAft>
              <a:buFontTx/>
              <a:buAutoNum type="arabicPeriod"/>
              <a:defRPr/>
            </a:pPr>
            <a:endParaRPr lang="sr-Cyrl-CS" sz="2400" dirty="0">
              <a:solidFill>
                <a:schemeClr val="bg1"/>
              </a:solidFill>
            </a:endParaRPr>
          </a:p>
          <a:p>
            <a:pPr marL="609600" indent="-609600" algn="just" eaLnBrk="1" fontAlgn="auto" hangingPunct="1">
              <a:lnSpc>
                <a:spcPct val="80000"/>
              </a:lnSpc>
              <a:spcAft>
                <a:spcPts val="0"/>
              </a:spcAft>
              <a:buFontTx/>
              <a:buAutoNum type="arabicPeriod"/>
              <a:defRPr/>
            </a:pPr>
            <a:r>
              <a:rPr lang="sr-Cyrl-CS" sz="2400" b="1" dirty="0">
                <a:solidFill>
                  <a:srgbClr val="000000"/>
                </a:solidFill>
              </a:rPr>
              <a:t>Епидемиолошким подацима који повезују информације о здрављу становника са степеном загађености животне средине</a:t>
            </a:r>
            <a:r>
              <a:rPr lang="sr-Cyrl-CS" sz="2400" dirty="0">
                <a:solidFill>
                  <a:srgbClr val="000000"/>
                </a:solidFill>
              </a:rPr>
              <a:t> (епидемиолошки приступ)</a:t>
            </a:r>
            <a:endParaRPr lang="en-US" sz="2400" dirty="0">
              <a:solidFill>
                <a:srgbClr val="000000"/>
              </a:solidFill>
            </a:endParaRPr>
          </a:p>
        </p:txBody>
      </p:sp>
    </p:spTree>
    <p:extLst>
      <p:ext uri="{BB962C8B-B14F-4D97-AF65-F5344CB8AC3E}">
        <p14:creationId xmlns="" xmlns:p14="http://schemas.microsoft.com/office/powerpoint/2010/main" val="1945574092"/>
      </p:ext>
    </p:extLst>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a:xfrm>
            <a:off x="990600" y="304800"/>
            <a:ext cx="7543800" cy="990600"/>
          </a:xfrm>
        </p:spPr>
        <p:txBody>
          <a:bodyPr/>
          <a:lstStyle/>
          <a:p>
            <a:pPr algn="l" eaLnBrk="1" hangingPunct="1"/>
            <a:r>
              <a:rPr lang="sr-Cyrl-CS" sz="3200" smtClean="0">
                <a:solidFill>
                  <a:srgbClr val="000000"/>
                </a:solidFill>
              </a:rPr>
              <a:t>УТИЦАЈ</a:t>
            </a:r>
            <a:r>
              <a:rPr lang="sr-Latn-CS" sz="3200" smtClean="0">
                <a:solidFill>
                  <a:srgbClr val="000000"/>
                </a:solidFill>
              </a:rPr>
              <a:t> </a:t>
            </a:r>
            <a:r>
              <a:rPr lang="sr-Cyrl-CS" sz="3200" smtClean="0">
                <a:solidFill>
                  <a:srgbClr val="000000"/>
                </a:solidFill>
              </a:rPr>
              <a:t>НА</a:t>
            </a:r>
            <a:r>
              <a:rPr lang="sr-Latn-CS" sz="3200" smtClean="0">
                <a:solidFill>
                  <a:srgbClr val="000000"/>
                </a:solidFill>
              </a:rPr>
              <a:t> </a:t>
            </a:r>
            <a:r>
              <a:rPr lang="sr-Cyrl-CS" sz="3200" smtClean="0">
                <a:solidFill>
                  <a:srgbClr val="000000"/>
                </a:solidFill>
              </a:rPr>
              <a:t>ЗДРАВЉЕ</a:t>
            </a:r>
            <a:r>
              <a:rPr lang="sr-Latn-CS" sz="3200" smtClean="0">
                <a:solidFill>
                  <a:srgbClr val="000000"/>
                </a:solidFill>
              </a:rPr>
              <a:t> </a:t>
            </a:r>
            <a:r>
              <a:rPr lang="sr-Cyrl-CS" sz="3200" smtClean="0">
                <a:solidFill>
                  <a:srgbClr val="000000"/>
                </a:solidFill>
              </a:rPr>
              <a:t>ЧОВЕКА</a:t>
            </a:r>
            <a:endParaRPr lang="en-US" sz="3200" smtClean="0">
              <a:solidFill>
                <a:srgbClr val="000000"/>
              </a:solidFill>
            </a:endParaRPr>
          </a:p>
        </p:txBody>
      </p:sp>
      <p:sp>
        <p:nvSpPr>
          <p:cNvPr id="175107" name="Rectangle 3"/>
          <p:cNvSpPr>
            <a:spLocks noGrp="1" noChangeArrowheads="1"/>
          </p:cNvSpPr>
          <p:nvPr>
            <p:ph idx="1"/>
          </p:nvPr>
        </p:nvSpPr>
        <p:spPr>
          <a:xfrm>
            <a:off x="914400" y="1524000"/>
            <a:ext cx="7696200" cy="4800600"/>
          </a:xfrm>
        </p:spPr>
        <p:txBody>
          <a:bodyPr rtlCol="0">
            <a:normAutofit/>
          </a:bodyPr>
          <a:lstStyle/>
          <a:p>
            <a:pPr eaLnBrk="1" fontAlgn="auto" hangingPunct="1">
              <a:spcAft>
                <a:spcPts val="0"/>
              </a:spcAft>
              <a:buFont typeface="Arial" pitchFamily="34" charset="0"/>
              <a:buChar char="•"/>
              <a:defRPr/>
            </a:pPr>
            <a:r>
              <a:rPr lang="en-US" sz="2800" b="1" dirty="0" smtClean="0">
                <a:solidFill>
                  <a:srgbClr val="000000"/>
                </a:solidFill>
              </a:rPr>
              <a:t>1952.</a:t>
            </a:r>
            <a:r>
              <a:rPr lang="sr-Latn-CS" sz="2800" b="1" dirty="0" smtClean="0">
                <a:solidFill>
                  <a:srgbClr val="000000"/>
                </a:solidFill>
              </a:rPr>
              <a:t> </a:t>
            </a:r>
            <a:r>
              <a:rPr lang="sr-Cyrl-CS" sz="2800" b="1" dirty="0" smtClean="0">
                <a:solidFill>
                  <a:srgbClr val="000000"/>
                </a:solidFill>
              </a:rPr>
              <a:t>год</a:t>
            </a:r>
            <a:r>
              <a:rPr lang="en-US" sz="2800" b="1" dirty="0" smtClean="0">
                <a:solidFill>
                  <a:srgbClr val="000000"/>
                </a:solidFill>
              </a:rPr>
              <a:t>. </a:t>
            </a:r>
            <a:r>
              <a:rPr lang="sr-Cyrl-CS" sz="2800" b="1" dirty="0" smtClean="0">
                <a:solidFill>
                  <a:srgbClr val="000000"/>
                </a:solidFill>
              </a:rPr>
              <a:t>и</a:t>
            </a:r>
            <a:r>
              <a:rPr lang="sr-Latn-CS" sz="2800" b="1" dirty="0" smtClean="0">
                <a:solidFill>
                  <a:srgbClr val="000000"/>
                </a:solidFill>
              </a:rPr>
              <a:t> </a:t>
            </a:r>
            <a:r>
              <a:rPr lang="en-US" sz="2800" b="1" dirty="0" smtClean="0">
                <a:solidFill>
                  <a:srgbClr val="000000"/>
                </a:solidFill>
              </a:rPr>
              <a:t>1962.</a:t>
            </a:r>
            <a:r>
              <a:rPr lang="sr-Latn-CS" sz="2800" b="1" dirty="0" smtClean="0">
                <a:solidFill>
                  <a:srgbClr val="000000"/>
                </a:solidFill>
              </a:rPr>
              <a:t> </a:t>
            </a:r>
            <a:r>
              <a:rPr lang="sr-Cyrl-CS" sz="2800" b="1" dirty="0" smtClean="0">
                <a:solidFill>
                  <a:srgbClr val="000000"/>
                </a:solidFill>
              </a:rPr>
              <a:t>год</a:t>
            </a:r>
            <a:r>
              <a:rPr lang="en-US" sz="2800" b="1" dirty="0" smtClean="0">
                <a:solidFill>
                  <a:srgbClr val="000000"/>
                </a:solidFill>
              </a:rPr>
              <a:t>.</a:t>
            </a:r>
            <a:r>
              <a:rPr lang="sr-Latn-CS" sz="2800" b="1" dirty="0" smtClean="0">
                <a:solidFill>
                  <a:srgbClr val="000000"/>
                </a:solidFill>
              </a:rPr>
              <a:t> -  </a:t>
            </a:r>
            <a:r>
              <a:rPr lang="sr-Cyrl-CS" sz="2800" b="1" dirty="0" smtClean="0">
                <a:solidFill>
                  <a:srgbClr val="000000"/>
                </a:solidFill>
              </a:rPr>
              <a:t>ЛОНДОН</a:t>
            </a:r>
            <a:r>
              <a:rPr lang="en-US" sz="2800" b="1" dirty="0" smtClean="0">
                <a:solidFill>
                  <a:srgbClr val="000000"/>
                </a:solidFill>
              </a:rPr>
              <a:t> </a:t>
            </a:r>
            <a:endParaRPr lang="sr-Latn-CS" sz="2800" b="1" dirty="0" smtClean="0">
              <a:solidFill>
                <a:srgbClr val="000000"/>
              </a:solidFill>
            </a:endParaRPr>
          </a:p>
          <a:p>
            <a:pPr eaLnBrk="1" fontAlgn="auto" hangingPunct="1">
              <a:spcAft>
                <a:spcPts val="0"/>
              </a:spcAft>
              <a:buFont typeface="Wingdings" pitchFamily="2" charset="2"/>
              <a:buNone/>
              <a:defRPr/>
            </a:pPr>
            <a:endParaRPr lang="en-US" sz="1200" b="1" dirty="0" smtClean="0">
              <a:solidFill>
                <a:srgbClr val="000000"/>
              </a:solidFill>
            </a:endParaRPr>
          </a:p>
          <a:p>
            <a:pPr eaLnBrk="1" fontAlgn="auto" hangingPunct="1">
              <a:spcAft>
                <a:spcPts val="0"/>
              </a:spcAft>
              <a:buFont typeface="Arial" pitchFamily="34" charset="0"/>
              <a:buChar char="•"/>
              <a:defRPr/>
            </a:pPr>
            <a:r>
              <a:rPr lang="sr-Cyrl-CS" sz="2800" b="1" dirty="0" smtClean="0">
                <a:solidFill>
                  <a:srgbClr val="000000"/>
                </a:solidFill>
              </a:rPr>
              <a:t>КОНЦЕНТРАЦИЈЕ</a:t>
            </a:r>
            <a:r>
              <a:rPr lang="en-US" sz="2800" b="1" dirty="0" smtClean="0">
                <a:solidFill>
                  <a:srgbClr val="000000"/>
                </a:solidFill>
              </a:rPr>
              <a:t> </a:t>
            </a:r>
            <a:r>
              <a:rPr lang="sr-Cyrl-CS" sz="2800" b="1" dirty="0" smtClean="0">
                <a:solidFill>
                  <a:srgbClr val="000000"/>
                </a:solidFill>
              </a:rPr>
              <a:t>ЧАЂИ</a:t>
            </a:r>
            <a:r>
              <a:rPr lang="en-US" sz="2800" b="1" dirty="0" smtClean="0">
                <a:solidFill>
                  <a:srgbClr val="000000"/>
                </a:solidFill>
              </a:rPr>
              <a:t> </a:t>
            </a:r>
            <a:r>
              <a:rPr lang="sr-Cyrl-CS" sz="2800" b="1" dirty="0" smtClean="0">
                <a:solidFill>
                  <a:srgbClr val="000000"/>
                </a:solidFill>
              </a:rPr>
              <a:t>И</a:t>
            </a:r>
            <a:r>
              <a:rPr lang="en-US" sz="2800" b="1" dirty="0" smtClean="0">
                <a:solidFill>
                  <a:srgbClr val="000000"/>
                </a:solidFill>
              </a:rPr>
              <a:t> </a:t>
            </a:r>
            <a:r>
              <a:rPr lang="sr-Latn-CS" sz="2800" b="1" dirty="0" smtClean="0">
                <a:solidFill>
                  <a:srgbClr val="000000"/>
                </a:solidFill>
              </a:rPr>
              <a:t> </a:t>
            </a:r>
            <a:r>
              <a:rPr lang="sr-Cyrl-CS" sz="2800" b="1" dirty="0" smtClean="0">
                <a:solidFill>
                  <a:srgbClr val="000000"/>
                </a:solidFill>
              </a:rPr>
              <a:t>СО</a:t>
            </a:r>
            <a:r>
              <a:rPr lang="sr-Latn-CS" sz="2800" b="1" baseline="-25000" dirty="0" smtClean="0">
                <a:solidFill>
                  <a:srgbClr val="000000"/>
                </a:solidFill>
              </a:rPr>
              <a:t>2</a:t>
            </a:r>
            <a:r>
              <a:rPr lang="sr-Cyrl-CS" sz="2800" b="1" dirty="0" smtClean="0">
                <a:solidFill>
                  <a:srgbClr val="000000"/>
                </a:solidFill>
              </a:rPr>
              <a:t>ИЗНАД</a:t>
            </a:r>
            <a:r>
              <a:rPr lang="sr-Latn-CS" sz="2800" b="1" dirty="0" smtClean="0">
                <a:solidFill>
                  <a:srgbClr val="000000"/>
                </a:solidFill>
              </a:rPr>
              <a:t> </a:t>
            </a:r>
            <a:r>
              <a:rPr lang="sr-Cyrl-CS" sz="2800" b="1" dirty="0" smtClean="0">
                <a:solidFill>
                  <a:srgbClr val="000000"/>
                </a:solidFill>
              </a:rPr>
              <a:t>ГРАНИЧНИХ</a:t>
            </a:r>
            <a:r>
              <a:rPr lang="sr-Latn-CS" sz="2800" b="1" dirty="0" smtClean="0">
                <a:solidFill>
                  <a:srgbClr val="000000"/>
                </a:solidFill>
              </a:rPr>
              <a:t> </a:t>
            </a:r>
            <a:r>
              <a:rPr lang="sr-Cyrl-CS" sz="2800" b="1" dirty="0" smtClean="0">
                <a:solidFill>
                  <a:srgbClr val="000000"/>
                </a:solidFill>
              </a:rPr>
              <a:t>ВРЕДНОСТИ</a:t>
            </a:r>
            <a:endParaRPr lang="sr-Latn-CS" sz="2800" b="1" dirty="0" smtClean="0">
              <a:solidFill>
                <a:srgbClr val="000000"/>
              </a:solidFill>
            </a:endParaRPr>
          </a:p>
          <a:p>
            <a:pPr eaLnBrk="1" fontAlgn="auto" hangingPunct="1">
              <a:spcAft>
                <a:spcPts val="0"/>
              </a:spcAft>
              <a:buFont typeface="Wingdings" pitchFamily="2" charset="2"/>
              <a:buNone/>
              <a:defRPr/>
            </a:pPr>
            <a:endParaRPr lang="sr-Latn-CS" sz="1200" b="1" dirty="0" smtClean="0">
              <a:solidFill>
                <a:srgbClr val="000000"/>
              </a:solidFill>
            </a:endParaRPr>
          </a:p>
          <a:p>
            <a:pPr eaLnBrk="1" fontAlgn="auto" hangingPunct="1">
              <a:spcAft>
                <a:spcPts val="0"/>
              </a:spcAft>
              <a:buFont typeface="Arial" pitchFamily="34" charset="0"/>
              <a:buChar char="•"/>
              <a:defRPr/>
            </a:pPr>
            <a:r>
              <a:rPr lang="sr-Cyrl-CS" sz="2800" b="1" dirty="0" smtClean="0">
                <a:solidFill>
                  <a:srgbClr val="000000"/>
                </a:solidFill>
              </a:rPr>
              <a:t>Магла</a:t>
            </a:r>
            <a:endParaRPr lang="sr-Latn-CS" sz="2800" b="1" dirty="0" smtClean="0">
              <a:solidFill>
                <a:srgbClr val="000000"/>
              </a:solidFill>
            </a:endParaRPr>
          </a:p>
          <a:p>
            <a:pPr eaLnBrk="1" fontAlgn="auto" hangingPunct="1">
              <a:spcAft>
                <a:spcPts val="0"/>
              </a:spcAft>
              <a:buFont typeface="Wingdings" pitchFamily="2" charset="2"/>
              <a:buNone/>
              <a:defRPr/>
            </a:pPr>
            <a:endParaRPr lang="sr-Latn-CS" sz="1200" b="1" dirty="0" smtClean="0">
              <a:solidFill>
                <a:srgbClr val="000000"/>
              </a:solidFill>
            </a:endParaRPr>
          </a:p>
          <a:p>
            <a:pPr eaLnBrk="1" fontAlgn="auto" hangingPunct="1">
              <a:spcAft>
                <a:spcPts val="0"/>
              </a:spcAft>
              <a:buFont typeface="Arial" pitchFamily="34" charset="0"/>
              <a:buChar char="•"/>
              <a:defRPr/>
            </a:pPr>
            <a:r>
              <a:rPr lang="sr-Cyrl-CS" sz="2800" b="1" dirty="0" smtClean="0">
                <a:solidFill>
                  <a:srgbClr val="000000"/>
                </a:solidFill>
              </a:rPr>
              <a:t>Умрло</a:t>
            </a:r>
            <a:r>
              <a:rPr lang="sr-Latn-CS" sz="2800" b="1" dirty="0" smtClean="0">
                <a:solidFill>
                  <a:srgbClr val="000000"/>
                </a:solidFill>
              </a:rPr>
              <a:t> 4000 </a:t>
            </a:r>
            <a:r>
              <a:rPr lang="sr-Cyrl-CS" sz="2800" b="1" dirty="0" smtClean="0">
                <a:solidFill>
                  <a:srgbClr val="000000"/>
                </a:solidFill>
              </a:rPr>
              <a:t>људи</a:t>
            </a:r>
            <a:endParaRPr lang="sr-Latn-CS" sz="2800" b="1" dirty="0" smtClean="0">
              <a:solidFill>
                <a:srgbClr val="000000"/>
              </a:solidFill>
            </a:endParaRPr>
          </a:p>
          <a:p>
            <a:pPr eaLnBrk="1" fontAlgn="auto" hangingPunct="1">
              <a:spcAft>
                <a:spcPts val="0"/>
              </a:spcAft>
              <a:buFont typeface="Wingdings" pitchFamily="2" charset="2"/>
              <a:buNone/>
              <a:defRPr/>
            </a:pPr>
            <a:endParaRPr lang="sr-Latn-CS" sz="1000" b="1" dirty="0" smtClean="0">
              <a:solidFill>
                <a:srgbClr val="000000"/>
              </a:solidFill>
            </a:endParaRPr>
          </a:p>
          <a:p>
            <a:pPr eaLnBrk="1" fontAlgn="auto" hangingPunct="1">
              <a:spcAft>
                <a:spcPts val="0"/>
              </a:spcAft>
              <a:buFont typeface="Arial" pitchFamily="34" charset="0"/>
              <a:buChar char="•"/>
              <a:defRPr/>
            </a:pPr>
            <a:r>
              <a:rPr lang="sr-Cyrl-CS" sz="2800" b="1" dirty="0" smtClean="0">
                <a:solidFill>
                  <a:srgbClr val="000000"/>
                </a:solidFill>
              </a:rPr>
              <a:t>ПОГОРШАЊЕ</a:t>
            </a:r>
            <a:r>
              <a:rPr lang="sr-Latn-CS" sz="2800" b="1" dirty="0" smtClean="0">
                <a:solidFill>
                  <a:srgbClr val="000000"/>
                </a:solidFill>
              </a:rPr>
              <a:t> </a:t>
            </a:r>
            <a:r>
              <a:rPr lang="sr-Cyrl-CS" sz="2800" b="1" dirty="0" smtClean="0">
                <a:solidFill>
                  <a:srgbClr val="000000"/>
                </a:solidFill>
              </a:rPr>
              <a:t>ОСНОВНЕ</a:t>
            </a:r>
            <a:r>
              <a:rPr lang="sr-Latn-CS" sz="2800" b="1" dirty="0" smtClean="0">
                <a:solidFill>
                  <a:srgbClr val="000000"/>
                </a:solidFill>
              </a:rPr>
              <a:t> </a:t>
            </a:r>
            <a:r>
              <a:rPr lang="sr-Cyrl-CS" sz="2800" b="1" dirty="0" smtClean="0">
                <a:solidFill>
                  <a:srgbClr val="000000"/>
                </a:solidFill>
              </a:rPr>
              <a:t>БОЛЕСТИ</a:t>
            </a:r>
            <a:r>
              <a:rPr lang="sr-Latn-CS" sz="2800" b="1" dirty="0" smtClean="0">
                <a:solidFill>
                  <a:srgbClr val="000000"/>
                </a:solidFill>
              </a:rPr>
              <a:t>                                             (</a:t>
            </a:r>
            <a:r>
              <a:rPr lang="sr-Cyrl-CS" sz="2800" b="1" dirty="0" smtClean="0">
                <a:solidFill>
                  <a:srgbClr val="000000"/>
                </a:solidFill>
              </a:rPr>
              <a:t>ТБЦ</a:t>
            </a:r>
            <a:r>
              <a:rPr lang="sr-Latn-CS" sz="2800" b="1" dirty="0" smtClean="0">
                <a:solidFill>
                  <a:srgbClr val="000000"/>
                </a:solidFill>
              </a:rPr>
              <a:t>, </a:t>
            </a:r>
            <a:r>
              <a:rPr lang="sr-Cyrl-CS" sz="2800" b="1" dirty="0" smtClean="0">
                <a:solidFill>
                  <a:srgbClr val="000000"/>
                </a:solidFill>
              </a:rPr>
              <a:t>астма</a:t>
            </a:r>
            <a:r>
              <a:rPr lang="sr-Latn-CS" sz="2800" b="1" dirty="0" smtClean="0">
                <a:solidFill>
                  <a:srgbClr val="000000"/>
                </a:solidFill>
              </a:rPr>
              <a:t>, </a:t>
            </a:r>
            <a:r>
              <a:rPr lang="sr-Cyrl-CS" sz="2800" b="1" dirty="0" smtClean="0">
                <a:solidFill>
                  <a:srgbClr val="000000"/>
                </a:solidFill>
              </a:rPr>
              <a:t>ХОБП</a:t>
            </a:r>
            <a:r>
              <a:rPr lang="sr-Latn-CS" sz="2800" b="1" dirty="0" smtClean="0">
                <a:solidFill>
                  <a:srgbClr val="000000"/>
                </a:solidFill>
              </a:rPr>
              <a:t>, </a:t>
            </a:r>
            <a:r>
              <a:rPr lang="sr-Cyrl-CS" sz="2800" b="1" dirty="0" smtClean="0">
                <a:solidFill>
                  <a:srgbClr val="000000"/>
                </a:solidFill>
              </a:rPr>
              <a:t>малигне</a:t>
            </a:r>
            <a:r>
              <a:rPr lang="sr-Latn-CS" sz="2800" b="1" dirty="0" smtClean="0">
                <a:solidFill>
                  <a:srgbClr val="000000"/>
                </a:solidFill>
              </a:rPr>
              <a:t> </a:t>
            </a:r>
            <a:r>
              <a:rPr lang="sr-Cyrl-CS" sz="2800" b="1" dirty="0" smtClean="0">
                <a:solidFill>
                  <a:srgbClr val="000000"/>
                </a:solidFill>
              </a:rPr>
              <a:t>болести</a:t>
            </a:r>
            <a:r>
              <a:rPr lang="sr-Latn-CS" sz="2800" b="1" dirty="0" smtClean="0">
                <a:solidFill>
                  <a:srgbClr val="000000"/>
                </a:solidFill>
              </a:rPr>
              <a:t> </a:t>
            </a:r>
            <a:r>
              <a:rPr lang="sr-Cyrl-CS" sz="2800" b="1" dirty="0" smtClean="0">
                <a:solidFill>
                  <a:srgbClr val="000000"/>
                </a:solidFill>
              </a:rPr>
              <a:t>плућа</a:t>
            </a:r>
            <a:r>
              <a:rPr lang="sr-Latn-CS" sz="2800" b="1" dirty="0" smtClean="0">
                <a:solidFill>
                  <a:srgbClr val="000000"/>
                </a:solidFill>
              </a:rPr>
              <a:t>, </a:t>
            </a:r>
            <a:r>
              <a:rPr lang="sr-Cyrl-CS" sz="2800" b="1" dirty="0" smtClean="0">
                <a:solidFill>
                  <a:srgbClr val="000000"/>
                </a:solidFill>
              </a:rPr>
              <a:t>кардиоваскуларне</a:t>
            </a:r>
            <a:r>
              <a:rPr lang="sr-Latn-CS" sz="2800" b="1" dirty="0" smtClean="0">
                <a:solidFill>
                  <a:srgbClr val="000000"/>
                </a:solidFill>
              </a:rPr>
              <a:t> </a:t>
            </a:r>
            <a:r>
              <a:rPr lang="sr-Cyrl-CS" sz="2800" b="1" dirty="0" smtClean="0">
                <a:solidFill>
                  <a:srgbClr val="000000"/>
                </a:solidFill>
              </a:rPr>
              <a:t>болести</a:t>
            </a:r>
            <a:r>
              <a:rPr lang="sr-Latn-CS" sz="2800" b="1" dirty="0" smtClean="0">
                <a:solidFill>
                  <a:srgbClr val="000000"/>
                </a:solidFill>
              </a:rPr>
              <a:t>)</a:t>
            </a:r>
            <a:endParaRPr lang="en-US" sz="2800" b="1" dirty="0" smtClean="0">
              <a:solidFill>
                <a:srgbClr val="000000"/>
              </a:solidFill>
            </a:endParaRPr>
          </a:p>
        </p:txBody>
      </p:sp>
    </p:spTree>
    <p:extLst>
      <p:ext uri="{BB962C8B-B14F-4D97-AF65-F5344CB8AC3E}">
        <p14:creationId xmlns="" xmlns:p14="http://schemas.microsoft.com/office/powerpoint/2010/main" val="49884462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7" presetClass="entr" presetSubtype="1" fill="hold" grpId="0" nodeType="withEffect">
                                  <p:stCondLst>
                                    <p:cond delay="0"/>
                                  </p:stCondLst>
                                  <p:childTnLst>
                                    <p:set>
                                      <p:cBhvr>
                                        <p:cTn id="6" dur="1" fill="hold">
                                          <p:stCondLst>
                                            <p:cond delay="0"/>
                                          </p:stCondLst>
                                        </p:cTn>
                                        <p:tgtEl>
                                          <p:spTgt spid="175106"/>
                                        </p:tgtEl>
                                        <p:attrNameLst>
                                          <p:attrName>style.visibility</p:attrName>
                                        </p:attrNameLst>
                                      </p:cBhvr>
                                      <p:to>
                                        <p:strVal val="visible"/>
                                      </p:to>
                                    </p:set>
                                    <p:anim calcmode="lin" valueType="num">
                                      <p:cBhvr additive="base">
                                        <p:cTn id="7" dur="2000" fill="hold"/>
                                        <p:tgtEl>
                                          <p:spTgt spid="175106"/>
                                        </p:tgtEl>
                                        <p:attrNameLst>
                                          <p:attrName>ppt_x</p:attrName>
                                        </p:attrNameLst>
                                      </p:cBhvr>
                                      <p:tavLst>
                                        <p:tav tm="0">
                                          <p:val>
                                            <p:strVal val="#ppt_x"/>
                                          </p:val>
                                        </p:tav>
                                        <p:tav tm="100000">
                                          <p:val>
                                            <p:strVal val="#ppt_x"/>
                                          </p:val>
                                        </p:tav>
                                      </p:tavLst>
                                    </p:anim>
                                    <p:anim calcmode="lin" valueType="num">
                                      <p:cBhvr additive="base">
                                        <p:cTn id="8" dur="2000" fill="hold"/>
                                        <p:tgtEl>
                                          <p:spTgt spid="175106"/>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2000"/>
                            </p:stCondLst>
                            <p:childTnLst>
                              <p:par>
                                <p:cTn id="10" presetID="7" presetClass="entr" presetSubtype="4" fill="hold" grpId="0" nodeType="afterEffect">
                                  <p:stCondLst>
                                    <p:cond delay="0"/>
                                  </p:stCondLst>
                                  <p:childTnLst>
                                    <p:set>
                                      <p:cBhvr>
                                        <p:cTn id="11" dur="1" fill="hold">
                                          <p:stCondLst>
                                            <p:cond delay="0"/>
                                          </p:stCondLst>
                                        </p:cTn>
                                        <p:tgtEl>
                                          <p:spTgt spid="175107">
                                            <p:txEl>
                                              <p:pRg st="0" end="0"/>
                                            </p:txEl>
                                          </p:spTgt>
                                        </p:tgtEl>
                                        <p:attrNameLst>
                                          <p:attrName>style.visibility</p:attrName>
                                        </p:attrNameLst>
                                      </p:cBhvr>
                                      <p:to>
                                        <p:strVal val="visible"/>
                                      </p:to>
                                    </p:set>
                                    <p:anim calcmode="lin" valueType="num">
                                      <p:cBhvr additive="base">
                                        <p:cTn id="12" dur="2000" fill="hold"/>
                                        <p:tgtEl>
                                          <p:spTgt spid="175107">
                                            <p:txEl>
                                              <p:pRg st="0" end="0"/>
                                            </p:txEl>
                                          </p:spTgt>
                                        </p:tgtEl>
                                        <p:attrNameLst>
                                          <p:attrName>ppt_x</p:attrName>
                                        </p:attrNameLst>
                                      </p:cBhvr>
                                      <p:tavLst>
                                        <p:tav tm="0">
                                          <p:val>
                                            <p:strVal val="#ppt_x"/>
                                          </p:val>
                                        </p:tav>
                                        <p:tav tm="100000">
                                          <p:val>
                                            <p:strVal val="#ppt_x"/>
                                          </p:val>
                                        </p:tav>
                                      </p:tavLst>
                                    </p:anim>
                                    <p:anim calcmode="lin" valueType="num">
                                      <p:cBhvr additive="base">
                                        <p:cTn id="13" dur="2000" fill="hold"/>
                                        <p:tgtEl>
                                          <p:spTgt spid="175107">
                                            <p:txEl>
                                              <p:pRg st="0" end="0"/>
                                            </p:txEl>
                                          </p:spTgt>
                                        </p:tgtEl>
                                        <p:attrNameLst>
                                          <p:attrName>ppt_y</p:attrName>
                                        </p:attrNameLst>
                                      </p:cBhvr>
                                      <p:tavLst>
                                        <p:tav tm="0">
                                          <p:val>
                                            <p:strVal val="1+#ppt_h/2"/>
                                          </p:val>
                                        </p:tav>
                                        <p:tav tm="100000">
                                          <p:val>
                                            <p:strVal val="#ppt_y"/>
                                          </p:val>
                                        </p:tav>
                                      </p:tavLst>
                                    </p:anim>
                                  </p:childTnLst>
                                </p:cTn>
                              </p:par>
                            </p:childTnLst>
                          </p:cTn>
                        </p:par>
                        <p:par>
                          <p:cTn id="14" fill="hold" nodeType="afterGroup">
                            <p:stCondLst>
                              <p:cond delay="4000"/>
                            </p:stCondLst>
                            <p:childTnLst>
                              <p:par>
                                <p:cTn id="15" presetID="7" presetClass="entr" presetSubtype="4" fill="hold" grpId="0" nodeType="afterEffect">
                                  <p:stCondLst>
                                    <p:cond delay="0"/>
                                  </p:stCondLst>
                                  <p:childTnLst>
                                    <p:set>
                                      <p:cBhvr>
                                        <p:cTn id="16" dur="1" fill="hold">
                                          <p:stCondLst>
                                            <p:cond delay="0"/>
                                          </p:stCondLst>
                                        </p:cTn>
                                        <p:tgtEl>
                                          <p:spTgt spid="175107">
                                            <p:txEl>
                                              <p:pRg st="2" end="2"/>
                                            </p:txEl>
                                          </p:spTgt>
                                        </p:tgtEl>
                                        <p:attrNameLst>
                                          <p:attrName>style.visibility</p:attrName>
                                        </p:attrNameLst>
                                      </p:cBhvr>
                                      <p:to>
                                        <p:strVal val="visible"/>
                                      </p:to>
                                    </p:set>
                                    <p:anim calcmode="lin" valueType="num">
                                      <p:cBhvr additive="base">
                                        <p:cTn id="17" dur="2000" fill="hold"/>
                                        <p:tgtEl>
                                          <p:spTgt spid="175107">
                                            <p:txEl>
                                              <p:pRg st="2" end="2"/>
                                            </p:txEl>
                                          </p:spTgt>
                                        </p:tgtEl>
                                        <p:attrNameLst>
                                          <p:attrName>ppt_x</p:attrName>
                                        </p:attrNameLst>
                                      </p:cBhvr>
                                      <p:tavLst>
                                        <p:tav tm="0">
                                          <p:val>
                                            <p:strVal val="#ppt_x"/>
                                          </p:val>
                                        </p:tav>
                                        <p:tav tm="100000">
                                          <p:val>
                                            <p:strVal val="#ppt_x"/>
                                          </p:val>
                                        </p:tav>
                                      </p:tavLst>
                                    </p:anim>
                                    <p:anim calcmode="lin" valueType="num">
                                      <p:cBhvr additive="base">
                                        <p:cTn id="18" dur="2000" fill="hold"/>
                                        <p:tgtEl>
                                          <p:spTgt spid="175107">
                                            <p:txEl>
                                              <p:pRg st="2" end="2"/>
                                            </p:txEl>
                                          </p:spTgt>
                                        </p:tgtEl>
                                        <p:attrNameLst>
                                          <p:attrName>ppt_y</p:attrName>
                                        </p:attrNameLst>
                                      </p:cBhvr>
                                      <p:tavLst>
                                        <p:tav tm="0">
                                          <p:val>
                                            <p:strVal val="1+#ppt_h/2"/>
                                          </p:val>
                                        </p:tav>
                                        <p:tav tm="100000">
                                          <p:val>
                                            <p:strVal val="#ppt_y"/>
                                          </p:val>
                                        </p:tav>
                                      </p:tavLst>
                                    </p:anim>
                                  </p:childTnLst>
                                </p:cTn>
                              </p:par>
                            </p:childTnLst>
                          </p:cTn>
                        </p:par>
                        <p:par>
                          <p:cTn id="19" fill="hold" nodeType="afterGroup">
                            <p:stCondLst>
                              <p:cond delay="6000"/>
                            </p:stCondLst>
                            <p:childTnLst>
                              <p:par>
                                <p:cTn id="20" presetID="7" presetClass="entr" presetSubtype="4" fill="hold" grpId="0" nodeType="afterEffect">
                                  <p:stCondLst>
                                    <p:cond delay="0"/>
                                  </p:stCondLst>
                                  <p:childTnLst>
                                    <p:set>
                                      <p:cBhvr>
                                        <p:cTn id="21" dur="1" fill="hold">
                                          <p:stCondLst>
                                            <p:cond delay="0"/>
                                          </p:stCondLst>
                                        </p:cTn>
                                        <p:tgtEl>
                                          <p:spTgt spid="175107">
                                            <p:txEl>
                                              <p:pRg st="4" end="4"/>
                                            </p:txEl>
                                          </p:spTgt>
                                        </p:tgtEl>
                                        <p:attrNameLst>
                                          <p:attrName>style.visibility</p:attrName>
                                        </p:attrNameLst>
                                      </p:cBhvr>
                                      <p:to>
                                        <p:strVal val="visible"/>
                                      </p:to>
                                    </p:set>
                                    <p:anim calcmode="lin" valueType="num">
                                      <p:cBhvr additive="base">
                                        <p:cTn id="22" dur="2000" fill="hold"/>
                                        <p:tgtEl>
                                          <p:spTgt spid="175107">
                                            <p:txEl>
                                              <p:pRg st="4" end="4"/>
                                            </p:txEl>
                                          </p:spTgt>
                                        </p:tgtEl>
                                        <p:attrNameLst>
                                          <p:attrName>ppt_x</p:attrName>
                                        </p:attrNameLst>
                                      </p:cBhvr>
                                      <p:tavLst>
                                        <p:tav tm="0">
                                          <p:val>
                                            <p:strVal val="#ppt_x"/>
                                          </p:val>
                                        </p:tav>
                                        <p:tav tm="100000">
                                          <p:val>
                                            <p:strVal val="#ppt_x"/>
                                          </p:val>
                                        </p:tav>
                                      </p:tavLst>
                                    </p:anim>
                                    <p:anim calcmode="lin" valueType="num">
                                      <p:cBhvr additive="base">
                                        <p:cTn id="23" dur="2000" fill="hold"/>
                                        <p:tgtEl>
                                          <p:spTgt spid="175107">
                                            <p:txEl>
                                              <p:pRg st="4" end="4"/>
                                            </p:txEl>
                                          </p:spTgt>
                                        </p:tgtEl>
                                        <p:attrNameLst>
                                          <p:attrName>ppt_y</p:attrName>
                                        </p:attrNameLst>
                                      </p:cBhvr>
                                      <p:tavLst>
                                        <p:tav tm="0">
                                          <p:val>
                                            <p:strVal val="1+#ppt_h/2"/>
                                          </p:val>
                                        </p:tav>
                                        <p:tav tm="100000">
                                          <p:val>
                                            <p:strVal val="#ppt_y"/>
                                          </p:val>
                                        </p:tav>
                                      </p:tavLst>
                                    </p:anim>
                                  </p:childTnLst>
                                </p:cTn>
                              </p:par>
                            </p:childTnLst>
                          </p:cTn>
                        </p:par>
                        <p:par>
                          <p:cTn id="24" fill="hold" nodeType="afterGroup">
                            <p:stCondLst>
                              <p:cond delay="8000"/>
                            </p:stCondLst>
                            <p:childTnLst>
                              <p:par>
                                <p:cTn id="25" presetID="7" presetClass="entr" presetSubtype="4" fill="hold" grpId="0" nodeType="afterEffect">
                                  <p:stCondLst>
                                    <p:cond delay="0"/>
                                  </p:stCondLst>
                                  <p:childTnLst>
                                    <p:set>
                                      <p:cBhvr>
                                        <p:cTn id="26" dur="1" fill="hold">
                                          <p:stCondLst>
                                            <p:cond delay="0"/>
                                          </p:stCondLst>
                                        </p:cTn>
                                        <p:tgtEl>
                                          <p:spTgt spid="175107">
                                            <p:txEl>
                                              <p:pRg st="6" end="6"/>
                                            </p:txEl>
                                          </p:spTgt>
                                        </p:tgtEl>
                                        <p:attrNameLst>
                                          <p:attrName>style.visibility</p:attrName>
                                        </p:attrNameLst>
                                      </p:cBhvr>
                                      <p:to>
                                        <p:strVal val="visible"/>
                                      </p:to>
                                    </p:set>
                                    <p:anim calcmode="lin" valueType="num">
                                      <p:cBhvr additive="base">
                                        <p:cTn id="27" dur="2000" fill="hold"/>
                                        <p:tgtEl>
                                          <p:spTgt spid="175107">
                                            <p:txEl>
                                              <p:pRg st="6" end="6"/>
                                            </p:txEl>
                                          </p:spTgt>
                                        </p:tgtEl>
                                        <p:attrNameLst>
                                          <p:attrName>ppt_x</p:attrName>
                                        </p:attrNameLst>
                                      </p:cBhvr>
                                      <p:tavLst>
                                        <p:tav tm="0">
                                          <p:val>
                                            <p:strVal val="#ppt_x"/>
                                          </p:val>
                                        </p:tav>
                                        <p:tav tm="100000">
                                          <p:val>
                                            <p:strVal val="#ppt_x"/>
                                          </p:val>
                                        </p:tav>
                                      </p:tavLst>
                                    </p:anim>
                                    <p:anim calcmode="lin" valueType="num">
                                      <p:cBhvr additive="base">
                                        <p:cTn id="28" dur="2000" fill="hold"/>
                                        <p:tgtEl>
                                          <p:spTgt spid="175107">
                                            <p:txEl>
                                              <p:pRg st="6" end="6"/>
                                            </p:txEl>
                                          </p:spTgt>
                                        </p:tgtEl>
                                        <p:attrNameLst>
                                          <p:attrName>ppt_y</p:attrName>
                                        </p:attrNameLst>
                                      </p:cBhvr>
                                      <p:tavLst>
                                        <p:tav tm="0">
                                          <p:val>
                                            <p:strVal val="1+#ppt_h/2"/>
                                          </p:val>
                                        </p:tav>
                                        <p:tav tm="100000">
                                          <p:val>
                                            <p:strVal val="#ppt_y"/>
                                          </p:val>
                                        </p:tav>
                                      </p:tavLst>
                                    </p:anim>
                                  </p:childTnLst>
                                </p:cTn>
                              </p:par>
                            </p:childTnLst>
                          </p:cTn>
                        </p:par>
                        <p:par>
                          <p:cTn id="29" fill="hold" nodeType="afterGroup">
                            <p:stCondLst>
                              <p:cond delay="10000"/>
                            </p:stCondLst>
                            <p:childTnLst>
                              <p:par>
                                <p:cTn id="30" presetID="7" presetClass="entr" presetSubtype="4" fill="hold" grpId="0" nodeType="afterEffect">
                                  <p:stCondLst>
                                    <p:cond delay="0"/>
                                  </p:stCondLst>
                                  <p:childTnLst>
                                    <p:set>
                                      <p:cBhvr>
                                        <p:cTn id="31" dur="1" fill="hold">
                                          <p:stCondLst>
                                            <p:cond delay="0"/>
                                          </p:stCondLst>
                                        </p:cTn>
                                        <p:tgtEl>
                                          <p:spTgt spid="175107">
                                            <p:txEl>
                                              <p:pRg st="8" end="8"/>
                                            </p:txEl>
                                          </p:spTgt>
                                        </p:tgtEl>
                                        <p:attrNameLst>
                                          <p:attrName>style.visibility</p:attrName>
                                        </p:attrNameLst>
                                      </p:cBhvr>
                                      <p:to>
                                        <p:strVal val="visible"/>
                                      </p:to>
                                    </p:set>
                                    <p:anim calcmode="lin" valueType="num">
                                      <p:cBhvr additive="base">
                                        <p:cTn id="32" dur="2000" fill="hold"/>
                                        <p:tgtEl>
                                          <p:spTgt spid="175107">
                                            <p:txEl>
                                              <p:pRg st="8" end="8"/>
                                            </p:txEl>
                                          </p:spTgt>
                                        </p:tgtEl>
                                        <p:attrNameLst>
                                          <p:attrName>ppt_x</p:attrName>
                                        </p:attrNameLst>
                                      </p:cBhvr>
                                      <p:tavLst>
                                        <p:tav tm="0">
                                          <p:val>
                                            <p:strVal val="#ppt_x"/>
                                          </p:val>
                                        </p:tav>
                                        <p:tav tm="100000">
                                          <p:val>
                                            <p:strVal val="#ppt_x"/>
                                          </p:val>
                                        </p:tav>
                                      </p:tavLst>
                                    </p:anim>
                                    <p:anim calcmode="lin" valueType="num">
                                      <p:cBhvr additive="base">
                                        <p:cTn id="33" dur="2000" fill="hold"/>
                                        <p:tgtEl>
                                          <p:spTgt spid="175107">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5106" grpId="0"/>
      <p:bldP spid="175107" grpId="0" build="p"/>
    </p:bldLst>
  </p:timing>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533400" y="533400"/>
            <a:ext cx="8610600" cy="1384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b="1">
                <a:solidFill>
                  <a:schemeClr val="tx1"/>
                </a:solidFill>
                <a:latin typeface="Times New Roman" pitchFamily="18" charset="0"/>
              </a:defRPr>
            </a:lvl1pPr>
            <a:lvl2pPr marL="742950" indent="-285750">
              <a:defRPr sz="2000" b="1">
                <a:solidFill>
                  <a:schemeClr val="tx1"/>
                </a:solidFill>
                <a:latin typeface="Times New Roman" pitchFamily="18" charset="0"/>
              </a:defRPr>
            </a:lvl2pPr>
            <a:lvl3pPr marL="1143000" indent="-228600">
              <a:defRPr sz="2000" b="1">
                <a:solidFill>
                  <a:schemeClr val="tx1"/>
                </a:solidFill>
                <a:latin typeface="Times New Roman" pitchFamily="18" charset="0"/>
              </a:defRPr>
            </a:lvl3pPr>
            <a:lvl4pPr marL="1600200" indent="-228600">
              <a:defRPr sz="2000" b="1">
                <a:solidFill>
                  <a:schemeClr val="tx1"/>
                </a:solidFill>
                <a:latin typeface="Times New Roman" pitchFamily="18" charset="0"/>
              </a:defRPr>
            </a:lvl4pPr>
            <a:lvl5pPr marL="2057400" indent="-228600">
              <a:defRPr sz="2000" b="1">
                <a:solidFill>
                  <a:schemeClr val="tx1"/>
                </a:solidFill>
                <a:latin typeface="Times New Roman" pitchFamily="18" charset="0"/>
              </a:defRPr>
            </a:lvl5pPr>
            <a:lvl6pPr marL="2514600" indent="-228600" eaLnBrk="0" fontAlgn="base" hangingPunct="0">
              <a:spcBef>
                <a:spcPct val="0"/>
              </a:spcBef>
              <a:spcAft>
                <a:spcPct val="0"/>
              </a:spcAft>
              <a:defRPr sz="2000" b="1">
                <a:solidFill>
                  <a:schemeClr val="tx1"/>
                </a:solidFill>
                <a:latin typeface="Times New Roman" pitchFamily="18" charset="0"/>
              </a:defRPr>
            </a:lvl6pPr>
            <a:lvl7pPr marL="2971800" indent="-228600" eaLnBrk="0" fontAlgn="base" hangingPunct="0">
              <a:spcBef>
                <a:spcPct val="0"/>
              </a:spcBef>
              <a:spcAft>
                <a:spcPct val="0"/>
              </a:spcAft>
              <a:defRPr sz="2000" b="1">
                <a:solidFill>
                  <a:schemeClr val="tx1"/>
                </a:solidFill>
                <a:latin typeface="Times New Roman" pitchFamily="18" charset="0"/>
              </a:defRPr>
            </a:lvl7pPr>
            <a:lvl8pPr marL="3429000" indent="-228600" eaLnBrk="0" fontAlgn="base" hangingPunct="0">
              <a:spcBef>
                <a:spcPct val="0"/>
              </a:spcBef>
              <a:spcAft>
                <a:spcPct val="0"/>
              </a:spcAft>
              <a:defRPr sz="2000" b="1">
                <a:solidFill>
                  <a:schemeClr val="tx1"/>
                </a:solidFill>
                <a:latin typeface="Times New Roman" pitchFamily="18" charset="0"/>
              </a:defRPr>
            </a:lvl8pPr>
            <a:lvl9pPr marL="3886200" indent="-228600" eaLnBrk="0" fontAlgn="base" hangingPunct="0">
              <a:spcBef>
                <a:spcPct val="0"/>
              </a:spcBef>
              <a:spcAft>
                <a:spcPct val="0"/>
              </a:spcAft>
              <a:defRPr sz="2000" b="1">
                <a:solidFill>
                  <a:schemeClr val="tx1"/>
                </a:solidFill>
                <a:latin typeface="Times New Roman" pitchFamily="18" charset="0"/>
              </a:defRPr>
            </a:lvl9pPr>
          </a:lstStyle>
          <a:p>
            <a:r>
              <a:rPr lang="sr-Cyrl-CS" sz="2800" dirty="0">
                <a:solidFill>
                  <a:srgbClr val="000000"/>
                </a:solidFill>
              </a:rPr>
              <a:t>ДЕЈСТВО</a:t>
            </a:r>
            <a:r>
              <a:rPr lang="en-US" sz="2800" dirty="0">
                <a:solidFill>
                  <a:srgbClr val="000000"/>
                </a:solidFill>
              </a:rPr>
              <a:t> </a:t>
            </a:r>
            <a:r>
              <a:rPr lang="sr-Cyrl-CS" sz="2800" dirty="0">
                <a:solidFill>
                  <a:srgbClr val="000000"/>
                </a:solidFill>
              </a:rPr>
              <a:t>ПОЈЕДИНИХ</a:t>
            </a:r>
            <a:r>
              <a:rPr lang="en-US" sz="2800" dirty="0">
                <a:solidFill>
                  <a:srgbClr val="000000"/>
                </a:solidFill>
              </a:rPr>
              <a:t> </a:t>
            </a:r>
            <a:r>
              <a:rPr lang="sr-Cyrl-CS" sz="2800" dirty="0">
                <a:solidFill>
                  <a:srgbClr val="000000"/>
                </a:solidFill>
              </a:rPr>
              <a:t>ЗАГАЂУЈУЋИХ</a:t>
            </a:r>
            <a:r>
              <a:rPr lang="sl-SI" sz="2800" dirty="0">
                <a:solidFill>
                  <a:srgbClr val="000000"/>
                </a:solidFill>
              </a:rPr>
              <a:t> </a:t>
            </a:r>
            <a:r>
              <a:rPr lang="sr-Cyrl-CS" sz="2800" dirty="0">
                <a:solidFill>
                  <a:srgbClr val="000000"/>
                </a:solidFill>
              </a:rPr>
              <a:t>МАТЕРИЈА</a:t>
            </a:r>
            <a:r>
              <a:rPr lang="sl-SI" sz="2800" dirty="0">
                <a:solidFill>
                  <a:srgbClr val="000000"/>
                </a:solidFill>
              </a:rPr>
              <a:t> </a:t>
            </a:r>
            <a:r>
              <a:rPr lang="sr-Cyrl-CS" sz="2800" dirty="0">
                <a:solidFill>
                  <a:srgbClr val="000000"/>
                </a:solidFill>
              </a:rPr>
              <a:t>НА</a:t>
            </a:r>
            <a:r>
              <a:rPr lang="sl-SI" sz="2800" dirty="0">
                <a:solidFill>
                  <a:srgbClr val="000000"/>
                </a:solidFill>
              </a:rPr>
              <a:t> </a:t>
            </a:r>
            <a:r>
              <a:rPr lang="sr-Cyrl-CS" sz="2800" dirty="0">
                <a:solidFill>
                  <a:srgbClr val="000000"/>
                </a:solidFill>
              </a:rPr>
              <a:t>ЗДРАВЉЕ</a:t>
            </a:r>
            <a:r>
              <a:rPr lang="sl-SI" sz="2800" dirty="0">
                <a:solidFill>
                  <a:srgbClr val="000000"/>
                </a:solidFill>
              </a:rPr>
              <a:t> </a:t>
            </a:r>
            <a:r>
              <a:rPr lang="sr-Cyrl-CS" sz="2800" dirty="0">
                <a:solidFill>
                  <a:srgbClr val="000000"/>
                </a:solidFill>
              </a:rPr>
              <a:t>И</a:t>
            </a:r>
            <a:r>
              <a:rPr lang="sl-SI" sz="2800" dirty="0">
                <a:solidFill>
                  <a:srgbClr val="000000"/>
                </a:solidFill>
              </a:rPr>
              <a:t> </a:t>
            </a:r>
            <a:r>
              <a:rPr lang="sr-Cyrl-CS" sz="2800" dirty="0">
                <a:solidFill>
                  <a:srgbClr val="000000"/>
                </a:solidFill>
              </a:rPr>
              <a:t>ЖИВОТНУ</a:t>
            </a:r>
            <a:r>
              <a:rPr lang="sl-SI" sz="2800" dirty="0">
                <a:solidFill>
                  <a:srgbClr val="000000"/>
                </a:solidFill>
              </a:rPr>
              <a:t> </a:t>
            </a:r>
            <a:r>
              <a:rPr lang="sr-Cyrl-CS" sz="2800" dirty="0">
                <a:solidFill>
                  <a:srgbClr val="000000"/>
                </a:solidFill>
              </a:rPr>
              <a:t>СРЕДИНУ</a:t>
            </a:r>
            <a:endParaRPr lang="en-US" sz="2400" b="0" dirty="0">
              <a:solidFill>
                <a:srgbClr val="000000"/>
              </a:solidFill>
            </a:endParaRPr>
          </a:p>
        </p:txBody>
      </p:sp>
      <p:grpSp>
        <p:nvGrpSpPr>
          <p:cNvPr id="11267" name="Group 6"/>
          <p:cNvGrpSpPr>
            <a:grpSpLocks/>
          </p:cNvGrpSpPr>
          <p:nvPr/>
        </p:nvGrpSpPr>
        <p:grpSpPr bwMode="auto">
          <a:xfrm>
            <a:off x="471055" y="2035175"/>
            <a:ext cx="7848600" cy="4400551"/>
            <a:chOff x="432" y="1335"/>
            <a:chExt cx="4944" cy="2772"/>
          </a:xfrm>
        </p:grpSpPr>
        <p:sp>
          <p:nvSpPr>
            <p:cNvPr id="11268" name="Text Box 3"/>
            <p:cNvSpPr txBox="1">
              <a:spLocks noChangeArrowheads="1"/>
            </p:cNvSpPr>
            <p:nvPr/>
          </p:nvSpPr>
          <p:spPr bwMode="auto">
            <a:xfrm>
              <a:off x="432" y="1340"/>
              <a:ext cx="1296" cy="24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b="1">
                  <a:solidFill>
                    <a:schemeClr val="tx1"/>
                  </a:solidFill>
                  <a:latin typeface="Times New Roman" pitchFamily="18" charset="0"/>
                </a:defRPr>
              </a:lvl1pPr>
              <a:lvl2pPr marL="742950" indent="-285750">
                <a:defRPr sz="2000" b="1">
                  <a:solidFill>
                    <a:schemeClr val="tx1"/>
                  </a:solidFill>
                  <a:latin typeface="Times New Roman" pitchFamily="18" charset="0"/>
                </a:defRPr>
              </a:lvl2pPr>
              <a:lvl3pPr marL="1143000" indent="-228600">
                <a:defRPr sz="2000" b="1">
                  <a:solidFill>
                    <a:schemeClr val="tx1"/>
                  </a:solidFill>
                  <a:latin typeface="Times New Roman" pitchFamily="18" charset="0"/>
                </a:defRPr>
              </a:lvl3pPr>
              <a:lvl4pPr marL="1600200" indent="-228600">
                <a:defRPr sz="2000" b="1">
                  <a:solidFill>
                    <a:schemeClr val="tx1"/>
                  </a:solidFill>
                  <a:latin typeface="Times New Roman" pitchFamily="18" charset="0"/>
                </a:defRPr>
              </a:lvl4pPr>
              <a:lvl5pPr marL="2057400" indent="-228600">
                <a:defRPr sz="2000" b="1">
                  <a:solidFill>
                    <a:schemeClr val="tx1"/>
                  </a:solidFill>
                  <a:latin typeface="Times New Roman" pitchFamily="18" charset="0"/>
                </a:defRPr>
              </a:lvl5pPr>
              <a:lvl6pPr marL="2514600" indent="-228600" eaLnBrk="0" fontAlgn="base" hangingPunct="0">
                <a:spcBef>
                  <a:spcPct val="0"/>
                </a:spcBef>
                <a:spcAft>
                  <a:spcPct val="0"/>
                </a:spcAft>
                <a:defRPr sz="2000" b="1">
                  <a:solidFill>
                    <a:schemeClr val="tx1"/>
                  </a:solidFill>
                  <a:latin typeface="Times New Roman" pitchFamily="18" charset="0"/>
                </a:defRPr>
              </a:lvl6pPr>
              <a:lvl7pPr marL="2971800" indent="-228600" eaLnBrk="0" fontAlgn="base" hangingPunct="0">
                <a:spcBef>
                  <a:spcPct val="0"/>
                </a:spcBef>
                <a:spcAft>
                  <a:spcPct val="0"/>
                </a:spcAft>
                <a:defRPr sz="2000" b="1">
                  <a:solidFill>
                    <a:schemeClr val="tx1"/>
                  </a:solidFill>
                  <a:latin typeface="Times New Roman" pitchFamily="18" charset="0"/>
                </a:defRPr>
              </a:lvl7pPr>
              <a:lvl8pPr marL="3429000" indent="-228600" eaLnBrk="0" fontAlgn="base" hangingPunct="0">
                <a:spcBef>
                  <a:spcPct val="0"/>
                </a:spcBef>
                <a:spcAft>
                  <a:spcPct val="0"/>
                </a:spcAft>
                <a:defRPr sz="2000" b="1">
                  <a:solidFill>
                    <a:schemeClr val="tx1"/>
                  </a:solidFill>
                  <a:latin typeface="Times New Roman" pitchFamily="18" charset="0"/>
                </a:defRPr>
              </a:lvl8pPr>
              <a:lvl9pPr marL="3886200" indent="-228600" eaLnBrk="0" fontAlgn="base" hangingPunct="0">
                <a:spcBef>
                  <a:spcPct val="0"/>
                </a:spcBef>
                <a:spcAft>
                  <a:spcPct val="0"/>
                </a:spcAft>
                <a:defRPr sz="2000" b="1">
                  <a:solidFill>
                    <a:schemeClr val="tx1"/>
                  </a:solidFill>
                  <a:latin typeface="Times New Roman" pitchFamily="18" charset="0"/>
                </a:defRPr>
              </a:lvl9pPr>
            </a:lstStyle>
            <a:p>
              <a:r>
                <a:rPr lang="sr-Cyrl-RS" dirty="0" smtClean="0">
                  <a:solidFill>
                    <a:srgbClr val="000000"/>
                  </a:solidFill>
                </a:rPr>
                <a:t>Загађујуће материје и ниво присутности</a:t>
              </a:r>
              <a:endParaRPr lang="sl-SI" dirty="0">
                <a:solidFill>
                  <a:srgbClr val="000000"/>
                </a:solidFill>
              </a:endParaRPr>
            </a:p>
            <a:p>
              <a:r>
                <a:rPr lang="sl-SI" dirty="0">
                  <a:solidFill>
                    <a:srgbClr val="000000"/>
                  </a:solidFill>
                </a:rPr>
                <a:t>	</a:t>
              </a:r>
            </a:p>
            <a:p>
              <a:r>
                <a:rPr lang="sl-SI" dirty="0">
                  <a:solidFill>
                    <a:srgbClr val="000000"/>
                  </a:solidFill>
                </a:rPr>
                <a:t>SO</a:t>
              </a:r>
              <a:r>
                <a:rPr lang="sl-SI" baseline="-25000" dirty="0">
                  <a:solidFill>
                    <a:srgbClr val="000000"/>
                  </a:solidFill>
                </a:rPr>
                <a:t>2</a:t>
              </a:r>
              <a:r>
                <a:rPr lang="sl-SI" dirty="0">
                  <a:solidFill>
                    <a:srgbClr val="000000"/>
                  </a:solidFill>
                </a:rPr>
                <a:t> urbano/lokalno	</a:t>
              </a:r>
            </a:p>
            <a:p>
              <a:endParaRPr lang="sl-SI" dirty="0">
                <a:solidFill>
                  <a:srgbClr val="000000"/>
                </a:solidFill>
              </a:endParaRPr>
            </a:p>
            <a:p>
              <a:r>
                <a:rPr lang="sl-SI" dirty="0">
                  <a:solidFill>
                    <a:srgbClr val="000000"/>
                  </a:solidFill>
                </a:rPr>
                <a:t>Pb urbano/lokalno	</a:t>
              </a:r>
            </a:p>
            <a:p>
              <a:endParaRPr lang="sl-SI" dirty="0">
                <a:solidFill>
                  <a:srgbClr val="000000"/>
                </a:solidFill>
              </a:endParaRPr>
            </a:p>
            <a:p>
              <a:r>
                <a:rPr lang="sl-SI" dirty="0">
                  <a:solidFill>
                    <a:srgbClr val="000000"/>
                  </a:solidFill>
                </a:rPr>
                <a:t>Čestice  urbano/lokalno</a:t>
              </a:r>
              <a:r>
                <a:rPr lang="sl-SI" sz="2400" dirty="0">
                  <a:solidFill>
                    <a:srgbClr val="000000"/>
                  </a:solidFill>
                </a:rPr>
                <a:t>	</a:t>
              </a:r>
            </a:p>
          </p:txBody>
        </p:sp>
        <p:sp>
          <p:nvSpPr>
            <p:cNvPr id="11269" name="Text Box 4"/>
            <p:cNvSpPr txBox="1">
              <a:spLocks noChangeArrowheads="1"/>
            </p:cNvSpPr>
            <p:nvPr/>
          </p:nvSpPr>
          <p:spPr bwMode="auto">
            <a:xfrm>
              <a:off x="1824" y="1517"/>
              <a:ext cx="1344" cy="219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b="1">
                  <a:solidFill>
                    <a:schemeClr val="tx1"/>
                  </a:solidFill>
                  <a:latin typeface="Times New Roman" pitchFamily="18" charset="0"/>
                </a:defRPr>
              </a:lvl1pPr>
              <a:lvl2pPr marL="742950" indent="-285750">
                <a:defRPr sz="2000" b="1">
                  <a:solidFill>
                    <a:schemeClr val="tx1"/>
                  </a:solidFill>
                  <a:latin typeface="Times New Roman" pitchFamily="18" charset="0"/>
                </a:defRPr>
              </a:lvl2pPr>
              <a:lvl3pPr marL="1143000" indent="-228600">
                <a:defRPr sz="2000" b="1">
                  <a:solidFill>
                    <a:schemeClr val="tx1"/>
                  </a:solidFill>
                  <a:latin typeface="Times New Roman" pitchFamily="18" charset="0"/>
                </a:defRPr>
              </a:lvl3pPr>
              <a:lvl4pPr marL="1600200" indent="-228600">
                <a:defRPr sz="2000" b="1">
                  <a:solidFill>
                    <a:schemeClr val="tx1"/>
                  </a:solidFill>
                  <a:latin typeface="Times New Roman" pitchFamily="18" charset="0"/>
                </a:defRPr>
              </a:lvl4pPr>
              <a:lvl5pPr marL="2057400" indent="-228600">
                <a:defRPr sz="2000" b="1">
                  <a:solidFill>
                    <a:schemeClr val="tx1"/>
                  </a:solidFill>
                  <a:latin typeface="Times New Roman" pitchFamily="18" charset="0"/>
                </a:defRPr>
              </a:lvl5pPr>
              <a:lvl6pPr marL="2514600" indent="-228600" eaLnBrk="0" fontAlgn="base" hangingPunct="0">
                <a:spcBef>
                  <a:spcPct val="0"/>
                </a:spcBef>
                <a:spcAft>
                  <a:spcPct val="0"/>
                </a:spcAft>
                <a:defRPr sz="2000" b="1">
                  <a:solidFill>
                    <a:schemeClr val="tx1"/>
                  </a:solidFill>
                  <a:latin typeface="Times New Roman" pitchFamily="18" charset="0"/>
                </a:defRPr>
              </a:lvl6pPr>
              <a:lvl7pPr marL="2971800" indent="-228600" eaLnBrk="0" fontAlgn="base" hangingPunct="0">
                <a:spcBef>
                  <a:spcPct val="0"/>
                </a:spcBef>
                <a:spcAft>
                  <a:spcPct val="0"/>
                </a:spcAft>
                <a:defRPr sz="2000" b="1">
                  <a:solidFill>
                    <a:schemeClr val="tx1"/>
                  </a:solidFill>
                  <a:latin typeface="Times New Roman" pitchFamily="18" charset="0"/>
                </a:defRPr>
              </a:lvl7pPr>
              <a:lvl8pPr marL="3429000" indent="-228600" eaLnBrk="0" fontAlgn="base" hangingPunct="0">
                <a:spcBef>
                  <a:spcPct val="0"/>
                </a:spcBef>
                <a:spcAft>
                  <a:spcPct val="0"/>
                </a:spcAft>
                <a:defRPr sz="2000" b="1">
                  <a:solidFill>
                    <a:schemeClr val="tx1"/>
                  </a:solidFill>
                  <a:latin typeface="Times New Roman" pitchFamily="18" charset="0"/>
                </a:defRPr>
              </a:lvl8pPr>
              <a:lvl9pPr marL="3886200" indent="-228600" eaLnBrk="0" fontAlgn="base" hangingPunct="0">
                <a:spcBef>
                  <a:spcPct val="0"/>
                </a:spcBef>
                <a:spcAft>
                  <a:spcPct val="0"/>
                </a:spcAft>
                <a:defRPr sz="2000" b="1">
                  <a:solidFill>
                    <a:schemeClr val="tx1"/>
                  </a:solidFill>
                  <a:latin typeface="Times New Roman" pitchFamily="18" charset="0"/>
                </a:defRPr>
              </a:lvl9pPr>
            </a:lstStyle>
            <a:p>
              <a:r>
                <a:rPr lang="sr-Cyrl-RS" dirty="0" smtClean="0">
                  <a:solidFill>
                    <a:srgbClr val="000000"/>
                  </a:solidFill>
                </a:rPr>
                <a:t>Извор загађивања</a:t>
              </a:r>
              <a:r>
                <a:rPr lang="sl-SI" dirty="0">
                  <a:solidFill>
                    <a:srgbClr val="000000"/>
                  </a:solidFill>
                </a:rPr>
                <a:t>	</a:t>
              </a:r>
            </a:p>
            <a:p>
              <a:endParaRPr lang="sl-SI" dirty="0">
                <a:solidFill>
                  <a:srgbClr val="000000"/>
                </a:solidFill>
              </a:endParaRPr>
            </a:p>
            <a:p>
              <a:r>
                <a:rPr lang="sr-Cyrl-RS" dirty="0" smtClean="0">
                  <a:solidFill>
                    <a:srgbClr val="000000"/>
                  </a:solidFill>
                </a:rPr>
                <a:t>Сагоревање горива</a:t>
              </a:r>
              <a:endParaRPr lang="sl-SI" dirty="0">
                <a:solidFill>
                  <a:srgbClr val="000000"/>
                </a:solidFill>
              </a:endParaRPr>
            </a:p>
            <a:p>
              <a:endParaRPr lang="sl-SI" dirty="0">
                <a:solidFill>
                  <a:srgbClr val="000000"/>
                </a:solidFill>
              </a:endParaRPr>
            </a:p>
            <a:p>
              <a:r>
                <a:rPr lang="sr-Cyrl-RS" dirty="0" smtClean="0">
                  <a:solidFill>
                    <a:srgbClr val="000000"/>
                  </a:solidFill>
                </a:rPr>
                <a:t>Сагоревање бензина</a:t>
              </a:r>
              <a:endParaRPr lang="sl-SI" dirty="0">
                <a:solidFill>
                  <a:srgbClr val="000000"/>
                </a:solidFill>
              </a:endParaRPr>
            </a:p>
            <a:p>
              <a:endParaRPr lang="sl-SI" dirty="0">
                <a:solidFill>
                  <a:srgbClr val="000000"/>
                </a:solidFill>
              </a:endParaRPr>
            </a:p>
            <a:p>
              <a:r>
                <a:rPr lang="sr-Cyrl-RS" dirty="0">
                  <a:solidFill>
                    <a:srgbClr val="000000"/>
                  </a:solidFill>
                </a:rPr>
                <a:t>Сагоревање горива</a:t>
              </a:r>
              <a:endParaRPr lang="sl-SI" dirty="0">
                <a:solidFill>
                  <a:srgbClr val="000000"/>
                </a:solidFill>
              </a:endParaRPr>
            </a:p>
          </p:txBody>
        </p:sp>
        <p:sp>
          <p:nvSpPr>
            <p:cNvPr id="11270" name="Text Box 5"/>
            <p:cNvSpPr txBox="1">
              <a:spLocks noChangeArrowheads="1"/>
            </p:cNvSpPr>
            <p:nvPr/>
          </p:nvSpPr>
          <p:spPr bwMode="auto">
            <a:xfrm>
              <a:off x="3168" y="1335"/>
              <a:ext cx="2208" cy="277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b="1">
                  <a:solidFill>
                    <a:schemeClr val="tx1"/>
                  </a:solidFill>
                  <a:latin typeface="Times New Roman" pitchFamily="18" charset="0"/>
                </a:defRPr>
              </a:lvl1pPr>
              <a:lvl2pPr marL="742950" indent="-285750">
                <a:defRPr sz="2000" b="1">
                  <a:solidFill>
                    <a:schemeClr val="tx1"/>
                  </a:solidFill>
                  <a:latin typeface="Times New Roman" pitchFamily="18" charset="0"/>
                </a:defRPr>
              </a:lvl2pPr>
              <a:lvl3pPr marL="1143000" indent="-228600">
                <a:defRPr sz="2000" b="1">
                  <a:solidFill>
                    <a:schemeClr val="tx1"/>
                  </a:solidFill>
                  <a:latin typeface="Times New Roman" pitchFamily="18" charset="0"/>
                </a:defRPr>
              </a:lvl3pPr>
              <a:lvl4pPr marL="1600200" indent="-228600">
                <a:defRPr sz="2000" b="1">
                  <a:solidFill>
                    <a:schemeClr val="tx1"/>
                  </a:solidFill>
                  <a:latin typeface="Times New Roman" pitchFamily="18" charset="0"/>
                </a:defRPr>
              </a:lvl4pPr>
              <a:lvl5pPr marL="2057400" indent="-228600">
                <a:defRPr sz="2000" b="1">
                  <a:solidFill>
                    <a:schemeClr val="tx1"/>
                  </a:solidFill>
                  <a:latin typeface="Times New Roman" pitchFamily="18" charset="0"/>
                </a:defRPr>
              </a:lvl5pPr>
              <a:lvl6pPr marL="2514600" indent="-228600" eaLnBrk="0" fontAlgn="base" hangingPunct="0">
                <a:spcBef>
                  <a:spcPct val="0"/>
                </a:spcBef>
                <a:spcAft>
                  <a:spcPct val="0"/>
                </a:spcAft>
                <a:defRPr sz="2000" b="1">
                  <a:solidFill>
                    <a:schemeClr val="tx1"/>
                  </a:solidFill>
                  <a:latin typeface="Times New Roman" pitchFamily="18" charset="0"/>
                </a:defRPr>
              </a:lvl6pPr>
              <a:lvl7pPr marL="2971800" indent="-228600" eaLnBrk="0" fontAlgn="base" hangingPunct="0">
                <a:spcBef>
                  <a:spcPct val="0"/>
                </a:spcBef>
                <a:spcAft>
                  <a:spcPct val="0"/>
                </a:spcAft>
                <a:defRPr sz="2000" b="1">
                  <a:solidFill>
                    <a:schemeClr val="tx1"/>
                  </a:solidFill>
                  <a:latin typeface="Times New Roman" pitchFamily="18" charset="0"/>
                </a:defRPr>
              </a:lvl7pPr>
              <a:lvl8pPr marL="3429000" indent="-228600" eaLnBrk="0" fontAlgn="base" hangingPunct="0">
                <a:spcBef>
                  <a:spcPct val="0"/>
                </a:spcBef>
                <a:spcAft>
                  <a:spcPct val="0"/>
                </a:spcAft>
                <a:defRPr sz="2000" b="1">
                  <a:solidFill>
                    <a:schemeClr val="tx1"/>
                  </a:solidFill>
                  <a:latin typeface="Times New Roman" pitchFamily="18" charset="0"/>
                </a:defRPr>
              </a:lvl8pPr>
              <a:lvl9pPr marL="3886200" indent="-228600" eaLnBrk="0" fontAlgn="base" hangingPunct="0">
                <a:spcBef>
                  <a:spcPct val="0"/>
                </a:spcBef>
                <a:spcAft>
                  <a:spcPct val="0"/>
                </a:spcAft>
                <a:defRPr sz="2000" b="1">
                  <a:solidFill>
                    <a:schemeClr val="tx1"/>
                  </a:solidFill>
                  <a:latin typeface="Times New Roman" pitchFamily="18" charset="0"/>
                </a:defRPr>
              </a:lvl9pPr>
            </a:lstStyle>
            <a:p>
              <a:endParaRPr lang="sr-Cyrl-RS" dirty="0" smtClean="0">
                <a:solidFill>
                  <a:srgbClr val="000000"/>
                </a:solidFill>
              </a:endParaRPr>
            </a:p>
            <a:p>
              <a:r>
                <a:rPr lang="sr-Cyrl-RS" dirty="0" smtClean="0">
                  <a:solidFill>
                    <a:srgbClr val="000000"/>
                  </a:solidFill>
                </a:rPr>
                <a:t>Утицај на човека</a:t>
              </a:r>
              <a:endParaRPr lang="sl-SI" dirty="0">
                <a:solidFill>
                  <a:srgbClr val="000000"/>
                </a:solidFill>
              </a:endParaRPr>
            </a:p>
            <a:p>
              <a:endParaRPr lang="sl-SI" dirty="0">
                <a:solidFill>
                  <a:srgbClr val="000000"/>
                </a:solidFill>
              </a:endParaRPr>
            </a:p>
            <a:p>
              <a:endParaRPr lang="sl-SI" dirty="0">
                <a:solidFill>
                  <a:srgbClr val="000000"/>
                </a:solidFill>
              </a:endParaRPr>
            </a:p>
            <a:p>
              <a:r>
                <a:rPr lang="sl-SI" dirty="0"/>
                <a:t>иритира респираторни систем</a:t>
              </a:r>
              <a:endParaRPr lang="sr-Latn-RS" dirty="0"/>
            </a:p>
            <a:p>
              <a:r>
                <a:rPr lang="sl-SI" dirty="0"/>
                <a:t>	</a:t>
              </a:r>
              <a:endParaRPr lang="sr-Latn-RS" dirty="0"/>
            </a:p>
            <a:p>
              <a:r>
                <a:rPr lang="sl-SI" dirty="0"/>
                <a:t>неуролошке и КВС тегобе	</a:t>
              </a:r>
              <a:endParaRPr lang="sr-Latn-RS" dirty="0"/>
            </a:p>
            <a:p>
              <a:r>
                <a:rPr lang="sl-SI" dirty="0"/>
                <a:t>иритира респираторни систем, </a:t>
              </a:r>
              <a:endParaRPr lang="sr-Latn-RS" dirty="0"/>
            </a:p>
            <a:p>
              <a:r>
                <a:rPr lang="sl-SI" dirty="0"/>
                <a:t>поједине честице су канцерогене </a:t>
              </a:r>
              <a:r>
                <a:rPr lang="sl-SI" dirty="0">
                  <a:solidFill>
                    <a:srgbClr val="000000"/>
                  </a:solidFill>
                </a:rPr>
                <a:t>	</a:t>
              </a:r>
            </a:p>
            <a:p>
              <a:r>
                <a:rPr lang="sl-SI" dirty="0">
                  <a:solidFill>
                    <a:srgbClr val="000000"/>
                  </a:solidFill>
                </a:rPr>
                <a:t>	</a:t>
              </a:r>
            </a:p>
          </p:txBody>
        </p:sp>
      </p:grpSp>
    </p:spTree>
    <p:extLst>
      <p:ext uri="{BB962C8B-B14F-4D97-AF65-F5344CB8AC3E}">
        <p14:creationId xmlns="" xmlns:p14="http://schemas.microsoft.com/office/powerpoint/2010/main" val="496988534"/>
      </p:ext>
    </p:extLst>
  </p:cSld>
  <p:clrMapOvr>
    <a:masterClrMapping/>
  </p:clrMapOvr>
  <p:timing>
    <p:tnLst>
      <p:par>
        <p:cTn id="1" dur="indefinite" restart="never" nodeType="tmRoot"/>
      </p:par>
    </p:tnLst>
  </p:timing>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533400" y="501650"/>
            <a:ext cx="8610600" cy="946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b="1">
                <a:solidFill>
                  <a:schemeClr val="tx1"/>
                </a:solidFill>
                <a:latin typeface="Times New Roman" pitchFamily="18" charset="0"/>
              </a:defRPr>
            </a:lvl1pPr>
            <a:lvl2pPr marL="742950" indent="-285750">
              <a:defRPr sz="2000" b="1">
                <a:solidFill>
                  <a:schemeClr val="tx1"/>
                </a:solidFill>
                <a:latin typeface="Times New Roman" pitchFamily="18" charset="0"/>
              </a:defRPr>
            </a:lvl2pPr>
            <a:lvl3pPr marL="1143000" indent="-228600">
              <a:defRPr sz="2000" b="1">
                <a:solidFill>
                  <a:schemeClr val="tx1"/>
                </a:solidFill>
                <a:latin typeface="Times New Roman" pitchFamily="18" charset="0"/>
              </a:defRPr>
            </a:lvl3pPr>
            <a:lvl4pPr marL="1600200" indent="-228600">
              <a:defRPr sz="2000" b="1">
                <a:solidFill>
                  <a:schemeClr val="tx1"/>
                </a:solidFill>
                <a:latin typeface="Times New Roman" pitchFamily="18" charset="0"/>
              </a:defRPr>
            </a:lvl4pPr>
            <a:lvl5pPr marL="2057400" indent="-228600">
              <a:defRPr sz="2000" b="1">
                <a:solidFill>
                  <a:schemeClr val="tx1"/>
                </a:solidFill>
                <a:latin typeface="Times New Roman" pitchFamily="18" charset="0"/>
              </a:defRPr>
            </a:lvl5pPr>
            <a:lvl6pPr marL="2514600" indent="-228600" eaLnBrk="0" fontAlgn="base" hangingPunct="0">
              <a:spcBef>
                <a:spcPct val="0"/>
              </a:spcBef>
              <a:spcAft>
                <a:spcPct val="0"/>
              </a:spcAft>
              <a:defRPr sz="2000" b="1">
                <a:solidFill>
                  <a:schemeClr val="tx1"/>
                </a:solidFill>
                <a:latin typeface="Times New Roman" pitchFamily="18" charset="0"/>
              </a:defRPr>
            </a:lvl6pPr>
            <a:lvl7pPr marL="2971800" indent="-228600" eaLnBrk="0" fontAlgn="base" hangingPunct="0">
              <a:spcBef>
                <a:spcPct val="0"/>
              </a:spcBef>
              <a:spcAft>
                <a:spcPct val="0"/>
              </a:spcAft>
              <a:defRPr sz="2000" b="1">
                <a:solidFill>
                  <a:schemeClr val="tx1"/>
                </a:solidFill>
                <a:latin typeface="Times New Roman" pitchFamily="18" charset="0"/>
              </a:defRPr>
            </a:lvl7pPr>
            <a:lvl8pPr marL="3429000" indent="-228600" eaLnBrk="0" fontAlgn="base" hangingPunct="0">
              <a:spcBef>
                <a:spcPct val="0"/>
              </a:spcBef>
              <a:spcAft>
                <a:spcPct val="0"/>
              </a:spcAft>
              <a:defRPr sz="2000" b="1">
                <a:solidFill>
                  <a:schemeClr val="tx1"/>
                </a:solidFill>
                <a:latin typeface="Times New Roman" pitchFamily="18" charset="0"/>
              </a:defRPr>
            </a:lvl8pPr>
            <a:lvl9pPr marL="3886200" indent="-228600" eaLnBrk="0" fontAlgn="base" hangingPunct="0">
              <a:spcBef>
                <a:spcPct val="0"/>
              </a:spcBef>
              <a:spcAft>
                <a:spcPct val="0"/>
              </a:spcAft>
              <a:defRPr sz="2000" b="1">
                <a:solidFill>
                  <a:schemeClr val="tx1"/>
                </a:solidFill>
                <a:latin typeface="Times New Roman" pitchFamily="18" charset="0"/>
              </a:defRPr>
            </a:lvl9pPr>
          </a:lstStyle>
          <a:p>
            <a:r>
              <a:rPr lang="sr-Cyrl-CS" sz="2800">
                <a:solidFill>
                  <a:srgbClr val="000000"/>
                </a:solidFill>
              </a:rPr>
              <a:t>ДЕЈСТВО</a:t>
            </a:r>
            <a:r>
              <a:rPr lang="en-US" sz="2800">
                <a:solidFill>
                  <a:srgbClr val="000000"/>
                </a:solidFill>
              </a:rPr>
              <a:t> </a:t>
            </a:r>
            <a:r>
              <a:rPr lang="sr-Cyrl-CS" sz="2800">
                <a:solidFill>
                  <a:srgbClr val="000000"/>
                </a:solidFill>
              </a:rPr>
              <a:t>ПОЈЕДИНИХ</a:t>
            </a:r>
            <a:r>
              <a:rPr lang="en-US" sz="2800">
                <a:solidFill>
                  <a:srgbClr val="000000"/>
                </a:solidFill>
              </a:rPr>
              <a:t> </a:t>
            </a:r>
            <a:r>
              <a:rPr lang="sr-Cyrl-CS" sz="2800">
                <a:solidFill>
                  <a:srgbClr val="000000"/>
                </a:solidFill>
              </a:rPr>
              <a:t>ЗАГАЂУЈУЋИХ</a:t>
            </a:r>
            <a:r>
              <a:rPr lang="sl-SI" sz="2800">
                <a:solidFill>
                  <a:srgbClr val="000000"/>
                </a:solidFill>
              </a:rPr>
              <a:t> </a:t>
            </a:r>
            <a:r>
              <a:rPr lang="sr-Cyrl-CS" sz="2800">
                <a:solidFill>
                  <a:srgbClr val="000000"/>
                </a:solidFill>
              </a:rPr>
              <a:t>МАТЕРИЈА</a:t>
            </a:r>
            <a:r>
              <a:rPr lang="sl-SI" sz="2800">
                <a:solidFill>
                  <a:srgbClr val="000000"/>
                </a:solidFill>
              </a:rPr>
              <a:t> </a:t>
            </a:r>
            <a:r>
              <a:rPr lang="sr-Cyrl-CS" sz="2800">
                <a:solidFill>
                  <a:srgbClr val="000000"/>
                </a:solidFill>
              </a:rPr>
              <a:t>НА</a:t>
            </a:r>
            <a:r>
              <a:rPr lang="sl-SI" sz="2800">
                <a:solidFill>
                  <a:srgbClr val="000000"/>
                </a:solidFill>
              </a:rPr>
              <a:t> </a:t>
            </a:r>
            <a:r>
              <a:rPr lang="sr-Cyrl-CS" sz="2800">
                <a:solidFill>
                  <a:srgbClr val="000000"/>
                </a:solidFill>
              </a:rPr>
              <a:t>ЗДРАВЉЕ</a:t>
            </a:r>
            <a:endParaRPr lang="en-US" sz="2400" b="0">
              <a:solidFill>
                <a:srgbClr val="000000"/>
              </a:solidFill>
            </a:endParaRPr>
          </a:p>
        </p:txBody>
      </p:sp>
      <p:grpSp>
        <p:nvGrpSpPr>
          <p:cNvPr id="12291" name="Group 6"/>
          <p:cNvGrpSpPr>
            <a:grpSpLocks/>
          </p:cNvGrpSpPr>
          <p:nvPr/>
        </p:nvGrpSpPr>
        <p:grpSpPr bwMode="auto">
          <a:xfrm>
            <a:off x="685800" y="2076450"/>
            <a:ext cx="7848600" cy="4154488"/>
            <a:chOff x="432" y="1308"/>
            <a:chExt cx="4944" cy="2617"/>
          </a:xfrm>
        </p:grpSpPr>
        <p:sp>
          <p:nvSpPr>
            <p:cNvPr id="12292" name="Text Box 3"/>
            <p:cNvSpPr txBox="1">
              <a:spLocks noChangeArrowheads="1"/>
            </p:cNvSpPr>
            <p:nvPr/>
          </p:nvSpPr>
          <p:spPr bwMode="auto">
            <a:xfrm>
              <a:off x="432" y="1334"/>
              <a:ext cx="1296" cy="23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b="1">
                  <a:solidFill>
                    <a:schemeClr val="tx1"/>
                  </a:solidFill>
                  <a:latin typeface="Times New Roman" pitchFamily="18" charset="0"/>
                </a:defRPr>
              </a:lvl1pPr>
              <a:lvl2pPr marL="742950" indent="-285750">
                <a:defRPr sz="2000" b="1">
                  <a:solidFill>
                    <a:schemeClr val="tx1"/>
                  </a:solidFill>
                  <a:latin typeface="Times New Roman" pitchFamily="18" charset="0"/>
                </a:defRPr>
              </a:lvl2pPr>
              <a:lvl3pPr marL="1143000" indent="-228600">
                <a:defRPr sz="2000" b="1">
                  <a:solidFill>
                    <a:schemeClr val="tx1"/>
                  </a:solidFill>
                  <a:latin typeface="Times New Roman" pitchFamily="18" charset="0"/>
                </a:defRPr>
              </a:lvl3pPr>
              <a:lvl4pPr marL="1600200" indent="-228600">
                <a:defRPr sz="2000" b="1">
                  <a:solidFill>
                    <a:schemeClr val="tx1"/>
                  </a:solidFill>
                  <a:latin typeface="Times New Roman" pitchFamily="18" charset="0"/>
                </a:defRPr>
              </a:lvl4pPr>
              <a:lvl5pPr marL="2057400" indent="-228600">
                <a:defRPr sz="2000" b="1">
                  <a:solidFill>
                    <a:schemeClr val="tx1"/>
                  </a:solidFill>
                  <a:latin typeface="Times New Roman" pitchFamily="18" charset="0"/>
                </a:defRPr>
              </a:lvl5pPr>
              <a:lvl6pPr marL="2514600" indent="-228600" eaLnBrk="0" fontAlgn="base" hangingPunct="0">
                <a:spcBef>
                  <a:spcPct val="0"/>
                </a:spcBef>
                <a:spcAft>
                  <a:spcPct val="0"/>
                </a:spcAft>
                <a:defRPr sz="2000" b="1">
                  <a:solidFill>
                    <a:schemeClr val="tx1"/>
                  </a:solidFill>
                  <a:latin typeface="Times New Roman" pitchFamily="18" charset="0"/>
                </a:defRPr>
              </a:lvl6pPr>
              <a:lvl7pPr marL="2971800" indent="-228600" eaLnBrk="0" fontAlgn="base" hangingPunct="0">
                <a:spcBef>
                  <a:spcPct val="0"/>
                </a:spcBef>
                <a:spcAft>
                  <a:spcPct val="0"/>
                </a:spcAft>
                <a:defRPr sz="2000" b="1">
                  <a:solidFill>
                    <a:schemeClr val="tx1"/>
                  </a:solidFill>
                  <a:latin typeface="Times New Roman" pitchFamily="18" charset="0"/>
                </a:defRPr>
              </a:lvl7pPr>
              <a:lvl8pPr marL="3429000" indent="-228600" eaLnBrk="0" fontAlgn="base" hangingPunct="0">
                <a:spcBef>
                  <a:spcPct val="0"/>
                </a:spcBef>
                <a:spcAft>
                  <a:spcPct val="0"/>
                </a:spcAft>
                <a:defRPr sz="2000" b="1">
                  <a:solidFill>
                    <a:schemeClr val="tx1"/>
                  </a:solidFill>
                  <a:latin typeface="Times New Roman" pitchFamily="18" charset="0"/>
                </a:defRPr>
              </a:lvl8pPr>
              <a:lvl9pPr marL="3886200" indent="-228600" eaLnBrk="0" fontAlgn="base" hangingPunct="0">
                <a:spcBef>
                  <a:spcPct val="0"/>
                </a:spcBef>
                <a:spcAft>
                  <a:spcPct val="0"/>
                </a:spcAft>
                <a:defRPr sz="2000" b="1">
                  <a:solidFill>
                    <a:schemeClr val="tx1"/>
                  </a:solidFill>
                  <a:latin typeface="Times New Roman" pitchFamily="18" charset="0"/>
                </a:defRPr>
              </a:lvl9pPr>
            </a:lstStyle>
            <a:p>
              <a:r>
                <a:rPr lang="sr-Cyrl-RS" dirty="0">
                  <a:solidFill>
                    <a:srgbClr val="000000"/>
                  </a:solidFill>
                </a:rPr>
                <a:t>Загађујуће материје и ниво присутности</a:t>
              </a:r>
              <a:endParaRPr lang="sl-SI" dirty="0">
                <a:solidFill>
                  <a:srgbClr val="000000"/>
                </a:solidFill>
              </a:endParaRPr>
            </a:p>
            <a:p>
              <a:r>
                <a:rPr lang="sl-SI" dirty="0">
                  <a:solidFill>
                    <a:srgbClr val="000000"/>
                  </a:solidFill>
                </a:rPr>
                <a:t>	</a:t>
              </a:r>
            </a:p>
            <a:p>
              <a:r>
                <a:rPr lang="sl-SI" dirty="0">
                  <a:solidFill>
                    <a:srgbClr val="000000"/>
                  </a:solidFill>
                </a:rPr>
                <a:t>CO urbano/lokalno	</a:t>
              </a:r>
            </a:p>
            <a:p>
              <a:endParaRPr lang="sl-SI" dirty="0">
                <a:solidFill>
                  <a:srgbClr val="000000"/>
                </a:solidFill>
              </a:endParaRPr>
            </a:p>
            <a:p>
              <a:r>
                <a:rPr lang="sl-SI" dirty="0">
                  <a:solidFill>
                    <a:srgbClr val="000000"/>
                  </a:solidFill>
                </a:rPr>
                <a:t>CO 2  globalno</a:t>
              </a:r>
              <a:r>
                <a:rPr lang="sr-Latn-CS" dirty="0">
                  <a:solidFill>
                    <a:srgbClr val="000000"/>
                  </a:solidFill>
                </a:rPr>
                <a:t>/</a:t>
              </a:r>
              <a:r>
                <a:rPr lang="sl-SI" dirty="0">
                  <a:solidFill>
                    <a:srgbClr val="000000"/>
                  </a:solidFill>
                </a:rPr>
                <a:t>lokalno	</a:t>
              </a:r>
            </a:p>
            <a:p>
              <a:endParaRPr lang="sl-SI" dirty="0">
                <a:solidFill>
                  <a:srgbClr val="000000"/>
                </a:solidFill>
              </a:endParaRPr>
            </a:p>
            <a:p>
              <a:r>
                <a:rPr lang="sl-SI" dirty="0">
                  <a:solidFill>
                    <a:srgbClr val="000000"/>
                  </a:solidFill>
                </a:rPr>
                <a:t>HC urbano/lokalno</a:t>
              </a:r>
              <a:endParaRPr lang="en-US" sz="2400" b="0" dirty="0">
                <a:solidFill>
                  <a:srgbClr val="000000"/>
                </a:solidFill>
              </a:endParaRPr>
            </a:p>
          </p:txBody>
        </p:sp>
        <p:sp>
          <p:nvSpPr>
            <p:cNvPr id="12293" name="Text Box 4"/>
            <p:cNvSpPr txBox="1">
              <a:spLocks noChangeArrowheads="1"/>
            </p:cNvSpPr>
            <p:nvPr/>
          </p:nvSpPr>
          <p:spPr bwMode="auto">
            <a:xfrm>
              <a:off x="1824" y="1517"/>
              <a:ext cx="1344" cy="23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b="1">
                  <a:solidFill>
                    <a:schemeClr val="tx1"/>
                  </a:solidFill>
                  <a:latin typeface="Times New Roman" pitchFamily="18" charset="0"/>
                </a:defRPr>
              </a:lvl1pPr>
              <a:lvl2pPr marL="742950" indent="-285750">
                <a:defRPr sz="2000" b="1">
                  <a:solidFill>
                    <a:schemeClr val="tx1"/>
                  </a:solidFill>
                  <a:latin typeface="Times New Roman" pitchFamily="18" charset="0"/>
                </a:defRPr>
              </a:lvl2pPr>
              <a:lvl3pPr marL="1143000" indent="-228600">
                <a:defRPr sz="2000" b="1">
                  <a:solidFill>
                    <a:schemeClr val="tx1"/>
                  </a:solidFill>
                  <a:latin typeface="Times New Roman" pitchFamily="18" charset="0"/>
                </a:defRPr>
              </a:lvl3pPr>
              <a:lvl4pPr marL="1600200" indent="-228600">
                <a:defRPr sz="2000" b="1">
                  <a:solidFill>
                    <a:schemeClr val="tx1"/>
                  </a:solidFill>
                  <a:latin typeface="Times New Roman" pitchFamily="18" charset="0"/>
                </a:defRPr>
              </a:lvl4pPr>
              <a:lvl5pPr marL="2057400" indent="-228600">
                <a:defRPr sz="2000" b="1">
                  <a:solidFill>
                    <a:schemeClr val="tx1"/>
                  </a:solidFill>
                  <a:latin typeface="Times New Roman" pitchFamily="18" charset="0"/>
                </a:defRPr>
              </a:lvl5pPr>
              <a:lvl6pPr marL="2514600" indent="-228600" eaLnBrk="0" fontAlgn="base" hangingPunct="0">
                <a:spcBef>
                  <a:spcPct val="0"/>
                </a:spcBef>
                <a:spcAft>
                  <a:spcPct val="0"/>
                </a:spcAft>
                <a:defRPr sz="2000" b="1">
                  <a:solidFill>
                    <a:schemeClr val="tx1"/>
                  </a:solidFill>
                  <a:latin typeface="Times New Roman" pitchFamily="18" charset="0"/>
                </a:defRPr>
              </a:lvl6pPr>
              <a:lvl7pPr marL="2971800" indent="-228600" eaLnBrk="0" fontAlgn="base" hangingPunct="0">
                <a:spcBef>
                  <a:spcPct val="0"/>
                </a:spcBef>
                <a:spcAft>
                  <a:spcPct val="0"/>
                </a:spcAft>
                <a:defRPr sz="2000" b="1">
                  <a:solidFill>
                    <a:schemeClr val="tx1"/>
                  </a:solidFill>
                  <a:latin typeface="Times New Roman" pitchFamily="18" charset="0"/>
                </a:defRPr>
              </a:lvl7pPr>
              <a:lvl8pPr marL="3429000" indent="-228600" eaLnBrk="0" fontAlgn="base" hangingPunct="0">
                <a:spcBef>
                  <a:spcPct val="0"/>
                </a:spcBef>
                <a:spcAft>
                  <a:spcPct val="0"/>
                </a:spcAft>
                <a:defRPr sz="2000" b="1">
                  <a:solidFill>
                    <a:schemeClr val="tx1"/>
                  </a:solidFill>
                  <a:latin typeface="Times New Roman" pitchFamily="18" charset="0"/>
                </a:defRPr>
              </a:lvl8pPr>
              <a:lvl9pPr marL="3886200" indent="-228600" eaLnBrk="0" fontAlgn="base" hangingPunct="0">
                <a:spcBef>
                  <a:spcPct val="0"/>
                </a:spcBef>
                <a:spcAft>
                  <a:spcPct val="0"/>
                </a:spcAft>
                <a:defRPr sz="2000" b="1">
                  <a:solidFill>
                    <a:schemeClr val="tx1"/>
                  </a:solidFill>
                  <a:latin typeface="Times New Roman" pitchFamily="18" charset="0"/>
                </a:defRPr>
              </a:lvl9pPr>
            </a:lstStyle>
            <a:p>
              <a:r>
                <a:rPr lang="sr-Cyrl-RS" dirty="0">
                  <a:solidFill>
                    <a:srgbClr val="000000"/>
                  </a:solidFill>
                </a:rPr>
                <a:t>Извор загађивања </a:t>
              </a:r>
              <a:r>
                <a:rPr lang="sl-SI" dirty="0">
                  <a:solidFill>
                    <a:srgbClr val="000000"/>
                  </a:solidFill>
                </a:rPr>
                <a:t>	</a:t>
              </a:r>
            </a:p>
            <a:p>
              <a:r>
                <a:rPr lang="sl-SI" dirty="0">
                  <a:solidFill>
                    <a:srgbClr val="000000"/>
                  </a:solidFill>
                </a:rPr>
                <a:t>nepotpuno </a:t>
              </a:r>
              <a:r>
                <a:rPr lang="sr-Cyrl-RS" dirty="0" smtClean="0">
                  <a:solidFill>
                    <a:srgbClr val="000000"/>
                  </a:solidFill>
                </a:rPr>
                <a:t>сагоревање</a:t>
              </a:r>
              <a:endParaRPr lang="sl-SI" dirty="0">
                <a:solidFill>
                  <a:srgbClr val="000000"/>
                </a:solidFill>
              </a:endParaRPr>
            </a:p>
            <a:p>
              <a:endParaRPr lang="sl-SI" dirty="0">
                <a:solidFill>
                  <a:srgbClr val="000000"/>
                </a:solidFill>
              </a:endParaRPr>
            </a:p>
            <a:p>
              <a:r>
                <a:rPr lang="sl-SI" dirty="0">
                  <a:solidFill>
                    <a:srgbClr val="000000"/>
                  </a:solidFill>
                </a:rPr>
                <a:t>	</a:t>
              </a:r>
            </a:p>
            <a:p>
              <a:r>
                <a:rPr lang="sr-Cyrl-RS" dirty="0" smtClean="0">
                  <a:solidFill>
                    <a:srgbClr val="000000"/>
                  </a:solidFill>
                </a:rPr>
                <a:t>сагоревање</a:t>
              </a:r>
              <a:endParaRPr lang="sl-SI" dirty="0">
                <a:solidFill>
                  <a:srgbClr val="000000"/>
                </a:solidFill>
              </a:endParaRPr>
            </a:p>
            <a:p>
              <a:r>
                <a:rPr lang="sl-SI" dirty="0">
                  <a:solidFill>
                    <a:srgbClr val="000000"/>
                  </a:solidFill>
                </a:rPr>
                <a:t>	</a:t>
              </a:r>
            </a:p>
            <a:p>
              <a:r>
                <a:rPr lang="sr-Cyrl-RS" dirty="0" smtClean="0">
                  <a:solidFill>
                    <a:srgbClr val="000000"/>
                  </a:solidFill>
                </a:rPr>
                <a:t>Непотпуно сагоревање</a:t>
              </a:r>
              <a:r>
                <a:rPr lang="sl-SI" dirty="0">
                  <a:solidFill>
                    <a:srgbClr val="000000"/>
                  </a:solidFill>
                </a:rPr>
                <a:t>	</a:t>
              </a:r>
              <a:endParaRPr lang="sl-SI" sz="2400" dirty="0">
                <a:solidFill>
                  <a:srgbClr val="000000"/>
                </a:solidFill>
              </a:endParaRPr>
            </a:p>
            <a:p>
              <a:pPr>
                <a:spcBef>
                  <a:spcPct val="50000"/>
                </a:spcBef>
              </a:pPr>
              <a:endParaRPr lang="en-US" sz="2400" b="0" dirty="0">
                <a:solidFill>
                  <a:srgbClr val="000000"/>
                </a:solidFill>
              </a:endParaRPr>
            </a:p>
          </p:txBody>
        </p:sp>
        <p:sp>
          <p:nvSpPr>
            <p:cNvPr id="12294" name="Text Box 5"/>
            <p:cNvSpPr txBox="1">
              <a:spLocks noChangeArrowheads="1"/>
            </p:cNvSpPr>
            <p:nvPr/>
          </p:nvSpPr>
          <p:spPr bwMode="auto">
            <a:xfrm>
              <a:off x="3168" y="1308"/>
              <a:ext cx="2208" cy="261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b="1">
                  <a:solidFill>
                    <a:schemeClr val="tx1"/>
                  </a:solidFill>
                  <a:latin typeface="Times New Roman" pitchFamily="18" charset="0"/>
                </a:defRPr>
              </a:lvl1pPr>
              <a:lvl2pPr marL="742950" indent="-285750">
                <a:defRPr sz="2000" b="1">
                  <a:solidFill>
                    <a:schemeClr val="tx1"/>
                  </a:solidFill>
                  <a:latin typeface="Times New Roman" pitchFamily="18" charset="0"/>
                </a:defRPr>
              </a:lvl2pPr>
              <a:lvl3pPr marL="1143000" indent="-228600">
                <a:defRPr sz="2000" b="1">
                  <a:solidFill>
                    <a:schemeClr val="tx1"/>
                  </a:solidFill>
                  <a:latin typeface="Times New Roman" pitchFamily="18" charset="0"/>
                </a:defRPr>
              </a:lvl3pPr>
              <a:lvl4pPr marL="1600200" indent="-228600">
                <a:defRPr sz="2000" b="1">
                  <a:solidFill>
                    <a:schemeClr val="tx1"/>
                  </a:solidFill>
                  <a:latin typeface="Times New Roman" pitchFamily="18" charset="0"/>
                </a:defRPr>
              </a:lvl4pPr>
              <a:lvl5pPr marL="2057400" indent="-228600">
                <a:defRPr sz="2000" b="1">
                  <a:solidFill>
                    <a:schemeClr val="tx1"/>
                  </a:solidFill>
                  <a:latin typeface="Times New Roman" pitchFamily="18" charset="0"/>
                </a:defRPr>
              </a:lvl5pPr>
              <a:lvl6pPr marL="2514600" indent="-228600" eaLnBrk="0" fontAlgn="base" hangingPunct="0">
                <a:spcBef>
                  <a:spcPct val="0"/>
                </a:spcBef>
                <a:spcAft>
                  <a:spcPct val="0"/>
                </a:spcAft>
                <a:defRPr sz="2000" b="1">
                  <a:solidFill>
                    <a:schemeClr val="tx1"/>
                  </a:solidFill>
                  <a:latin typeface="Times New Roman" pitchFamily="18" charset="0"/>
                </a:defRPr>
              </a:lvl6pPr>
              <a:lvl7pPr marL="2971800" indent="-228600" eaLnBrk="0" fontAlgn="base" hangingPunct="0">
                <a:spcBef>
                  <a:spcPct val="0"/>
                </a:spcBef>
                <a:spcAft>
                  <a:spcPct val="0"/>
                </a:spcAft>
                <a:defRPr sz="2000" b="1">
                  <a:solidFill>
                    <a:schemeClr val="tx1"/>
                  </a:solidFill>
                  <a:latin typeface="Times New Roman" pitchFamily="18" charset="0"/>
                </a:defRPr>
              </a:lvl7pPr>
              <a:lvl8pPr marL="3429000" indent="-228600" eaLnBrk="0" fontAlgn="base" hangingPunct="0">
                <a:spcBef>
                  <a:spcPct val="0"/>
                </a:spcBef>
                <a:spcAft>
                  <a:spcPct val="0"/>
                </a:spcAft>
                <a:defRPr sz="2000" b="1">
                  <a:solidFill>
                    <a:schemeClr val="tx1"/>
                  </a:solidFill>
                  <a:latin typeface="Times New Roman" pitchFamily="18" charset="0"/>
                </a:defRPr>
              </a:lvl8pPr>
              <a:lvl9pPr marL="3886200" indent="-228600" eaLnBrk="0" fontAlgn="base" hangingPunct="0">
                <a:spcBef>
                  <a:spcPct val="0"/>
                </a:spcBef>
                <a:spcAft>
                  <a:spcPct val="0"/>
                </a:spcAft>
                <a:defRPr sz="2000" b="1">
                  <a:solidFill>
                    <a:schemeClr val="tx1"/>
                  </a:solidFill>
                  <a:latin typeface="Times New Roman" pitchFamily="18" charset="0"/>
                </a:defRPr>
              </a:lvl9pPr>
            </a:lstStyle>
            <a:p>
              <a:endParaRPr lang="sr-Cyrl-RS" dirty="0" smtClean="0">
                <a:solidFill>
                  <a:srgbClr val="000000"/>
                </a:solidFill>
              </a:endParaRPr>
            </a:p>
            <a:p>
              <a:r>
                <a:rPr lang="sr-Cyrl-RS" dirty="0" smtClean="0">
                  <a:solidFill>
                    <a:srgbClr val="000000"/>
                  </a:solidFill>
                </a:rPr>
                <a:t>Утицај </a:t>
              </a:r>
              <a:r>
                <a:rPr lang="sr-Cyrl-RS" dirty="0">
                  <a:solidFill>
                    <a:srgbClr val="000000"/>
                  </a:solidFill>
                </a:rPr>
                <a:t>на човека</a:t>
              </a:r>
              <a:endParaRPr lang="sl-SI" dirty="0">
                <a:solidFill>
                  <a:srgbClr val="000000"/>
                </a:solidFill>
              </a:endParaRPr>
            </a:p>
            <a:p>
              <a:r>
                <a:rPr lang="sl-SI" dirty="0">
                  <a:solidFill>
                    <a:srgbClr val="000000"/>
                  </a:solidFill>
                </a:rPr>
                <a:t>	</a:t>
              </a:r>
            </a:p>
            <a:p>
              <a:endParaRPr lang="sl-SI" dirty="0">
                <a:solidFill>
                  <a:srgbClr val="000000"/>
                </a:solidFill>
              </a:endParaRPr>
            </a:p>
            <a:p>
              <a:r>
                <a:rPr lang="sl-SI" dirty="0"/>
                <a:t>смањује размену кисеоника, утиче на срце, циркулацију и нервни систем	</a:t>
              </a:r>
              <a:endParaRPr lang="sr-Latn-RS" dirty="0"/>
            </a:p>
            <a:p>
              <a:endParaRPr lang="sr-Cyrl-RS" dirty="0" smtClean="0"/>
            </a:p>
            <a:p>
              <a:endParaRPr lang="sr-Cyrl-RS" dirty="0"/>
            </a:p>
            <a:p>
              <a:r>
                <a:rPr lang="sl-SI" dirty="0"/>
                <a:t>	</a:t>
              </a:r>
              <a:endParaRPr lang="sr-Latn-RS" dirty="0"/>
            </a:p>
            <a:p>
              <a:r>
                <a:rPr lang="sl-SI" dirty="0"/>
                <a:t>поједини угљоводоници су канцерогени</a:t>
              </a:r>
              <a:endParaRPr lang="sr-Latn-RS" dirty="0"/>
            </a:p>
            <a:p>
              <a:r>
                <a:rPr lang="sl-SI" sz="2400" dirty="0">
                  <a:solidFill>
                    <a:srgbClr val="000000"/>
                  </a:solidFill>
                </a:rPr>
                <a:t>	</a:t>
              </a:r>
              <a:endParaRPr lang="en-US" sz="2400" b="0" dirty="0">
                <a:solidFill>
                  <a:srgbClr val="000000"/>
                </a:solidFill>
              </a:endParaRPr>
            </a:p>
          </p:txBody>
        </p:sp>
      </p:grpSp>
    </p:spTree>
    <p:extLst>
      <p:ext uri="{BB962C8B-B14F-4D97-AF65-F5344CB8AC3E}">
        <p14:creationId xmlns="" xmlns:p14="http://schemas.microsoft.com/office/powerpoint/2010/main" val="1037391988"/>
      </p:ext>
    </p:extLst>
  </p:cSld>
  <p:clrMapOvr>
    <a:masterClrMapping/>
  </p:clrMapOvr>
  <p:timing>
    <p:tnLst>
      <p:par>
        <p:cTn id="1" dur="indefinite" restart="never" nodeType="tmRoot"/>
      </p:par>
    </p:tnLst>
  </p:timing>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533400" y="533400"/>
            <a:ext cx="8610600" cy="584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b="1">
                <a:solidFill>
                  <a:schemeClr val="tx1"/>
                </a:solidFill>
                <a:latin typeface="Times New Roman" pitchFamily="18" charset="0"/>
              </a:defRPr>
            </a:lvl1pPr>
            <a:lvl2pPr marL="742950" indent="-285750">
              <a:defRPr sz="2000" b="1">
                <a:solidFill>
                  <a:schemeClr val="tx1"/>
                </a:solidFill>
                <a:latin typeface="Times New Roman" pitchFamily="18" charset="0"/>
              </a:defRPr>
            </a:lvl2pPr>
            <a:lvl3pPr marL="1143000" indent="-228600">
              <a:defRPr sz="2000" b="1">
                <a:solidFill>
                  <a:schemeClr val="tx1"/>
                </a:solidFill>
                <a:latin typeface="Times New Roman" pitchFamily="18" charset="0"/>
              </a:defRPr>
            </a:lvl3pPr>
            <a:lvl4pPr marL="1600200" indent="-228600">
              <a:defRPr sz="2000" b="1">
                <a:solidFill>
                  <a:schemeClr val="tx1"/>
                </a:solidFill>
                <a:latin typeface="Times New Roman" pitchFamily="18" charset="0"/>
              </a:defRPr>
            </a:lvl4pPr>
            <a:lvl5pPr marL="2057400" indent="-228600">
              <a:defRPr sz="2000" b="1">
                <a:solidFill>
                  <a:schemeClr val="tx1"/>
                </a:solidFill>
                <a:latin typeface="Times New Roman" pitchFamily="18" charset="0"/>
              </a:defRPr>
            </a:lvl5pPr>
            <a:lvl6pPr marL="2514600" indent="-228600" eaLnBrk="0" fontAlgn="base" hangingPunct="0">
              <a:spcBef>
                <a:spcPct val="0"/>
              </a:spcBef>
              <a:spcAft>
                <a:spcPct val="0"/>
              </a:spcAft>
              <a:defRPr sz="2000" b="1">
                <a:solidFill>
                  <a:schemeClr val="tx1"/>
                </a:solidFill>
                <a:latin typeface="Times New Roman" pitchFamily="18" charset="0"/>
              </a:defRPr>
            </a:lvl6pPr>
            <a:lvl7pPr marL="2971800" indent="-228600" eaLnBrk="0" fontAlgn="base" hangingPunct="0">
              <a:spcBef>
                <a:spcPct val="0"/>
              </a:spcBef>
              <a:spcAft>
                <a:spcPct val="0"/>
              </a:spcAft>
              <a:defRPr sz="2000" b="1">
                <a:solidFill>
                  <a:schemeClr val="tx1"/>
                </a:solidFill>
                <a:latin typeface="Times New Roman" pitchFamily="18" charset="0"/>
              </a:defRPr>
            </a:lvl7pPr>
            <a:lvl8pPr marL="3429000" indent="-228600" eaLnBrk="0" fontAlgn="base" hangingPunct="0">
              <a:spcBef>
                <a:spcPct val="0"/>
              </a:spcBef>
              <a:spcAft>
                <a:spcPct val="0"/>
              </a:spcAft>
              <a:defRPr sz="2000" b="1">
                <a:solidFill>
                  <a:schemeClr val="tx1"/>
                </a:solidFill>
                <a:latin typeface="Times New Roman" pitchFamily="18" charset="0"/>
              </a:defRPr>
            </a:lvl8pPr>
            <a:lvl9pPr marL="3886200" indent="-228600" eaLnBrk="0" fontAlgn="base" hangingPunct="0">
              <a:spcBef>
                <a:spcPct val="0"/>
              </a:spcBef>
              <a:spcAft>
                <a:spcPct val="0"/>
              </a:spcAft>
              <a:defRPr sz="2000" b="1">
                <a:solidFill>
                  <a:schemeClr val="tx1"/>
                </a:solidFill>
                <a:latin typeface="Times New Roman" pitchFamily="18" charset="0"/>
              </a:defRPr>
            </a:lvl9pPr>
          </a:lstStyle>
          <a:p>
            <a:r>
              <a:rPr lang="sr-Cyrl-CS" sz="1600" dirty="0">
                <a:solidFill>
                  <a:srgbClr val="000000"/>
                </a:solidFill>
              </a:rPr>
              <a:t>ДЕЈСТВО</a:t>
            </a:r>
            <a:r>
              <a:rPr lang="en-US" sz="1600" dirty="0">
                <a:solidFill>
                  <a:srgbClr val="000000"/>
                </a:solidFill>
              </a:rPr>
              <a:t> </a:t>
            </a:r>
            <a:r>
              <a:rPr lang="sr-Cyrl-CS" sz="1600" dirty="0">
                <a:solidFill>
                  <a:srgbClr val="000000"/>
                </a:solidFill>
              </a:rPr>
              <a:t>ПОЈЕДИНИХ</a:t>
            </a:r>
            <a:r>
              <a:rPr lang="en-US" sz="1600" dirty="0">
                <a:solidFill>
                  <a:srgbClr val="000000"/>
                </a:solidFill>
              </a:rPr>
              <a:t> </a:t>
            </a:r>
            <a:r>
              <a:rPr lang="sr-Cyrl-CS" sz="1600" dirty="0">
                <a:solidFill>
                  <a:srgbClr val="000000"/>
                </a:solidFill>
              </a:rPr>
              <a:t>ЗАГАЂУЈУЋИХ</a:t>
            </a:r>
            <a:r>
              <a:rPr lang="sl-SI" sz="1600" dirty="0">
                <a:solidFill>
                  <a:srgbClr val="000000"/>
                </a:solidFill>
              </a:rPr>
              <a:t> </a:t>
            </a:r>
            <a:r>
              <a:rPr lang="sr-Cyrl-CS" sz="1600" dirty="0">
                <a:solidFill>
                  <a:srgbClr val="000000"/>
                </a:solidFill>
              </a:rPr>
              <a:t>МАТЕРИЈА</a:t>
            </a:r>
            <a:r>
              <a:rPr lang="sl-SI" sz="1600" dirty="0">
                <a:solidFill>
                  <a:srgbClr val="000000"/>
                </a:solidFill>
              </a:rPr>
              <a:t> </a:t>
            </a:r>
            <a:r>
              <a:rPr lang="sr-Cyrl-CS" sz="1600" dirty="0">
                <a:solidFill>
                  <a:srgbClr val="000000"/>
                </a:solidFill>
              </a:rPr>
              <a:t>НА</a:t>
            </a:r>
            <a:r>
              <a:rPr lang="sl-SI" sz="1600" dirty="0">
                <a:solidFill>
                  <a:srgbClr val="000000"/>
                </a:solidFill>
              </a:rPr>
              <a:t> </a:t>
            </a:r>
            <a:r>
              <a:rPr lang="sr-Cyrl-CS" sz="1600" dirty="0">
                <a:solidFill>
                  <a:srgbClr val="000000"/>
                </a:solidFill>
              </a:rPr>
              <a:t>ЗДРАВЉЕ</a:t>
            </a:r>
            <a:r>
              <a:rPr lang="sl-SI" sz="1600" dirty="0">
                <a:solidFill>
                  <a:srgbClr val="000000"/>
                </a:solidFill>
              </a:rPr>
              <a:t> </a:t>
            </a:r>
            <a:r>
              <a:rPr lang="sr-Cyrl-CS" sz="1600" dirty="0">
                <a:solidFill>
                  <a:srgbClr val="000000"/>
                </a:solidFill>
              </a:rPr>
              <a:t>И</a:t>
            </a:r>
            <a:r>
              <a:rPr lang="sl-SI" sz="1600" dirty="0">
                <a:solidFill>
                  <a:srgbClr val="000000"/>
                </a:solidFill>
              </a:rPr>
              <a:t> </a:t>
            </a:r>
            <a:r>
              <a:rPr lang="sr-Cyrl-CS" sz="1600" dirty="0">
                <a:solidFill>
                  <a:srgbClr val="000000"/>
                </a:solidFill>
              </a:rPr>
              <a:t>ЖИВОТНУ</a:t>
            </a:r>
            <a:r>
              <a:rPr lang="sl-SI" sz="1600" dirty="0">
                <a:solidFill>
                  <a:srgbClr val="000000"/>
                </a:solidFill>
              </a:rPr>
              <a:t> </a:t>
            </a:r>
            <a:r>
              <a:rPr lang="sr-Cyrl-CS" sz="1600" dirty="0">
                <a:solidFill>
                  <a:srgbClr val="000000"/>
                </a:solidFill>
              </a:rPr>
              <a:t>СРЕДИНУ</a:t>
            </a:r>
            <a:endParaRPr lang="en-US" sz="1600" b="0" dirty="0">
              <a:solidFill>
                <a:srgbClr val="000000"/>
              </a:solidFill>
            </a:endParaRPr>
          </a:p>
        </p:txBody>
      </p:sp>
      <p:sp>
        <p:nvSpPr>
          <p:cNvPr id="13315" name="Text Box 3"/>
          <p:cNvSpPr txBox="1">
            <a:spLocks noChangeArrowheads="1"/>
          </p:cNvSpPr>
          <p:nvPr/>
        </p:nvSpPr>
        <p:spPr bwMode="auto">
          <a:xfrm>
            <a:off x="685800" y="1600200"/>
            <a:ext cx="7391400" cy="113877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b="1">
                <a:solidFill>
                  <a:schemeClr val="tx1"/>
                </a:solidFill>
                <a:latin typeface="Times New Roman" pitchFamily="18" charset="0"/>
              </a:defRPr>
            </a:lvl1pPr>
            <a:lvl2pPr marL="742950" indent="-285750">
              <a:defRPr sz="2000" b="1">
                <a:solidFill>
                  <a:schemeClr val="tx1"/>
                </a:solidFill>
                <a:latin typeface="Times New Roman" pitchFamily="18" charset="0"/>
              </a:defRPr>
            </a:lvl2pPr>
            <a:lvl3pPr marL="1143000" indent="-228600">
              <a:defRPr sz="2000" b="1">
                <a:solidFill>
                  <a:schemeClr val="tx1"/>
                </a:solidFill>
                <a:latin typeface="Times New Roman" pitchFamily="18" charset="0"/>
              </a:defRPr>
            </a:lvl3pPr>
            <a:lvl4pPr marL="1600200" indent="-228600">
              <a:defRPr sz="2000" b="1">
                <a:solidFill>
                  <a:schemeClr val="tx1"/>
                </a:solidFill>
                <a:latin typeface="Times New Roman" pitchFamily="18" charset="0"/>
              </a:defRPr>
            </a:lvl4pPr>
            <a:lvl5pPr marL="2057400" indent="-228600">
              <a:defRPr sz="2000" b="1">
                <a:solidFill>
                  <a:schemeClr val="tx1"/>
                </a:solidFill>
                <a:latin typeface="Times New Roman" pitchFamily="18" charset="0"/>
              </a:defRPr>
            </a:lvl5pPr>
            <a:lvl6pPr marL="2514600" indent="-228600" eaLnBrk="0" fontAlgn="base" hangingPunct="0">
              <a:spcBef>
                <a:spcPct val="0"/>
              </a:spcBef>
              <a:spcAft>
                <a:spcPct val="0"/>
              </a:spcAft>
              <a:defRPr sz="2000" b="1">
                <a:solidFill>
                  <a:schemeClr val="tx1"/>
                </a:solidFill>
                <a:latin typeface="Times New Roman" pitchFamily="18" charset="0"/>
              </a:defRPr>
            </a:lvl6pPr>
            <a:lvl7pPr marL="2971800" indent="-228600" eaLnBrk="0" fontAlgn="base" hangingPunct="0">
              <a:spcBef>
                <a:spcPct val="0"/>
              </a:spcBef>
              <a:spcAft>
                <a:spcPct val="0"/>
              </a:spcAft>
              <a:defRPr sz="2000" b="1">
                <a:solidFill>
                  <a:schemeClr val="tx1"/>
                </a:solidFill>
                <a:latin typeface="Times New Roman" pitchFamily="18" charset="0"/>
              </a:defRPr>
            </a:lvl7pPr>
            <a:lvl8pPr marL="3429000" indent="-228600" eaLnBrk="0" fontAlgn="base" hangingPunct="0">
              <a:spcBef>
                <a:spcPct val="0"/>
              </a:spcBef>
              <a:spcAft>
                <a:spcPct val="0"/>
              </a:spcAft>
              <a:defRPr sz="2000" b="1">
                <a:solidFill>
                  <a:schemeClr val="tx1"/>
                </a:solidFill>
                <a:latin typeface="Times New Roman" pitchFamily="18" charset="0"/>
              </a:defRPr>
            </a:lvl8pPr>
            <a:lvl9pPr marL="3886200" indent="-228600" eaLnBrk="0" fontAlgn="base" hangingPunct="0">
              <a:spcBef>
                <a:spcPct val="0"/>
              </a:spcBef>
              <a:spcAft>
                <a:spcPct val="0"/>
              </a:spcAft>
              <a:defRPr sz="2000" b="1">
                <a:solidFill>
                  <a:schemeClr val="tx1"/>
                </a:solidFill>
                <a:latin typeface="Times New Roman" pitchFamily="18" charset="0"/>
              </a:defRPr>
            </a:lvl9pPr>
          </a:lstStyle>
          <a:p>
            <a:r>
              <a:rPr lang="sr-Cyrl-CS" sz="1600" dirty="0">
                <a:solidFill>
                  <a:srgbClr val="000000"/>
                </a:solidFill>
              </a:rPr>
              <a:t>КЛИНИЧКИ</a:t>
            </a:r>
            <a:r>
              <a:rPr lang="sl-SI" sz="1600" dirty="0">
                <a:solidFill>
                  <a:srgbClr val="000000"/>
                </a:solidFill>
              </a:rPr>
              <a:t> </a:t>
            </a:r>
            <a:r>
              <a:rPr lang="sr-Cyrl-CS" sz="1600" dirty="0">
                <a:solidFill>
                  <a:srgbClr val="000000"/>
                </a:solidFill>
              </a:rPr>
              <a:t>СИМПТОМИ</a:t>
            </a:r>
            <a:r>
              <a:rPr lang="sl-SI" sz="1600" dirty="0">
                <a:solidFill>
                  <a:srgbClr val="000000"/>
                </a:solidFill>
              </a:rPr>
              <a:t> </a:t>
            </a:r>
            <a:r>
              <a:rPr lang="sr-Cyrl-CS" sz="1600" dirty="0">
                <a:solidFill>
                  <a:srgbClr val="000000"/>
                </a:solidFill>
              </a:rPr>
              <a:t>ИЗЛОЖЕНОСТИ</a:t>
            </a:r>
            <a:r>
              <a:rPr lang="sl-SI" sz="1600" dirty="0">
                <a:solidFill>
                  <a:srgbClr val="000000"/>
                </a:solidFill>
              </a:rPr>
              <a:t> </a:t>
            </a:r>
            <a:r>
              <a:rPr lang="sr-Cyrl-CS" sz="1600" dirty="0">
                <a:solidFill>
                  <a:srgbClr val="000000"/>
                </a:solidFill>
              </a:rPr>
              <a:t>УГЉЕНМОНОКСИДУ</a:t>
            </a:r>
            <a:r>
              <a:rPr lang="sl-SI" sz="1600" dirty="0">
                <a:solidFill>
                  <a:srgbClr val="000000"/>
                </a:solidFill>
              </a:rPr>
              <a:t>  </a:t>
            </a:r>
            <a:r>
              <a:rPr lang="sr-Cyrl-CS" sz="1600" dirty="0">
                <a:solidFill>
                  <a:srgbClr val="000000"/>
                </a:solidFill>
              </a:rPr>
              <a:t>НИВО</a:t>
            </a:r>
            <a:r>
              <a:rPr lang="sl-SI" sz="1600" dirty="0">
                <a:solidFill>
                  <a:srgbClr val="000000"/>
                </a:solidFill>
              </a:rPr>
              <a:t> </a:t>
            </a:r>
            <a:r>
              <a:rPr lang="sr-Cyrl-CS" sz="1600" dirty="0">
                <a:solidFill>
                  <a:srgbClr val="000000"/>
                </a:solidFill>
              </a:rPr>
              <a:t>КАРБОКСИ</a:t>
            </a:r>
            <a:r>
              <a:rPr lang="sl-SI" sz="1600" dirty="0">
                <a:solidFill>
                  <a:srgbClr val="000000"/>
                </a:solidFill>
              </a:rPr>
              <a:t> </a:t>
            </a:r>
            <a:r>
              <a:rPr lang="sr-Cyrl-CS" sz="1600" dirty="0">
                <a:solidFill>
                  <a:srgbClr val="000000"/>
                </a:solidFill>
              </a:rPr>
              <a:t>ХЕМОГЛОБИНА</a:t>
            </a:r>
            <a:r>
              <a:rPr lang="sl-SI" sz="1600" dirty="0">
                <a:solidFill>
                  <a:srgbClr val="000000"/>
                </a:solidFill>
              </a:rPr>
              <a:t> </a:t>
            </a:r>
            <a:r>
              <a:rPr lang="sr-Cyrl-CS" sz="1600" dirty="0">
                <a:solidFill>
                  <a:srgbClr val="000000"/>
                </a:solidFill>
              </a:rPr>
              <a:t>У</a:t>
            </a:r>
            <a:r>
              <a:rPr lang="sl-SI" sz="1600" dirty="0">
                <a:solidFill>
                  <a:srgbClr val="000000"/>
                </a:solidFill>
              </a:rPr>
              <a:t> </a:t>
            </a:r>
            <a:r>
              <a:rPr lang="sr-Cyrl-CS" sz="1600" dirty="0">
                <a:solidFill>
                  <a:srgbClr val="000000"/>
                </a:solidFill>
              </a:rPr>
              <a:t>КРВИ</a:t>
            </a:r>
            <a:endParaRPr lang="sl-SI" sz="1600" dirty="0">
              <a:solidFill>
                <a:srgbClr val="000000"/>
              </a:solidFill>
            </a:endParaRPr>
          </a:p>
          <a:p>
            <a:pPr>
              <a:spcBef>
                <a:spcPct val="50000"/>
              </a:spcBef>
            </a:pPr>
            <a:endParaRPr lang="en-US" sz="2400" b="0" dirty="0">
              <a:solidFill>
                <a:srgbClr val="000000"/>
              </a:solidFill>
            </a:endParaRPr>
          </a:p>
        </p:txBody>
      </p:sp>
      <p:sp>
        <p:nvSpPr>
          <p:cNvPr id="13317" name="Text Box 4"/>
          <p:cNvSpPr txBox="1">
            <a:spLocks noChangeArrowheads="1"/>
          </p:cNvSpPr>
          <p:nvPr/>
        </p:nvSpPr>
        <p:spPr bwMode="auto">
          <a:xfrm>
            <a:off x="685800" y="2209244"/>
            <a:ext cx="2667000" cy="44935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b="1">
                <a:solidFill>
                  <a:schemeClr val="tx1"/>
                </a:solidFill>
                <a:latin typeface="Times New Roman" pitchFamily="18" charset="0"/>
              </a:defRPr>
            </a:lvl1pPr>
            <a:lvl2pPr marL="742950" indent="-285750">
              <a:defRPr sz="2000" b="1">
                <a:solidFill>
                  <a:schemeClr val="tx1"/>
                </a:solidFill>
                <a:latin typeface="Times New Roman" pitchFamily="18" charset="0"/>
              </a:defRPr>
            </a:lvl2pPr>
            <a:lvl3pPr>
              <a:defRPr sz="2000" b="1">
                <a:solidFill>
                  <a:schemeClr val="tx1"/>
                </a:solidFill>
                <a:latin typeface="Times New Roman" pitchFamily="18" charset="0"/>
              </a:defRPr>
            </a:lvl3pPr>
            <a:lvl4pPr marL="1600200" indent="-228600">
              <a:defRPr sz="2000" b="1">
                <a:solidFill>
                  <a:schemeClr val="tx1"/>
                </a:solidFill>
                <a:latin typeface="Times New Roman" pitchFamily="18" charset="0"/>
              </a:defRPr>
            </a:lvl4pPr>
            <a:lvl5pPr marL="2057400" indent="-228600">
              <a:defRPr sz="2000" b="1">
                <a:solidFill>
                  <a:schemeClr val="tx1"/>
                </a:solidFill>
                <a:latin typeface="Times New Roman" pitchFamily="18" charset="0"/>
              </a:defRPr>
            </a:lvl5pPr>
            <a:lvl6pPr marL="2514600" indent="-228600" eaLnBrk="0" fontAlgn="base" hangingPunct="0">
              <a:spcBef>
                <a:spcPct val="0"/>
              </a:spcBef>
              <a:spcAft>
                <a:spcPct val="0"/>
              </a:spcAft>
              <a:defRPr sz="2000" b="1">
                <a:solidFill>
                  <a:schemeClr val="tx1"/>
                </a:solidFill>
                <a:latin typeface="Times New Roman" pitchFamily="18" charset="0"/>
              </a:defRPr>
            </a:lvl6pPr>
            <a:lvl7pPr marL="2971800" indent="-228600" eaLnBrk="0" fontAlgn="base" hangingPunct="0">
              <a:spcBef>
                <a:spcPct val="0"/>
              </a:spcBef>
              <a:spcAft>
                <a:spcPct val="0"/>
              </a:spcAft>
              <a:defRPr sz="2000" b="1">
                <a:solidFill>
                  <a:schemeClr val="tx1"/>
                </a:solidFill>
                <a:latin typeface="Times New Roman" pitchFamily="18" charset="0"/>
              </a:defRPr>
            </a:lvl7pPr>
            <a:lvl8pPr marL="3429000" indent="-228600" eaLnBrk="0" fontAlgn="base" hangingPunct="0">
              <a:spcBef>
                <a:spcPct val="0"/>
              </a:spcBef>
              <a:spcAft>
                <a:spcPct val="0"/>
              </a:spcAft>
              <a:defRPr sz="2000" b="1">
                <a:solidFill>
                  <a:schemeClr val="tx1"/>
                </a:solidFill>
                <a:latin typeface="Times New Roman" pitchFamily="18" charset="0"/>
              </a:defRPr>
            </a:lvl8pPr>
            <a:lvl9pPr marL="3886200" indent="-228600" eaLnBrk="0" fontAlgn="base" hangingPunct="0">
              <a:spcBef>
                <a:spcPct val="0"/>
              </a:spcBef>
              <a:spcAft>
                <a:spcPct val="0"/>
              </a:spcAft>
              <a:defRPr sz="2000" b="1">
                <a:solidFill>
                  <a:schemeClr val="tx1"/>
                </a:solidFill>
                <a:latin typeface="Times New Roman" pitchFamily="18" charset="0"/>
              </a:defRPr>
            </a:lvl9pPr>
          </a:lstStyle>
          <a:p>
            <a:pPr algn="ctr"/>
            <a:r>
              <a:rPr lang="sl-SI" sz="1600" dirty="0">
                <a:solidFill>
                  <a:srgbClr val="000000"/>
                </a:solidFill>
              </a:rPr>
              <a:t>% </a:t>
            </a:r>
            <a:r>
              <a:rPr lang="sr-Cyrl-RS" sz="1600" dirty="0" smtClean="0">
                <a:solidFill>
                  <a:srgbClr val="000000"/>
                </a:solidFill>
              </a:rPr>
              <a:t>карбоксихемоглобина</a:t>
            </a:r>
            <a:endParaRPr lang="sl-SI" sz="1600" dirty="0">
              <a:solidFill>
                <a:srgbClr val="000000"/>
              </a:solidFill>
            </a:endParaRPr>
          </a:p>
          <a:p>
            <a:endParaRPr lang="sl-SI" sz="1400" dirty="0">
              <a:solidFill>
                <a:srgbClr val="000000"/>
              </a:solidFill>
            </a:endParaRPr>
          </a:p>
          <a:p>
            <a:pPr lvl="2"/>
            <a:endParaRPr lang="sr-Cyrl-RS" sz="1600" dirty="0" smtClean="0">
              <a:solidFill>
                <a:srgbClr val="000000"/>
              </a:solidFill>
            </a:endParaRPr>
          </a:p>
          <a:p>
            <a:pPr lvl="2"/>
            <a:r>
              <a:rPr lang="sl-SI" sz="1600" dirty="0" smtClean="0">
                <a:solidFill>
                  <a:srgbClr val="000000"/>
                </a:solidFill>
              </a:rPr>
              <a:t>0,4-1</a:t>
            </a:r>
            <a:endParaRPr lang="sl-SI" sz="1600" dirty="0">
              <a:solidFill>
                <a:srgbClr val="000000"/>
              </a:solidFill>
            </a:endParaRPr>
          </a:p>
          <a:p>
            <a:pPr lvl="2"/>
            <a:endParaRPr lang="sl-SI" sz="1600" dirty="0">
              <a:solidFill>
                <a:srgbClr val="000000"/>
              </a:solidFill>
            </a:endParaRPr>
          </a:p>
          <a:p>
            <a:pPr lvl="2"/>
            <a:r>
              <a:rPr lang="sl-SI" sz="1600" dirty="0">
                <a:solidFill>
                  <a:srgbClr val="000000"/>
                </a:solidFill>
              </a:rPr>
              <a:t>2,5-3</a:t>
            </a:r>
          </a:p>
          <a:p>
            <a:pPr lvl="2"/>
            <a:endParaRPr lang="sl-SI" sz="1600" dirty="0">
              <a:solidFill>
                <a:srgbClr val="000000"/>
              </a:solidFill>
            </a:endParaRPr>
          </a:p>
          <a:p>
            <a:pPr lvl="2"/>
            <a:r>
              <a:rPr lang="sl-SI" sz="1600" dirty="0">
                <a:solidFill>
                  <a:srgbClr val="000000"/>
                </a:solidFill>
              </a:rPr>
              <a:t>3-5</a:t>
            </a:r>
          </a:p>
          <a:p>
            <a:pPr lvl="2"/>
            <a:endParaRPr lang="sl-SI" sz="1600" dirty="0">
              <a:solidFill>
                <a:srgbClr val="000000"/>
              </a:solidFill>
            </a:endParaRPr>
          </a:p>
          <a:p>
            <a:pPr lvl="2"/>
            <a:r>
              <a:rPr lang="sl-SI" sz="1600" dirty="0">
                <a:solidFill>
                  <a:srgbClr val="000000"/>
                </a:solidFill>
              </a:rPr>
              <a:t>5-10	</a:t>
            </a:r>
          </a:p>
          <a:p>
            <a:pPr lvl="2"/>
            <a:endParaRPr lang="sl-SI" sz="1600" dirty="0">
              <a:solidFill>
                <a:srgbClr val="000000"/>
              </a:solidFill>
            </a:endParaRPr>
          </a:p>
          <a:p>
            <a:pPr lvl="2"/>
            <a:r>
              <a:rPr lang="sl-SI" sz="1600" dirty="0">
                <a:solidFill>
                  <a:srgbClr val="000000"/>
                </a:solidFill>
              </a:rPr>
              <a:t>10-20	</a:t>
            </a:r>
          </a:p>
          <a:p>
            <a:pPr lvl="2"/>
            <a:endParaRPr lang="sr-Cyrl-RS" sz="1600" dirty="0" smtClean="0">
              <a:solidFill>
                <a:srgbClr val="000000"/>
              </a:solidFill>
            </a:endParaRPr>
          </a:p>
          <a:p>
            <a:pPr lvl="2"/>
            <a:endParaRPr lang="sl-SI" sz="1600" dirty="0">
              <a:solidFill>
                <a:srgbClr val="000000"/>
              </a:solidFill>
            </a:endParaRPr>
          </a:p>
          <a:p>
            <a:pPr lvl="2"/>
            <a:r>
              <a:rPr lang="sl-SI" sz="1600" dirty="0">
                <a:solidFill>
                  <a:srgbClr val="000000"/>
                </a:solidFill>
              </a:rPr>
              <a:t>30	</a:t>
            </a:r>
          </a:p>
          <a:p>
            <a:pPr lvl="2"/>
            <a:endParaRPr lang="sr-Cyrl-RS" sz="1600" dirty="0" smtClean="0">
              <a:solidFill>
                <a:srgbClr val="000000"/>
              </a:solidFill>
            </a:endParaRPr>
          </a:p>
          <a:p>
            <a:pPr lvl="2"/>
            <a:endParaRPr lang="sl-SI" sz="1600" dirty="0">
              <a:solidFill>
                <a:srgbClr val="000000"/>
              </a:solidFill>
            </a:endParaRPr>
          </a:p>
          <a:p>
            <a:pPr lvl="2"/>
            <a:r>
              <a:rPr lang="sl-SI" sz="1600" dirty="0">
                <a:solidFill>
                  <a:srgbClr val="000000"/>
                </a:solidFill>
              </a:rPr>
              <a:t>&gt;40</a:t>
            </a:r>
            <a:endParaRPr lang="en-US" sz="1600" b="0" dirty="0">
              <a:solidFill>
                <a:srgbClr val="000000"/>
              </a:solidFill>
            </a:endParaRPr>
          </a:p>
        </p:txBody>
      </p:sp>
      <p:sp>
        <p:nvSpPr>
          <p:cNvPr id="2" name="Rectangle 1"/>
          <p:cNvSpPr/>
          <p:nvPr/>
        </p:nvSpPr>
        <p:spPr>
          <a:xfrm>
            <a:off x="3779912" y="2738973"/>
            <a:ext cx="4572000" cy="3785652"/>
          </a:xfrm>
          <a:prstGeom prst="rect">
            <a:avLst/>
          </a:prstGeom>
        </p:spPr>
        <p:txBody>
          <a:bodyPr>
            <a:spAutoFit/>
          </a:bodyPr>
          <a:lstStyle/>
          <a:p>
            <a:r>
              <a:rPr lang="sl-SI" sz="1500" dirty="0"/>
              <a:t>симптоми	</a:t>
            </a:r>
            <a:endParaRPr lang="sr-Latn-RS" sz="1500" dirty="0"/>
          </a:p>
          <a:p>
            <a:r>
              <a:rPr lang="sl-SI" sz="1500" dirty="0"/>
              <a:t>нормална физиолошка вредност за непушаче	</a:t>
            </a:r>
            <a:endParaRPr lang="sr-Latn-RS" sz="1500" dirty="0"/>
          </a:p>
          <a:p>
            <a:r>
              <a:rPr lang="sl-SI" sz="1500" dirty="0"/>
              <a:t>погоршање код пац. који болују од ангине пекторис</a:t>
            </a:r>
            <a:endParaRPr lang="sr-Latn-RS" sz="1500" dirty="0"/>
          </a:p>
          <a:p>
            <a:r>
              <a:rPr lang="sl-SI" sz="1500" dirty="0"/>
              <a:t>	</a:t>
            </a:r>
            <a:endParaRPr lang="sr-Latn-RS" sz="1500" dirty="0"/>
          </a:p>
          <a:p>
            <a:r>
              <a:rPr lang="sl-SI" sz="1500" dirty="0"/>
              <a:t>глабобоља код саобраћајаца и  </a:t>
            </a:r>
            <a:r>
              <a:rPr lang="sl-SI" sz="1500" dirty="0" smtClean="0"/>
              <a:t>с</a:t>
            </a:r>
            <a:r>
              <a:rPr lang="sr-Cyrl-RS" sz="1500" dirty="0" smtClean="0"/>
              <a:t>м</a:t>
            </a:r>
            <a:r>
              <a:rPr lang="sl-SI" sz="1500" dirty="0" smtClean="0"/>
              <a:t>ањење </a:t>
            </a:r>
            <a:r>
              <a:rPr lang="sl-SI" sz="1500" dirty="0"/>
              <a:t>кисеоника код непушача	</a:t>
            </a:r>
            <a:endParaRPr lang="sr-Latn-RS" sz="1500" dirty="0"/>
          </a:p>
          <a:p>
            <a:r>
              <a:rPr lang="sl-SI" sz="1500" dirty="0" smtClean="0"/>
              <a:t>смањење </a:t>
            </a:r>
            <a:r>
              <a:rPr lang="sl-SI" sz="1500" dirty="0"/>
              <a:t>концентрације и визуелног посматрања</a:t>
            </a:r>
            <a:endParaRPr lang="sr-Latn-RS" sz="1500" dirty="0"/>
          </a:p>
          <a:p>
            <a:endParaRPr lang="sr-Cyrl-RS" sz="1500" dirty="0" smtClean="0"/>
          </a:p>
          <a:p>
            <a:r>
              <a:rPr lang="sl-SI" sz="1500" dirty="0" smtClean="0"/>
              <a:t>повећан </a:t>
            </a:r>
            <a:r>
              <a:rPr lang="sl-SI" sz="1500" dirty="0"/>
              <a:t>умор, смањење координације и вида, конфузија</a:t>
            </a:r>
            <a:endParaRPr lang="sr-Latn-RS" sz="1500" dirty="0"/>
          </a:p>
          <a:p>
            <a:r>
              <a:rPr lang="sl-SI" sz="1500" dirty="0"/>
              <a:t>	</a:t>
            </a:r>
            <a:endParaRPr lang="sr-Latn-RS" sz="1500" dirty="0"/>
          </a:p>
          <a:p>
            <a:r>
              <a:rPr lang="sl-SI" sz="1500" dirty="0"/>
              <a:t>изражена главобоља, отежано дисање, привиђење и бунцање</a:t>
            </a:r>
            <a:endParaRPr lang="sr-Latn-RS" sz="1500" dirty="0"/>
          </a:p>
          <a:p>
            <a:r>
              <a:rPr lang="sl-SI" sz="1500" dirty="0"/>
              <a:t>	</a:t>
            </a:r>
            <a:endParaRPr lang="sr-Latn-RS" sz="1500" dirty="0"/>
          </a:p>
          <a:p>
            <a:r>
              <a:rPr lang="sl-SI" sz="1500" dirty="0"/>
              <a:t>може доћи до коме и фаталног исхода</a:t>
            </a:r>
            <a:endParaRPr lang="sr-Latn-RS" sz="1500" dirty="0"/>
          </a:p>
        </p:txBody>
      </p:sp>
    </p:spTree>
    <p:extLst>
      <p:ext uri="{BB962C8B-B14F-4D97-AF65-F5344CB8AC3E}">
        <p14:creationId xmlns="" xmlns:p14="http://schemas.microsoft.com/office/powerpoint/2010/main" val="286038474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1"/>
          <p:cNvSpPr>
            <a:spLocks noGrp="1" noChangeArrowheads="1"/>
          </p:cNvSpPr>
          <p:nvPr>
            <p:ph type="title"/>
          </p:nvPr>
        </p:nvSpPr>
        <p:spPr>
          <a:xfrm>
            <a:off x="685800" y="301625"/>
            <a:ext cx="7772400" cy="1462088"/>
          </a:xfrm>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sr-Cyrl-CS" b="1" smtClean="0">
                <a:latin typeface="Arial" charset="0"/>
              </a:rPr>
              <a:t>Најтежи земљотреси</a:t>
            </a:r>
          </a:p>
        </p:txBody>
      </p:sp>
      <p:sp>
        <p:nvSpPr>
          <p:cNvPr id="75779" name="Rectangle 2"/>
          <p:cNvSpPr>
            <a:spLocks noGrp="1" noChangeArrowheads="1"/>
          </p:cNvSpPr>
          <p:nvPr>
            <p:ph idx="1"/>
          </p:nvPr>
        </p:nvSpPr>
        <p:spPr>
          <a:xfrm>
            <a:off x="685800" y="1981200"/>
            <a:ext cx="7772400" cy="4114800"/>
          </a:xfrm>
        </p:spPr>
        <p:txBody>
          <a:bodyPr/>
          <a:lstStyle/>
          <a:p>
            <a:pPr marL="341313" indent="-341313" eaLnBrk="1" hangingPunct="1">
              <a:buClr>
                <a:srgbClr val="FF3399"/>
              </a:buClr>
              <a:buFont typeface="Arial Black"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sr-Cyrl-CS" b="1" i="1" smtClean="0"/>
          </a:p>
          <a:p>
            <a:pPr marL="341313" indent="-341313" eaLnBrk="1" hangingPunct="1">
              <a:spcBef>
                <a:spcPts val="1000"/>
              </a:spcBef>
              <a:buClr>
                <a:srgbClr val="FF3399"/>
              </a:buClr>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l-SI" sz="4000" smtClean="0">
                <a:latin typeface="Arial" charset="0"/>
              </a:rPr>
              <a:t>1556. </a:t>
            </a:r>
            <a:r>
              <a:rPr lang="sr-Cyrl-CS" sz="4000" smtClean="0">
                <a:latin typeface="Arial" charset="0"/>
              </a:rPr>
              <a:t>године </a:t>
            </a:r>
            <a:r>
              <a:rPr lang="sl-SI" sz="4000" smtClean="0">
                <a:latin typeface="Arial" charset="0"/>
              </a:rPr>
              <a:t> Shaanxi </a:t>
            </a:r>
            <a:r>
              <a:rPr lang="sr-Cyrl-CS" sz="4000" smtClean="0">
                <a:latin typeface="Arial" charset="0"/>
              </a:rPr>
              <a:t>у Кини → </a:t>
            </a:r>
            <a:r>
              <a:rPr lang="sl-SI" sz="4000" smtClean="0">
                <a:latin typeface="Arial" charset="0"/>
              </a:rPr>
              <a:t>830.000 </a:t>
            </a:r>
            <a:r>
              <a:rPr lang="sr-Cyrl-CS" sz="4000" smtClean="0">
                <a:latin typeface="Arial" charset="0"/>
              </a:rPr>
              <a:t>жртава</a:t>
            </a:r>
            <a:r>
              <a:rPr lang="sl-SI" sz="4000" smtClean="0">
                <a:latin typeface="Arial" charset="0"/>
              </a:rPr>
              <a:t> </a:t>
            </a:r>
          </a:p>
          <a:p>
            <a:pPr marL="341313" indent="-341313" eaLnBrk="1" hangingPunct="1">
              <a:spcBef>
                <a:spcPts val="1000"/>
              </a:spcBef>
              <a:buClr>
                <a:srgbClr val="FF3399"/>
              </a:buClr>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4000" smtClean="0">
                <a:latin typeface="Arial" charset="0"/>
              </a:rPr>
              <a:t>Балкан → Скопље </a:t>
            </a:r>
            <a:r>
              <a:rPr lang="sl-SI" sz="4000" smtClean="0">
                <a:latin typeface="Arial" charset="0"/>
              </a:rPr>
              <a:t>1963 →</a:t>
            </a:r>
            <a:r>
              <a:rPr lang="sr-Cyrl-CS" sz="4000" smtClean="0">
                <a:latin typeface="Arial" charset="0"/>
              </a:rPr>
              <a:t> </a:t>
            </a:r>
            <a:r>
              <a:rPr lang="sl-SI" sz="4000" smtClean="0">
                <a:latin typeface="Arial" charset="0"/>
              </a:rPr>
              <a:t>8 </a:t>
            </a:r>
            <a:r>
              <a:rPr lang="sr-Cyrl-CS" sz="4000" smtClean="0">
                <a:latin typeface="Arial" charset="0"/>
              </a:rPr>
              <a:t>Рихтерових степени → </a:t>
            </a:r>
            <a:r>
              <a:rPr lang="sl-SI" sz="4000" smtClean="0">
                <a:latin typeface="Arial" charset="0"/>
              </a:rPr>
              <a:t>1100 </a:t>
            </a:r>
            <a:r>
              <a:rPr lang="sr-Cyrl-CS" sz="4000" smtClean="0">
                <a:latin typeface="Arial" charset="0"/>
              </a:rPr>
              <a:t>жртава</a:t>
            </a:r>
          </a:p>
        </p:txBody>
      </p:sp>
    </p:spTree>
    <p:extLst>
      <p:ext uri="{BB962C8B-B14F-4D97-AF65-F5344CB8AC3E}">
        <p14:creationId xmlns="" xmlns:p14="http://schemas.microsoft.com/office/powerpoint/2010/main" val="1370196821"/>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rrowheads="1"/>
          </p:cNvSpPr>
          <p:nvPr>
            <p:ph type="title"/>
          </p:nvPr>
        </p:nvSpPr>
        <p:spPr/>
        <p:txBody>
          <a:bodyPr>
            <a:normAutofit/>
          </a:bodyPr>
          <a:lstStyle/>
          <a:p>
            <a:pPr algn="ctr"/>
            <a:r>
              <a:rPr lang="sr-Cyrl-CS" sz="2800" dirty="0" smtClean="0">
                <a:latin typeface="Times New Roman" pitchFamily="18" charset="0"/>
                <a:cs typeface="Times New Roman" pitchFamily="18" charset="0"/>
              </a:rPr>
              <a:t>ВАНРЕДНЕ СИТУАЦИЈЕ/СТАЊА-КАТАСТРОФЕ</a:t>
            </a:r>
            <a:endParaRPr lang="en-US" sz="2800" dirty="0">
              <a:latin typeface="Times New Roman" pitchFamily="18" charset="0"/>
              <a:cs typeface="Times New Roman" pitchFamily="18" charset="0"/>
            </a:endParaRPr>
          </a:p>
        </p:txBody>
      </p:sp>
      <p:sp>
        <p:nvSpPr>
          <p:cNvPr id="5123" name="Rectangle 3"/>
          <p:cNvSpPr>
            <a:spLocks noGrp="1" noRot="1" noChangeArrowheads="1"/>
          </p:cNvSpPr>
          <p:nvPr>
            <p:ph idx="1"/>
          </p:nvPr>
        </p:nvSpPr>
        <p:spPr>
          <a:xfrm>
            <a:off x="0" y="1600200"/>
            <a:ext cx="9144000" cy="4997152"/>
          </a:xfrm>
        </p:spPr>
        <p:txBody>
          <a:bodyPr>
            <a:normAutofit fontScale="77500" lnSpcReduction="20000"/>
          </a:bodyPr>
          <a:lstStyle/>
          <a:p>
            <a:r>
              <a:rPr lang="sr-Cyrl-CS" dirty="0">
                <a:latin typeface="Times New Roman" pitchFamily="18" charset="0"/>
                <a:cs typeface="Times New Roman" pitchFamily="18" charset="0"/>
              </a:rPr>
              <a:t>ванредне </a:t>
            </a:r>
            <a:r>
              <a:rPr lang="sr-Cyrl-CS" dirty="0" smtClean="0">
                <a:latin typeface="Times New Roman" pitchFamily="18" charset="0"/>
                <a:cs typeface="Times New Roman" pitchFamily="18" charset="0"/>
              </a:rPr>
              <a:t>ситуације/стања (</a:t>
            </a:r>
            <a:r>
              <a:rPr lang="sr-Cyrl-CS" dirty="0">
                <a:latin typeface="Times New Roman" pitchFamily="18" charset="0"/>
                <a:cs typeface="Times New Roman" pitchFamily="18" charset="0"/>
              </a:rPr>
              <a:t>катастрофе</a:t>
            </a:r>
            <a:r>
              <a:rPr lang="sr-Cyrl-CS" dirty="0" smtClean="0">
                <a:latin typeface="Times New Roman" pitchFamily="18" charset="0"/>
                <a:cs typeface="Times New Roman" pitchFamily="18" charset="0"/>
              </a:rPr>
              <a:t>) су несреће у којима нагло долази до масовног обољевљња, повређивања или насилне смрти људи, животињског и биљног света, као и до разарања бројних материјалних добара.</a:t>
            </a:r>
          </a:p>
          <a:p>
            <a:r>
              <a:rPr lang="sr-Cyrl-CS" dirty="0" smtClean="0">
                <a:latin typeface="Times New Roman" pitchFamily="18" charset="0"/>
                <a:cs typeface="Times New Roman" pitchFamily="18" charset="0"/>
              </a:rPr>
              <a:t>за овакве ситуације карактеристичне су масовне психо-реактивне манифестације панике или ступора ( што отежава самоспашавање и спашавање).</a:t>
            </a:r>
          </a:p>
          <a:p>
            <a:pPr marL="0" indent="0">
              <a:buNone/>
            </a:pPr>
            <a:r>
              <a:rPr lang="sr-Cyrl-CS" dirty="0" smtClean="0">
                <a:latin typeface="Times New Roman" pitchFamily="18" charset="0"/>
                <a:cs typeface="Times New Roman" pitchFamily="18" charset="0"/>
              </a:rPr>
              <a:t>захтеви:</a:t>
            </a:r>
          </a:p>
          <a:p>
            <a:r>
              <a:rPr lang="sr-Cyrl-CS" dirty="0" smtClean="0">
                <a:latin typeface="Times New Roman" pitchFamily="18" charset="0"/>
                <a:cs typeface="Times New Roman" pitchFamily="18" charset="0"/>
              </a:rPr>
              <a:t>прво се преовлађују физичке трауме</a:t>
            </a:r>
          </a:p>
          <a:p>
            <a:r>
              <a:rPr lang="sr-Cyrl-CS" dirty="0" smtClean="0">
                <a:latin typeface="Times New Roman" pitchFamily="18" charset="0"/>
                <a:cs typeface="Times New Roman" pitchFamily="18" charset="0"/>
              </a:rPr>
              <a:t>медицинско збрињавање настрадалих</a:t>
            </a:r>
          </a:p>
          <a:p>
            <a:r>
              <a:rPr lang="sr-Cyrl-CS" dirty="0" smtClean="0">
                <a:latin typeface="Times New Roman" pitchFamily="18" charset="0"/>
                <a:cs typeface="Times New Roman" pitchFamily="18" charset="0"/>
              </a:rPr>
              <a:t>превентивно-медицински проблеми: смештаја, </a:t>
            </a:r>
            <a:endParaRPr lang="sr-Latn-RS" dirty="0" smtClean="0">
              <a:latin typeface="Times New Roman" pitchFamily="18" charset="0"/>
              <a:cs typeface="Times New Roman" pitchFamily="18" charset="0"/>
            </a:endParaRPr>
          </a:p>
          <a:p>
            <a:r>
              <a:rPr lang="sr-Cyrl-CS" dirty="0" smtClean="0">
                <a:latin typeface="Times New Roman" pitchFamily="18" charset="0"/>
                <a:cs typeface="Times New Roman" pitchFamily="18" charset="0"/>
              </a:rPr>
              <a:t>снадбевања пијаћом водом, храном и </a:t>
            </a:r>
            <a:endParaRPr lang="sr-Latn-RS" dirty="0" smtClean="0">
              <a:latin typeface="Times New Roman" pitchFamily="18" charset="0"/>
              <a:cs typeface="Times New Roman" pitchFamily="18" charset="0"/>
            </a:endParaRPr>
          </a:p>
          <a:p>
            <a:r>
              <a:rPr lang="sr-Cyrl-CS" dirty="0" smtClean="0">
                <a:latin typeface="Times New Roman" pitchFamily="18" charset="0"/>
                <a:cs typeface="Times New Roman" pitchFamily="18" charset="0"/>
              </a:rPr>
              <a:t>личном хигијеном</a:t>
            </a:r>
            <a:endParaRPr lang="en-US"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Tree>
    <p:extLst>
      <p:ext uri="{BB962C8B-B14F-4D97-AF65-F5344CB8AC3E}">
        <p14:creationId xmlns="" xmlns:p14="http://schemas.microsoft.com/office/powerpoint/2010/main" val="8332485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1"/>
          <p:cNvSpPr>
            <a:spLocks noGrp="1" noChangeArrowheads="1"/>
          </p:cNvSpPr>
          <p:nvPr>
            <p:ph type="title"/>
          </p:nvPr>
        </p:nvSpPr>
        <p:spPr>
          <a:xfrm>
            <a:off x="685800" y="223838"/>
            <a:ext cx="7772400" cy="1617662"/>
          </a:xfrm>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sl-SI" sz="4000" b="1" smtClean="0"/>
              <a:t/>
            </a:r>
            <a:br>
              <a:rPr lang="sl-SI" sz="4000" b="1" smtClean="0"/>
            </a:br>
            <a:r>
              <a:rPr lang="sr-Cyrl-CS" sz="4000" b="1" smtClean="0">
                <a:latin typeface="Arial" charset="0"/>
              </a:rPr>
              <a:t>Главни хигијенски проблеми</a:t>
            </a:r>
            <a:r>
              <a:rPr lang="sl-SI" sz="6000" b="1" smtClean="0">
                <a:solidFill>
                  <a:srgbClr val="FFFF00"/>
                </a:solidFill>
              </a:rPr>
              <a:t> </a:t>
            </a:r>
          </a:p>
        </p:txBody>
      </p:sp>
      <p:sp>
        <p:nvSpPr>
          <p:cNvPr id="76803" name="Rectangle 2"/>
          <p:cNvSpPr>
            <a:spLocks noGrp="1" noChangeArrowheads="1"/>
          </p:cNvSpPr>
          <p:nvPr>
            <p:ph idx="1"/>
          </p:nvPr>
        </p:nvSpPr>
        <p:spPr>
          <a:xfrm>
            <a:off x="685800" y="1981200"/>
            <a:ext cx="7772400" cy="4689475"/>
          </a:xfrm>
        </p:spPr>
        <p:txBody>
          <a:bodyPr/>
          <a:lstStyle/>
          <a:p>
            <a:pPr marL="341313" indent="-341313" eaLnBrk="1" hangingPunct="1">
              <a:buClr>
                <a:srgbClr val="FF3399"/>
              </a:buClr>
              <a:buFont typeface="Arial Black"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sr-Cyrl-CS" smtClean="0"/>
          </a:p>
          <a:p>
            <a:pPr marL="341313" indent="-341313" eaLnBrk="1" hangingPunct="1">
              <a:buClr>
                <a:srgbClr val="FF3399"/>
              </a:buClr>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mtClean="0">
                <a:latin typeface="Arial" charset="0"/>
              </a:rPr>
              <a:t>Смештај </a:t>
            </a:r>
          </a:p>
          <a:p>
            <a:pPr marL="341313" indent="-341313" eaLnBrk="1" hangingPunct="1">
              <a:buClr>
                <a:srgbClr val="FF3399"/>
              </a:buClr>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mtClean="0">
                <a:latin typeface="Arial" charset="0"/>
              </a:rPr>
              <a:t>Вода за пиће</a:t>
            </a:r>
          </a:p>
          <a:p>
            <a:pPr marL="341313" indent="-341313" eaLnBrk="1" hangingPunct="1">
              <a:buClr>
                <a:srgbClr val="FF3399"/>
              </a:buClr>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mtClean="0">
                <a:latin typeface="Arial" charset="0"/>
              </a:rPr>
              <a:t>Исхрана</a:t>
            </a:r>
          </a:p>
          <a:p>
            <a:pPr marL="341313" indent="-341313" eaLnBrk="1" hangingPunct="1">
              <a:buClr>
                <a:srgbClr val="FF3399"/>
              </a:buClr>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mtClean="0">
                <a:latin typeface="Arial" charset="0"/>
              </a:rPr>
              <a:t>Ђебад, одећа, обућа</a:t>
            </a:r>
          </a:p>
          <a:p>
            <a:pPr marL="341313" indent="-341313" eaLnBrk="1" hangingPunct="1">
              <a:buClr>
                <a:srgbClr val="FF3399"/>
              </a:buClr>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mtClean="0">
                <a:latin typeface="Arial" charset="0"/>
              </a:rPr>
              <a:t>Идентификација и сахрањивање погинулих </a:t>
            </a:r>
          </a:p>
          <a:p>
            <a:pPr marL="341313" indent="-341313" eaLnBrk="1" hangingPunct="1">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sr-Cyrl-CS" smtClean="0">
              <a:latin typeface="Arial" charset="0"/>
            </a:endParaRPr>
          </a:p>
        </p:txBody>
      </p:sp>
    </p:spTree>
    <p:extLst>
      <p:ext uri="{BB962C8B-B14F-4D97-AF65-F5344CB8AC3E}">
        <p14:creationId xmlns="" xmlns:p14="http://schemas.microsoft.com/office/powerpoint/2010/main" val="2493919755"/>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1"/>
          <p:cNvSpPr>
            <a:spLocks noGrp="1" noChangeArrowheads="1"/>
          </p:cNvSpPr>
          <p:nvPr>
            <p:ph type="title"/>
          </p:nvPr>
        </p:nvSpPr>
        <p:spPr>
          <a:xfrm>
            <a:off x="685800" y="301625"/>
            <a:ext cx="7772400" cy="1462088"/>
          </a:xfrm>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sr-Cyrl-CS" sz="4000" b="1" smtClean="0">
                <a:latin typeface="Arial" charset="0"/>
              </a:rPr>
              <a:t>Градња у трусним подручјима</a:t>
            </a:r>
          </a:p>
        </p:txBody>
      </p:sp>
      <p:sp>
        <p:nvSpPr>
          <p:cNvPr id="77827" name="Rectangle 2"/>
          <p:cNvSpPr>
            <a:spLocks noGrp="1" noChangeArrowheads="1"/>
          </p:cNvSpPr>
          <p:nvPr>
            <p:ph idx="1"/>
          </p:nvPr>
        </p:nvSpPr>
        <p:spPr>
          <a:xfrm>
            <a:off x="685800" y="1981200"/>
            <a:ext cx="7772400" cy="4114800"/>
          </a:xfrm>
        </p:spPr>
        <p:txBody>
          <a:bodyPr/>
          <a:lstStyle/>
          <a:p>
            <a:pPr marL="341313" indent="-341313" eaLnBrk="1" hangingPunct="1">
              <a:lnSpc>
                <a:spcPct val="90000"/>
              </a:lnSpc>
              <a:buClr>
                <a:srgbClr val="FF3399"/>
              </a:buClr>
              <a:buFont typeface="Arial Black"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sr-Cyrl-CS" dirty="0" smtClean="0"/>
          </a:p>
          <a:p>
            <a:pPr marL="341313" indent="-341313" eaLnBrk="1" hangingPunct="1">
              <a:lnSpc>
                <a:spcPct val="90000"/>
              </a:lnSpc>
              <a:spcBef>
                <a:spcPts val="900"/>
              </a:spcBef>
              <a:buClr>
                <a:srgbClr val="FF3399"/>
              </a:buClr>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3600" dirty="0" smtClean="0">
                <a:latin typeface="Arial" charset="0"/>
              </a:rPr>
              <a:t>Ниске зграде без балкона и без црепова</a:t>
            </a:r>
          </a:p>
          <a:p>
            <a:pPr marL="341313" indent="-341313" eaLnBrk="1" hangingPunct="1">
              <a:lnSpc>
                <a:spcPct val="90000"/>
              </a:lnSpc>
              <a:spcBef>
                <a:spcPts val="900"/>
              </a:spcBef>
              <a:buClr>
                <a:srgbClr val="FF3399"/>
              </a:buClr>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3600" dirty="0" smtClean="0">
                <a:latin typeface="Arial" charset="0"/>
              </a:rPr>
              <a:t>Чврсто тло</a:t>
            </a:r>
          </a:p>
          <a:p>
            <a:pPr marL="341313" indent="-341313" eaLnBrk="1" hangingPunct="1">
              <a:lnSpc>
                <a:spcPct val="90000"/>
              </a:lnSpc>
              <a:spcBef>
                <a:spcPts val="900"/>
              </a:spcBef>
              <a:buClr>
                <a:srgbClr val="FF3399"/>
              </a:buClr>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3600" dirty="0" smtClean="0">
                <a:latin typeface="Arial" charset="0"/>
              </a:rPr>
              <a:t>Широке улице </a:t>
            </a:r>
          </a:p>
          <a:p>
            <a:pPr marL="341313" indent="-341313" eaLnBrk="1" hangingPunct="1">
              <a:lnSpc>
                <a:spcPct val="90000"/>
              </a:lnSpc>
              <a:spcBef>
                <a:spcPts val="900"/>
              </a:spcBef>
              <a:buClr>
                <a:srgbClr val="FF3399"/>
              </a:buClr>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3600" dirty="0" smtClean="0">
                <a:latin typeface="Arial" charset="0"/>
              </a:rPr>
              <a:t>Резервоари са водом за гашење пожара</a:t>
            </a:r>
          </a:p>
        </p:txBody>
      </p:sp>
    </p:spTree>
    <p:extLst>
      <p:ext uri="{BB962C8B-B14F-4D97-AF65-F5344CB8AC3E}">
        <p14:creationId xmlns="" xmlns:p14="http://schemas.microsoft.com/office/powerpoint/2010/main" val="2560437782"/>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tle 1"/>
          <p:cNvSpPr>
            <a:spLocks noGrp="1"/>
          </p:cNvSpPr>
          <p:nvPr>
            <p:ph type="title"/>
          </p:nvPr>
        </p:nvSpPr>
        <p:spPr/>
        <p:txBody>
          <a:bodyPr>
            <a:normAutofit fontScale="90000"/>
          </a:bodyPr>
          <a:lstStyle/>
          <a:p>
            <a:pPr algn="ctr"/>
            <a:r>
              <a:rPr lang="sr-Cyrl-CS" smtClean="0"/>
              <a:t>Поступак у случају земљотреса у згради</a:t>
            </a:r>
            <a:endParaRPr lang="sr-Latn-CS" smtClean="0"/>
          </a:p>
        </p:txBody>
      </p:sp>
      <p:sp>
        <p:nvSpPr>
          <p:cNvPr id="78851" name="Content Placeholder 2"/>
          <p:cNvSpPr>
            <a:spLocks noGrp="1"/>
          </p:cNvSpPr>
          <p:nvPr>
            <p:ph idx="1"/>
          </p:nvPr>
        </p:nvSpPr>
        <p:spPr/>
        <p:txBody>
          <a:bodyPr/>
          <a:lstStyle/>
          <a:p>
            <a:endParaRPr lang="sr-Cyrl-CS" sz="2400" dirty="0" smtClean="0"/>
          </a:p>
          <a:p>
            <a:r>
              <a:rPr lang="sr-Cyrl-CS" sz="2400" dirty="0" smtClean="0">
                <a:latin typeface="Arial" pitchFamily="34" charset="0"/>
                <a:cs typeface="Arial" pitchFamily="34" charset="0"/>
              </a:rPr>
              <a:t>Стати под строп врата</a:t>
            </a:r>
          </a:p>
          <a:p>
            <a:r>
              <a:rPr lang="sr-Cyrl-CS" sz="2400" dirty="0" smtClean="0">
                <a:latin typeface="Arial" pitchFamily="34" charset="0"/>
                <a:cs typeface="Arial" pitchFamily="34" charset="0"/>
              </a:rPr>
              <a:t>Не излазити на степениште, јер се оно прво обрушава</a:t>
            </a:r>
          </a:p>
          <a:p>
            <a:r>
              <a:rPr lang="sr-Cyrl-CS" sz="2400" dirty="0" smtClean="0">
                <a:latin typeface="Arial" pitchFamily="34" charset="0"/>
                <a:cs typeface="Arial" pitchFamily="34" charset="0"/>
              </a:rPr>
              <a:t>Не излазити на улицу уколико је уска </a:t>
            </a:r>
          </a:p>
          <a:p>
            <a:r>
              <a:rPr lang="sr-Cyrl-CS" sz="2400" dirty="0" smtClean="0">
                <a:latin typeface="Arial" pitchFamily="34" charset="0"/>
                <a:cs typeface="Arial" pitchFamily="34" charset="0"/>
              </a:rPr>
              <a:t>Не излазити на балкон</a:t>
            </a:r>
          </a:p>
          <a:p>
            <a:r>
              <a:rPr lang="sr-Cyrl-CS" sz="2400" dirty="0" smtClean="0">
                <a:latin typeface="Arial" pitchFamily="34" charset="0"/>
                <a:cs typeface="Arial" pitchFamily="34" charset="0"/>
              </a:rPr>
              <a:t>Не скривати се испод стола</a:t>
            </a:r>
          </a:p>
          <a:p>
            <a:r>
              <a:rPr lang="sr-Cyrl-CS" sz="2400" dirty="0" smtClean="0">
                <a:latin typeface="Arial" pitchFamily="34" charset="0"/>
                <a:cs typeface="Arial" pitchFamily="34" charset="0"/>
              </a:rPr>
              <a:t>Не враћати се у зграду неколико сати после земљотреса</a:t>
            </a:r>
            <a:endParaRPr lang="sr-Latn-CS" sz="2400" dirty="0" smtClean="0">
              <a:latin typeface="Arial" pitchFamily="34" charset="0"/>
              <a:cs typeface="Arial" pitchFamily="34" charset="0"/>
            </a:endParaRPr>
          </a:p>
        </p:txBody>
      </p:sp>
    </p:spTree>
    <p:extLst>
      <p:ext uri="{BB962C8B-B14F-4D97-AF65-F5344CB8AC3E}">
        <p14:creationId xmlns="" xmlns:p14="http://schemas.microsoft.com/office/powerpoint/2010/main" val="21212199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sr-Cyrl-CS" b="1">
                <a:latin typeface="Times New Roman" pitchFamily="18" charset="0"/>
              </a:rPr>
              <a:t>Е П И Д Е М И Ј Е</a:t>
            </a:r>
            <a:endParaRPr lang="en-US" b="1">
              <a:latin typeface="Times New Roman" pitchFamily="18" charset="0"/>
            </a:endParaRPr>
          </a:p>
        </p:txBody>
      </p:sp>
      <p:sp>
        <p:nvSpPr>
          <p:cNvPr id="26627" name="Rectangle 3"/>
          <p:cNvSpPr>
            <a:spLocks noGrp="1" noChangeArrowheads="1"/>
          </p:cNvSpPr>
          <p:nvPr>
            <p:ph idx="1"/>
          </p:nvPr>
        </p:nvSpPr>
        <p:spPr/>
        <p:txBody>
          <a:bodyPr>
            <a:normAutofit lnSpcReduction="10000"/>
          </a:bodyPr>
          <a:lstStyle/>
          <a:p>
            <a:r>
              <a:rPr lang="sr-Cyrl-CS" dirty="0">
                <a:latin typeface="Times New Roman" pitchFamily="18" charset="0"/>
              </a:rPr>
              <a:t>до ванредног стања доводе када се јаве изненада и имају експлозиван ток или када се јаве у већим размерама а неповољно хигијенско стање погодује њиховом даљем ширењу или када се масовно појаве акутна фебрилна обољења непознате етиолчогије или кда се појаве случјеви карантинских болести</a:t>
            </a:r>
            <a:r>
              <a:rPr lang="sr-Cyrl-CS" dirty="0" smtClean="0">
                <a:latin typeface="Times New Roman" pitchFamily="18" charset="0"/>
              </a:rPr>
              <a:t>.</a:t>
            </a:r>
          </a:p>
          <a:p>
            <a:r>
              <a:rPr lang="en-US" dirty="0" err="1" smtClean="0">
                <a:latin typeface="Times New Roman" pitchFamily="18" charset="0"/>
              </a:rPr>
              <a:t>Covid</a:t>
            </a:r>
            <a:r>
              <a:rPr lang="en-US" dirty="0" smtClean="0">
                <a:latin typeface="Times New Roman" pitchFamily="18" charset="0"/>
              </a:rPr>
              <a:t> 19</a:t>
            </a:r>
            <a:endParaRPr lang="en-US" dirty="0">
              <a:latin typeface="Times New Roman" pitchFamily="18" charset="0"/>
            </a:endParaRPr>
          </a:p>
        </p:txBody>
      </p:sp>
    </p:spTree>
    <p:extLst>
      <p:ext uri="{BB962C8B-B14F-4D97-AF65-F5344CB8AC3E}">
        <p14:creationId xmlns="" xmlns:p14="http://schemas.microsoft.com/office/powerpoint/2010/main" val="16465709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sr-Cyrl-CS" b="1">
                <a:latin typeface="Times New Roman" pitchFamily="18" charset="0"/>
              </a:rPr>
              <a:t>Р А Т</a:t>
            </a:r>
            <a:endParaRPr lang="en-US" b="1">
              <a:latin typeface="Times New Roman" pitchFamily="18" charset="0"/>
            </a:endParaRPr>
          </a:p>
        </p:txBody>
      </p:sp>
      <p:sp>
        <p:nvSpPr>
          <p:cNvPr id="27651" name="Rectangle 3"/>
          <p:cNvSpPr>
            <a:spLocks noGrp="1" noChangeArrowheads="1"/>
          </p:cNvSpPr>
          <p:nvPr>
            <p:ph idx="1"/>
          </p:nvPr>
        </p:nvSpPr>
        <p:spPr/>
        <p:txBody>
          <a:bodyPr>
            <a:normAutofit lnSpcReduction="10000"/>
          </a:bodyPr>
          <a:lstStyle/>
          <a:p>
            <a:pPr>
              <a:lnSpc>
                <a:spcPct val="90000"/>
              </a:lnSpc>
            </a:pPr>
            <a:r>
              <a:rPr lang="sr-Cyrl-CS" sz="2800" dirty="0">
                <a:latin typeface="Times New Roman" pitchFamily="18" charset="0"/>
              </a:rPr>
              <a:t>најтежа катастрофа која захвата читаву земљу и изазива масовно рушење и оштећење и загађење свих објекта</a:t>
            </a:r>
          </a:p>
          <a:p>
            <a:pPr>
              <a:lnSpc>
                <a:spcPct val="90000"/>
              </a:lnSpc>
            </a:pPr>
            <a:r>
              <a:rPr lang="sr-Cyrl-CS" sz="2800" dirty="0">
                <a:latin typeface="Times New Roman" pitchFamily="18" charset="0"/>
              </a:rPr>
              <a:t>изазива поремећаје у снабдевању, погоршње опште и колективне хигијене</a:t>
            </a:r>
          </a:p>
          <a:p>
            <a:pPr>
              <a:lnSpc>
                <a:spcPct val="90000"/>
              </a:lnSpc>
            </a:pPr>
            <a:r>
              <a:rPr lang="sr-Cyrl-CS" sz="2800" dirty="0">
                <a:latin typeface="Times New Roman" pitchFamily="18" charset="0"/>
              </a:rPr>
              <a:t>прате га епидемије разних болести, психички поремећаји као и поремећаји у расту и развоју деце.</a:t>
            </a:r>
          </a:p>
          <a:p>
            <a:pPr>
              <a:lnSpc>
                <a:spcPct val="90000"/>
              </a:lnSpc>
            </a:pPr>
            <a:r>
              <a:rPr lang="sr-Cyrl-CS" sz="2800" dirty="0">
                <a:latin typeface="Times New Roman" pitchFamily="18" charset="0"/>
              </a:rPr>
              <a:t>употреба нуклеарног, хемијског и биолошког </a:t>
            </a:r>
            <a:r>
              <a:rPr lang="sr-Cyrl-CS" sz="2800" dirty="0" smtClean="0">
                <a:latin typeface="Times New Roman" pitchFamily="18" charset="0"/>
              </a:rPr>
              <a:t>оружја</a:t>
            </a:r>
          </a:p>
          <a:p>
            <a:pPr>
              <a:lnSpc>
                <a:spcPct val="90000"/>
              </a:lnSpc>
            </a:pPr>
            <a:r>
              <a:rPr lang="sr-Cyrl-CS" sz="2800" dirty="0" smtClean="0">
                <a:latin typeface="Times New Roman" pitchFamily="18" charset="0"/>
              </a:rPr>
              <a:t>Први и други светски рат</a:t>
            </a:r>
            <a:endParaRPr lang="sr-Cyrl-CS" sz="2800" dirty="0">
              <a:latin typeface="Times New Roman" pitchFamily="18" charset="0"/>
            </a:endParaRPr>
          </a:p>
          <a:p>
            <a:pPr>
              <a:lnSpc>
                <a:spcPct val="90000"/>
              </a:lnSpc>
              <a:buFontTx/>
              <a:buNone/>
            </a:pPr>
            <a:endParaRPr lang="sr-Cyrl-CS" sz="2800" dirty="0">
              <a:latin typeface="Times New Roman" pitchFamily="18" charset="0"/>
            </a:endParaRPr>
          </a:p>
          <a:p>
            <a:pPr>
              <a:lnSpc>
                <a:spcPct val="90000"/>
              </a:lnSpc>
              <a:buFontTx/>
              <a:buNone/>
            </a:pPr>
            <a:endParaRPr lang="en-US" sz="2800" dirty="0">
              <a:latin typeface="Times New Roman" pitchFamily="18" charset="0"/>
            </a:endParaRPr>
          </a:p>
        </p:txBody>
      </p:sp>
    </p:spTree>
    <p:extLst>
      <p:ext uri="{BB962C8B-B14F-4D97-AF65-F5344CB8AC3E}">
        <p14:creationId xmlns="" xmlns:p14="http://schemas.microsoft.com/office/powerpoint/2010/main" val="710434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sr-Cyrl-CS" sz="3600">
                <a:latin typeface="Times New Roman" pitchFamily="18" charset="0"/>
              </a:rPr>
              <a:t>НУКЛЕАРНИ РАТ</a:t>
            </a:r>
            <a:endParaRPr lang="en-US" sz="3600">
              <a:latin typeface="Times New Roman" pitchFamily="18" charset="0"/>
            </a:endParaRPr>
          </a:p>
        </p:txBody>
      </p:sp>
      <p:sp>
        <p:nvSpPr>
          <p:cNvPr id="28675" name="Rectangle 3"/>
          <p:cNvSpPr>
            <a:spLocks noGrp="1" noChangeArrowheads="1"/>
          </p:cNvSpPr>
          <p:nvPr>
            <p:ph idx="1"/>
          </p:nvPr>
        </p:nvSpPr>
        <p:spPr/>
        <p:txBody>
          <a:bodyPr/>
          <a:lstStyle/>
          <a:p>
            <a:r>
              <a:rPr lang="sr-Cyrl-CS" dirty="0">
                <a:latin typeface="Times New Roman" pitchFamily="18" charset="0"/>
              </a:rPr>
              <a:t>код нуклеарне експлозије долази са једне стране до озрачивања а са друге до контаминације радиоактивном прашином људи, животиња и човекове околине.</a:t>
            </a:r>
          </a:p>
          <a:p>
            <a:r>
              <a:rPr lang="sr-Cyrl-CS" dirty="0">
                <a:latin typeface="Times New Roman" pitchFamily="18" charset="0"/>
              </a:rPr>
              <a:t>код озраченог људства јавља се радијациона болест са трајним последицама у виду малигних обољења и генетских поремећаја.</a:t>
            </a:r>
            <a:endParaRPr lang="en-US" dirty="0">
              <a:latin typeface="Times New Roman" pitchFamily="18" charset="0"/>
            </a:endParaRPr>
          </a:p>
        </p:txBody>
      </p:sp>
    </p:spTree>
    <p:extLst>
      <p:ext uri="{BB962C8B-B14F-4D97-AF65-F5344CB8AC3E}">
        <p14:creationId xmlns="" xmlns:p14="http://schemas.microsoft.com/office/powerpoint/2010/main" val="53894055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274638"/>
            <a:ext cx="8229600" cy="792162"/>
          </a:xfrm>
        </p:spPr>
        <p:txBody>
          <a:bodyPr/>
          <a:lstStyle/>
          <a:p>
            <a:r>
              <a:rPr lang="sr-Cyrl-CS" sz="4000" i="1" dirty="0"/>
              <a:t>ПОСЛЕДИЦЕ</a:t>
            </a:r>
          </a:p>
        </p:txBody>
      </p:sp>
      <p:sp>
        <p:nvSpPr>
          <p:cNvPr id="5123" name="Rectangle 3"/>
          <p:cNvSpPr>
            <a:spLocks noGrp="1" noChangeArrowheads="1"/>
          </p:cNvSpPr>
          <p:nvPr>
            <p:ph idx="1"/>
          </p:nvPr>
        </p:nvSpPr>
        <p:spPr>
          <a:xfrm>
            <a:off x="152400" y="1066801"/>
            <a:ext cx="8610600" cy="5581649"/>
          </a:xfrm>
        </p:spPr>
        <p:txBody>
          <a:bodyPr>
            <a:normAutofit/>
          </a:bodyPr>
          <a:lstStyle/>
          <a:p>
            <a:pPr marL="341313" indent="-341313">
              <a:buClr>
                <a:srgbClr val="FF3399"/>
              </a:buClr>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2400" dirty="0">
                <a:latin typeface="Arial" charset="0"/>
              </a:rPr>
              <a:t>Физичке трауме фрактуре, бласт и краш повреде  </a:t>
            </a:r>
          </a:p>
          <a:p>
            <a:pPr marL="341313" indent="-341313">
              <a:buClr>
                <a:srgbClr val="FF3399"/>
              </a:buClr>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2400" dirty="0">
                <a:latin typeface="Arial" charset="0"/>
              </a:rPr>
              <a:t>Превентивно-медицински проблеми водоснабдевање, исхрана, смештај</a:t>
            </a:r>
          </a:p>
          <a:p>
            <a:pPr marL="341313" indent="-341313">
              <a:buClr>
                <a:srgbClr val="FF3399"/>
              </a:buClr>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2400" dirty="0">
                <a:latin typeface="Arial" charset="0"/>
              </a:rPr>
              <a:t>Масовне психо-реактивне манифестације масовна хистерија, депресија</a:t>
            </a:r>
          </a:p>
          <a:p>
            <a:pPr marL="341313" indent="-341313">
              <a:buClr>
                <a:srgbClr val="FF3399"/>
              </a:buClr>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2400" dirty="0">
                <a:latin typeface="Arial" charset="0"/>
              </a:rPr>
              <a:t>Социо-медицински проблеми криминал, проституција, сиромаштво</a:t>
            </a:r>
          </a:p>
          <a:p>
            <a:endParaRPr lang="sr-Cyrl-CS" b="1" i="1" dirty="0">
              <a:solidFill>
                <a:srgbClr val="00CC00"/>
              </a:solidFill>
            </a:endParaRPr>
          </a:p>
          <a:p>
            <a:pPr>
              <a:buFontTx/>
              <a:buNone/>
            </a:pPr>
            <a:endParaRPr lang="sr-Cyrl-CS" b="1" i="1" dirty="0">
              <a:solidFill>
                <a:srgbClr val="00CC00"/>
              </a:solidFill>
            </a:endParaRPr>
          </a:p>
          <a:p>
            <a:pPr>
              <a:buFontTx/>
              <a:buNone/>
            </a:pPr>
            <a:endParaRPr lang="sr-Cyrl-CS" b="1" i="1" dirty="0">
              <a:solidFill>
                <a:srgbClr val="00CC00"/>
              </a:solidFill>
            </a:endParaRPr>
          </a:p>
          <a:p>
            <a:pPr>
              <a:buFontTx/>
              <a:buNone/>
            </a:pPr>
            <a:endParaRPr lang="sr-Cyrl-CS" b="1" i="1" dirty="0">
              <a:solidFill>
                <a:srgbClr val="00CC00"/>
              </a:solidFill>
            </a:endParaRPr>
          </a:p>
        </p:txBody>
      </p:sp>
    </p:spTree>
    <p:extLst>
      <p:ext uri="{BB962C8B-B14F-4D97-AF65-F5344CB8AC3E}">
        <p14:creationId xmlns="" xmlns:p14="http://schemas.microsoft.com/office/powerpoint/2010/main" val="49689954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
          <p:cNvSpPr>
            <a:spLocks noGrp="1" noChangeArrowheads="1"/>
          </p:cNvSpPr>
          <p:nvPr>
            <p:ph type="title"/>
          </p:nvPr>
        </p:nvSpPr>
        <p:spPr>
          <a:xfrm>
            <a:off x="685800" y="71438"/>
            <a:ext cx="7772400" cy="1922462"/>
          </a:xfrm>
        </p:spPr>
        <p:txBody>
          <a:bodyPr/>
          <a:lstStyle/>
          <a:p>
            <a:pP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sr-Cyrl-CS" sz="5400" smtClean="0"/>
              <a:t>Медицинска помоћ</a:t>
            </a:r>
          </a:p>
        </p:txBody>
      </p:sp>
      <p:sp>
        <p:nvSpPr>
          <p:cNvPr id="8195" name="Rectangle 2"/>
          <p:cNvSpPr>
            <a:spLocks noGrp="1" noChangeArrowheads="1"/>
          </p:cNvSpPr>
          <p:nvPr>
            <p:ph idx="1"/>
          </p:nvPr>
        </p:nvSpPr>
        <p:spPr>
          <a:xfrm>
            <a:off x="685800" y="1981200"/>
            <a:ext cx="7772400" cy="4114800"/>
          </a:xfrm>
        </p:spPr>
        <p:txBody>
          <a:bodyPr>
            <a:normAutofit fontScale="70000" lnSpcReduction="20000"/>
          </a:bodyPr>
          <a:lstStyle/>
          <a:p>
            <a:pPr marL="341313" indent="-341313" eaLnBrk="1" hangingPunct="1">
              <a:buClr>
                <a:srgbClr val="FF3399"/>
              </a:buClr>
              <a:buFont typeface="Arial Black"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sr-Cyrl-CS" dirty="0" smtClean="0"/>
          </a:p>
          <a:p>
            <a:pPr marL="341313" indent="-341313" eaLnBrk="1" hangingPunct="1">
              <a:spcBef>
                <a:spcPts val="700"/>
              </a:spcBef>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2800" dirty="0" smtClean="0"/>
              <a:t>Пољске амбуланте и болнице у шаторима или монтажним објектима</a:t>
            </a:r>
          </a:p>
          <a:p>
            <a:pPr marL="341313" indent="-341313" eaLnBrk="1" hangingPunct="1">
              <a:spcBef>
                <a:spcPts val="700"/>
              </a:spcBef>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2800" dirty="0" smtClean="0"/>
              <a:t>Недостатак елементарне опреме </a:t>
            </a:r>
          </a:p>
          <a:p>
            <a:pPr marL="341313" indent="-341313" eaLnBrk="1" hangingPunct="1">
              <a:spcBef>
                <a:spcPts val="700"/>
              </a:spcBef>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2800" dirty="0" smtClean="0"/>
              <a:t>Покретне медицинске екипе</a:t>
            </a:r>
            <a:r>
              <a:rPr lang="sl-SI" sz="2800" dirty="0" smtClean="0"/>
              <a:t> </a:t>
            </a:r>
          </a:p>
          <a:p>
            <a:pPr marL="341313" indent="-341313" eaLnBrk="1" hangingPunct="1">
              <a:spcBef>
                <a:spcPts val="700"/>
              </a:spcBef>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2800" dirty="0" smtClean="0"/>
              <a:t>Принцип тријажирања по степену хитности</a:t>
            </a:r>
          </a:p>
          <a:p>
            <a:pPr>
              <a:lnSpc>
                <a:spcPct val="90000"/>
              </a:lnSpc>
              <a:buFontTx/>
              <a:buChar char="-"/>
            </a:pPr>
            <a:r>
              <a:rPr lang="sr-Cyrl-CS" sz="2800" dirty="0"/>
              <a:t>санитетско </a:t>
            </a:r>
            <a:r>
              <a:rPr lang="sr-Latn-CS" sz="2800" dirty="0"/>
              <a:t>RHB</a:t>
            </a:r>
            <a:r>
              <a:rPr lang="sr-Cyrl-CS" sz="2800" dirty="0"/>
              <a:t> извиђање и осматрање</a:t>
            </a:r>
          </a:p>
          <a:p>
            <a:pPr>
              <a:lnSpc>
                <a:spcPct val="90000"/>
              </a:lnSpc>
              <a:buFontTx/>
              <a:buChar char="-"/>
            </a:pPr>
            <a:r>
              <a:rPr lang="sr-Cyrl-CS" sz="2800" dirty="0"/>
              <a:t>детекција и идентификација </a:t>
            </a:r>
            <a:r>
              <a:rPr lang="sr-Latn-CS" sz="2800" dirty="0"/>
              <a:t>RHB</a:t>
            </a:r>
            <a:r>
              <a:rPr lang="sr-Cyrl-CS" sz="2800" dirty="0"/>
              <a:t> агенаса</a:t>
            </a:r>
          </a:p>
          <a:p>
            <a:pPr>
              <a:lnSpc>
                <a:spcPct val="90000"/>
              </a:lnSpc>
              <a:buFontTx/>
              <a:buChar char="-"/>
            </a:pPr>
            <a:r>
              <a:rPr lang="sr-Cyrl-CS" sz="2800" dirty="0"/>
              <a:t>медицинско-техничка </a:t>
            </a:r>
            <a:r>
              <a:rPr lang="sr-Latn-CS" sz="2800" dirty="0"/>
              <a:t>RHB</a:t>
            </a:r>
            <a:r>
              <a:rPr lang="sr-Cyrl-CS" sz="2800" dirty="0"/>
              <a:t> заштита</a:t>
            </a:r>
          </a:p>
          <a:p>
            <a:pPr>
              <a:lnSpc>
                <a:spcPct val="90000"/>
              </a:lnSpc>
              <a:buFontTx/>
              <a:buChar char="-"/>
            </a:pPr>
            <a:r>
              <a:rPr lang="sr-Cyrl-CS" sz="2800" dirty="0"/>
              <a:t>ургентна профилакса</a:t>
            </a:r>
          </a:p>
          <a:p>
            <a:pPr>
              <a:lnSpc>
                <a:spcPct val="90000"/>
              </a:lnSpc>
              <a:buFontTx/>
              <a:buChar char="-"/>
            </a:pPr>
            <a:r>
              <a:rPr lang="sr-Latn-CS" sz="2800" dirty="0"/>
              <a:t>RHB</a:t>
            </a:r>
            <a:r>
              <a:rPr lang="sr-Cyrl-CS" sz="2800" dirty="0"/>
              <a:t> деконтаминација</a:t>
            </a:r>
          </a:p>
          <a:p>
            <a:pPr>
              <a:lnSpc>
                <a:spcPct val="90000"/>
              </a:lnSpc>
              <a:buFontTx/>
              <a:buChar char="-"/>
            </a:pPr>
            <a:r>
              <a:rPr lang="sr-Cyrl-CS" sz="2800" dirty="0"/>
              <a:t>противепидемијске мере</a:t>
            </a:r>
          </a:p>
          <a:p>
            <a:pPr>
              <a:lnSpc>
                <a:spcPct val="90000"/>
              </a:lnSpc>
              <a:buFontTx/>
              <a:buChar char="-"/>
            </a:pPr>
            <a:r>
              <a:rPr lang="sr-Cyrl-CS" sz="2800" dirty="0"/>
              <a:t>збрињавање повређених и оболелих</a:t>
            </a:r>
          </a:p>
          <a:p>
            <a:pPr marL="341313" indent="-341313" eaLnBrk="1" hangingPunct="1">
              <a:spcBef>
                <a:spcPts val="700"/>
              </a:spcBef>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sr-Cyrl-CS" sz="2800" dirty="0" smtClean="0"/>
          </a:p>
        </p:txBody>
      </p:sp>
      <p:sp>
        <p:nvSpPr>
          <p:cNvPr id="2" name="Right Brace 1"/>
          <p:cNvSpPr/>
          <p:nvPr/>
        </p:nvSpPr>
        <p:spPr>
          <a:xfrm>
            <a:off x="5867400" y="4038600"/>
            <a:ext cx="228600" cy="18288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sr-Latn-RS"/>
          </a:p>
        </p:txBody>
      </p:sp>
      <p:sp>
        <p:nvSpPr>
          <p:cNvPr id="3" name="Rounded Rectangle 2"/>
          <p:cNvSpPr/>
          <p:nvPr/>
        </p:nvSpPr>
        <p:spPr>
          <a:xfrm>
            <a:off x="6629400" y="4648200"/>
            <a:ext cx="18288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RS" dirty="0" smtClean="0"/>
              <a:t>РХБ заштита</a:t>
            </a:r>
            <a:endParaRPr lang="sr-Latn-RS" dirty="0"/>
          </a:p>
        </p:txBody>
      </p:sp>
    </p:spTree>
    <p:extLst>
      <p:ext uri="{BB962C8B-B14F-4D97-AF65-F5344CB8AC3E}">
        <p14:creationId xmlns="" xmlns:p14="http://schemas.microsoft.com/office/powerpoint/2010/main" val="305149909"/>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
          <p:cNvSpPr>
            <a:spLocks noGrp="1" noChangeArrowheads="1"/>
          </p:cNvSpPr>
          <p:nvPr>
            <p:ph type="title"/>
          </p:nvPr>
        </p:nvSpPr>
        <p:spPr>
          <a:xfrm>
            <a:off x="2362200" y="20782"/>
            <a:ext cx="4267200" cy="919163"/>
          </a:xfrm>
        </p:spPr>
        <p:txBody>
          <a:bodyPr>
            <a:normAutofit fontScale="90000"/>
          </a:bodyPr>
          <a:lstStyle/>
          <a:p>
            <a:pPr eaLnBrk="1" hangingPunct="1">
              <a:buClrTx/>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sr-Cyrl-CS" sz="2400" b="1" dirty="0" smtClean="0"/>
              <a:t/>
            </a:r>
            <a:br>
              <a:rPr lang="sr-Cyrl-CS" sz="2400" b="1" dirty="0" smtClean="0"/>
            </a:br>
            <a:r>
              <a:rPr lang="sr-Cyrl-CS" sz="2400" b="1" dirty="0" smtClean="0"/>
              <a:t>Хигијенско-профилактичке мере</a:t>
            </a:r>
            <a:br>
              <a:rPr lang="sr-Cyrl-CS" sz="2400" b="1" dirty="0" smtClean="0"/>
            </a:br>
            <a:endParaRPr lang="sr-Cyrl-CS" sz="2400" b="1" dirty="0" smtClean="0"/>
          </a:p>
        </p:txBody>
      </p:sp>
      <p:sp>
        <p:nvSpPr>
          <p:cNvPr id="9219" name="Rectangle 2"/>
          <p:cNvSpPr>
            <a:spLocks noGrp="1" noChangeArrowheads="1"/>
          </p:cNvSpPr>
          <p:nvPr>
            <p:ph idx="1"/>
          </p:nvPr>
        </p:nvSpPr>
        <p:spPr>
          <a:xfrm>
            <a:off x="304800" y="838200"/>
            <a:ext cx="8610600" cy="5715000"/>
          </a:xfrm>
        </p:spPr>
        <p:txBody>
          <a:bodyPr>
            <a:noAutofit/>
          </a:bodyPr>
          <a:lstStyle/>
          <a:p>
            <a:pPr>
              <a:lnSpc>
                <a:spcPct val="90000"/>
              </a:lnSpc>
              <a:buFontTx/>
              <a:buNone/>
            </a:pPr>
            <a:r>
              <a:rPr lang="sr-Cyrl-CS" sz="2400" dirty="0" smtClean="0"/>
              <a:t>активно </a:t>
            </a:r>
            <a:r>
              <a:rPr lang="sr-Cyrl-CS" sz="2400" dirty="0"/>
              <a:t>праћење хигијенских прилика и предузимање   </a:t>
            </a:r>
            <a:r>
              <a:rPr lang="sr-Cyrl-CS" sz="2400" dirty="0" smtClean="0"/>
              <a:t>свих потребних превентивних и корективних мера</a:t>
            </a:r>
          </a:p>
          <a:p>
            <a:pPr>
              <a:lnSpc>
                <a:spcPct val="90000"/>
              </a:lnSpc>
              <a:buFontTx/>
              <a:buNone/>
            </a:pPr>
            <a:r>
              <a:rPr lang="sr-Cyrl-CS" sz="2400" dirty="0" smtClean="0"/>
              <a:t>хигијенске </a:t>
            </a:r>
            <a:r>
              <a:rPr lang="sr-Cyrl-CS" sz="2400" dirty="0"/>
              <a:t>мере и санитарни надзор</a:t>
            </a:r>
            <a:r>
              <a:rPr lang="sr-Cyrl-CS" sz="1400" dirty="0"/>
              <a:t>		</a:t>
            </a:r>
            <a:endParaRPr lang="sr-Cyrl-CS" sz="1400" dirty="0" smtClean="0"/>
          </a:p>
          <a:p>
            <a:pPr marL="287337" indent="-285750">
              <a:lnSpc>
                <a:spcPct val="90000"/>
              </a:lnSpc>
              <a:buFont typeface="Wingdings" pitchFamily="2" charset="2"/>
              <a:buChar char="v"/>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pPr>
            <a:r>
              <a:rPr lang="sl-SI" sz="1400" dirty="0" smtClean="0"/>
              <a:t> </a:t>
            </a:r>
            <a:r>
              <a:rPr lang="sr-Cyrl-CS" sz="2400" dirty="0" smtClean="0"/>
              <a:t>Асанација пострадалог подручја</a:t>
            </a:r>
          </a:p>
          <a:p>
            <a:pPr marL="287337" indent="-285750">
              <a:lnSpc>
                <a:spcPct val="90000"/>
              </a:lnSpc>
              <a:buFont typeface="Wingdings" pitchFamily="2" charset="2"/>
              <a:buChar char="v"/>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pPr>
            <a:r>
              <a:rPr lang="sl-SI" sz="2400" dirty="0" smtClean="0"/>
              <a:t> </a:t>
            </a:r>
            <a:r>
              <a:rPr lang="sr-Cyrl-CS" sz="2400" dirty="0" smtClean="0"/>
              <a:t>Праћење хигијенских и епидемиолошких   прилика </a:t>
            </a:r>
          </a:p>
          <a:p>
            <a:pPr marL="287337" indent="-285750">
              <a:lnSpc>
                <a:spcPct val="90000"/>
              </a:lnSpc>
              <a:buFont typeface="Wingdings" pitchFamily="2" charset="2"/>
              <a:buChar char="v"/>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pPr>
            <a:r>
              <a:rPr lang="sl-SI" sz="2400" dirty="0" smtClean="0"/>
              <a:t> </a:t>
            </a:r>
            <a:r>
              <a:rPr lang="sr-Cyrl-CS" sz="2400" dirty="0" smtClean="0"/>
              <a:t>Лична хигијена</a:t>
            </a:r>
          </a:p>
          <a:p>
            <a:pPr marL="287337" indent="-285750">
              <a:lnSpc>
                <a:spcPct val="90000"/>
              </a:lnSpc>
              <a:buFont typeface="Wingdings" pitchFamily="2" charset="2"/>
              <a:buChar char="v"/>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pPr>
            <a:r>
              <a:rPr lang="sl-SI" sz="2400" dirty="0" smtClean="0"/>
              <a:t> </a:t>
            </a:r>
            <a:r>
              <a:rPr lang="sr-Cyrl-CS" sz="2400" dirty="0" smtClean="0"/>
              <a:t>Санитарна обрада људства</a:t>
            </a:r>
          </a:p>
          <a:p>
            <a:pPr marL="287337" indent="-285750">
              <a:lnSpc>
                <a:spcPct val="90000"/>
              </a:lnSpc>
              <a:buFont typeface="Wingdings" pitchFamily="2" charset="2"/>
              <a:buChar char="v"/>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pPr>
            <a:r>
              <a:rPr lang="sl-SI" sz="2400" dirty="0" smtClean="0"/>
              <a:t> </a:t>
            </a:r>
            <a:r>
              <a:rPr lang="sr-Cyrl-CS" sz="2400" dirty="0" smtClean="0"/>
              <a:t>Дезинфекцја Дезинсекција Дератизација</a:t>
            </a:r>
          </a:p>
          <a:p>
            <a:pPr marL="287337" indent="-285750">
              <a:buFont typeface="Wingdings" pitchFamily="2" charset="2"/>
              <a:buChar char="v"/>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pPr>
            <a:r>
              <a:rPr lang="sr-Cyrl-CS" sz="2400" dirty="0" smtClean="0"/>
              <a:t> Снабдевање </a:t>
            </a:r>
            <a:r>
              <a:rPr lang="sr-Cyrl-CS" sz="2400" dirty="0"/>
              <a:t>храном и водом</a:t>
            </a:r>
          </a:p>
          <a:p>
            <a:pPr marL="287337" indent="-285750">
              <a:buFont typeface="Wingdings" pitchFamily="2" charset="2"/>
              <a:buChar char="v"/>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pPr>
            <a:r>
              <a:rPr lang="sl-SI" sz="2400" dirty="0" smtClean="0"/>
              <a:t> </a:t>
            </a:r>
            <a:r>
              <a:rPr lang="sr-Cyrl-CS" sz="2400" dirty="0"/>
              <a:t>Заштита на раду </a:t>
            </a:r>
          </a:p>
          <a:p>
            <a:pPr marL="287337" indent="-285750">
              <a:buFont typeface="Wingdings" pitchFamily="2" charset="2"/>
              <a:buChar char="v"/>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pPr>
            <a:r>
              <a:rPr lang="sr-Cyrl-CS" sz="2400" dirty="0" smtClean="0"/>
              <a:t>Ментална </a:t>
            </a:r>
            <a:r>
              <a:rPr lang="sr-Cyrl-CS" sz="2400" dirty="0"/>
              <a:t>хигијена</a:t>
            </a:r>
          </a:p>
          <a:p>
            <a:pPr marL="287337" indent="-285750">
              <a:buFont typeface="Wingdings" pitchFamily="2" charset="2"/>
              <a:buChar char="v"/>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pPr>
            <a:r>
              <a:rPr lang="sr-Cyrl-CS" sz="2400" dirty="0" smtClean="0"/>
              <a:t>Имунопрофилакса</a:t>
            </a:r>
          </a:p>
          <a:p>
            <a:pPr marL="287337" indent="-285750">
              <a:buFont typeface="Wingdings" pitchFamily="2" charset="2"/>
              <a:buChar char="v"/>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pPr>
            <a:r>
              <a:rPr lang="sr-Cyrl-CS" sz="2400" dirty="0" smtClean="0"/>
              <a:t> Здравствено васпитање</a:t>
            </a:r>
          </a:p>
          <a:p>
            <a:pPr marL="287337" lvl="1">
              <a:buFont typeface="Wingdings" pitchFamily="2" charset="2"/>
              <a:buChar char="v"/>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pPr>
            <a:r>
              <a:rPr lang="sr-Cyrl-CS" sz="2400" dirty="0"/>
              <a:t>специфичну имунопрофилаксу и здравствено васопитање</a:t>
            </a:r>
          </a:p>
          <a:p>
            <a:pPr marL="1587" indent="0">
              <a:buNone/>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pPr>
            <a:endParaRPr lang="sr-Cyrl-CS" sz="1400" dirty="0"/>
          </a:p>
          <a:p>
            <a:pPr indent="-341313">
              <a:lnSpc>
                <a:spcPct val="90000"/>
              </a:lnSpc>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pPr>
            <a:endParaRPr lang="sr-Cyrl-CS" sz="1400" dirty="0" smtClean="0"/>
          </a:p>
        </p:txBody>
      </p:sp>
    </p:spTree>
    <p:extLst>
      <p:ext uri="{BB962C8B-B14F-4D97-AF65-F5344CB8AC3E}">
        <p14:creationId xmlns="" xmlns:p14="http://schemas.microsoft.com/office/powerpoint/2010/main" val="2397148444"/>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sr-Cyrl-CS" i="1" dirty="0"/>
              <a:t>ПРОБЛЕМИ</a:t>
            </a:r>
          </a:p>
        </p:txBody>
      </p:sp>
      <p:sp>
        <p:nvSpPr>
          <p:cNvPr id="9219" name="Rectangle 3"/>
          <p:cNvSpPr>
            <a:spLocks noGrp="1" noChangeArrowheads="1"/>
          </p:cNvSpPr>
          <p:nvPr>
            <p:ph idx="1"/>
          </p:nvPr>
        </p:nvSpPr>
        <p:spPr/>
        <p:txBody>
          <a:bodyPr/>
          <a:lstStyle/>
          <a:p>
            <a:r>
              <a:rPr lang="sr-Cyrl-CS" dirty="0"/>
              <a:t>смештај </a:t>
            </a:r>
          </a:p>
          <a:p>
            <a:r>
              <a:rPr lang="sr-Cyrl-CS" dirty="0"/>
              <a:t>снабдевање храном и водом</a:t>
            </a:r>
          </a:p>
          <a:p>
            <a:r>
              <a:rPr lang="sr-Cyrl-CS" dirty="0"/>
              <a:t>лична хигијена</a:t>
            </a:r>
          </a:p>
          <a:p>
            <a:r>
              <a:rPr lang="sr-Cyrl-CS" dirty="0"/>
              <a:t>угрожене групе (сиромашни, деца, труднице, стари)</a:t>
            </a:r>
          </a:p>
        </p:txBody>
      </p:sp>
    </p:spTree>
    <p:extLst>
      <p:ext uri="{BB962C8B-B14F-4D97-AF65-F5344CB8AC3E}">
        <p14:creationId xmlns="" xmlns:p14="http://schemas.microsoft.com/office/powerpoint/2010/main" val="1278553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sr-Cyrl-CS" sz="2800" b="1" dirty="0">
                <a:latin typeface="Times New Roman" pitchFamily="18" charset="0"/>
              </a:rPr>
              <a:t>ПРЕВЕНТИВНОМЕДИЦИНСКИ ПРОБЛЕМИ У ВАНРЕДНИМ </a:t>
            </a:r>
            <a:r>
              <a:rPr lang="sr-Cyrl-CS" sz="2800" b="1" dirty="0" smtClean="0">
                <a:latin typeface="Times New Roman" pitchFamily="18" charset="0"/>
              </a:rPr>
              <a:t>СИТУАЦИЈАМА</a:t>
            </a:r>
            <a:endParaRPr lang="en-US" sz="2800" b="1" dirty="0">
              <a:latin typeface="Times New Roman" pitchFamily="18" charset="0"/>
            </a:endParaRPr>
          </a:p>
        </p:txBody>
      </p:sp>
      <p:sp>
        <p:nvSpPr>
          <p:cNvPr id="23555" name="Rectangle 3"/>
          <p:cNvSpPr>
            <a:spLocks noGrp="1" noChangeArrowheads="1"/>
          </p:cNvSpPr>
          <p:nvPr>
            <p:ph idx="1"/>
          </p:nvPr>
        </p:nvSpPr>
        <p:spPr/>
        <p:txBody>
          <a:bodyPr>
            <a:normAutofit lnSpcReduction="10000"/>
          </a:bodyPr>
          <a:lstStyle/>
          <a:p>
            <a:pPr>
              <a:lnSpc>
                <a:spcPct val="90000"/>
              </a:lnSpc>
              <a:buFontTx/>
              <a:buNone/>
            </a:pPr>
            <a:r>
              <a:rPr lang="sr-Cyrl-CS" dirty="0">
                <a:latin typeface="Times New Roman" pitchFamily="18" charset="0"/>
              </a:rPr>
              <a:t>	У ванредним стањима озбиљно се нарушава еколошка равнотежа па долази до масовних обољења, а посебно заразних болести. </a:t>
            </a:r>
          </a:p>
          <a:p>
            <a:pPr>
              <a:lnSpc>
                <a:spcPct val="90000"/>
              </a:lnSpc>
              <a:buFontTx/>
              <a:buNone/>
            </a:pPr>
            <a:r>
              <a:rPr lang="sr-Cyrl-CS" dirty="0">
                <a:latin typeface="Times New Roman" pitchFamily="18" charset="0"/>
              </a:rPr>
              <a:t>	Међу катастрофама посебан хигијенско - епидемиолошки значај имају:</a:t>
            </a:r>
          </a:p>
          <a:p>
            <a:pPr lvl="2">
              <a:lnSpc>
                <a:spcPct val="90000"/>
              </a:lnSpc>
            </a:pPr>
            <a:r>
              <a:rPr lang="sr-Cyrl-CS" sz="3200" dirty="0">
                <a:latin typeface="Times New Roman" pitchFamily="18" charset="0"/>
              </a:rPr>
              <a:t>поплаве</a:t>
            </a:r>
          </a:p>
          <a:p>
            <a:pPr lvl="2">
              <a:lnSpc>
                <a:spcPct val="90000"/>
              </a:lnSpc>
            </a:pPr>
            <a:r>
              <a:rPr lang="sr-Cyrl-CS" sz="3200" dirty="0">
                <a:latin typeface="Times New Roman" pitchFamily="18" charset="0"/>
              </a:rPr>
              <a:t>земљотреси</a:t>
            </a:r>
          </a:p>
          <a:p>
            <a:pPr lvl="2">
              <a:lnSpc>
                <a:spcPct val="90000"/>
              </a:lnSpc>
            </a:pPr>
            <a:r>
              <a:rPr lang="sr-Cyrl-CS" sz="3200" dirty="0">
                <a:latin typeface="Times New Roman" pitchFamily="18" charset="0"/>
              </a:rPr>
              <a:t>епидемије</a:t>
            </a:r>
          </a:p>
          <a:p>
            <a:pPr lvl="2">
              <a:lnSpc>
                <a:spcPct val="90000"/>
              </a:lnSpc>
            </a:pPr>
            <a:r>
              <a:rPr lang="sr-Cyrl-CS" sz="3200" dirty="0">
                <a:latin typeface="Times New Roman" pitchFamily="18" charset="0"/>
              </a:rPr>
              <a:t>рат</a:t>
            </a:r>
          </a:p>
          <a:p>
            <a:pPr lvl="1">
              <a:lnSpc>
                <a:spcPct val="90000"/>
              </a:lnSpc>
              <a:buFontTx/>
              <a:buNone/>
            </a:pPr>
            <a:endParaRPr lang="en-US" sz="3200" dirty="0">
              <a:latin typeface="Times New Roman" pitchFamily="18" charset="0"/>
            </a:endParaRPr>
          </a:p>
        </p:txBody>
      </p:sp>
    </p:spTree>
    <p:extLst>
      <p:ext uri="{BB962C8B-B14F-4D97-AF65-F5344CB8AC3E}">
        <p14:creationId xmlns="" xmlns:p14="http://schemas.microsoft.com/office/powerpoint/2010/main" val="425198249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sr-Cyrl-CS" sz="4000">
                <a:latin typeface="Times New Roman" pitchFamily="18" charset="0"/>
              </a:rPr>
              <a:t>ПОСЛЕДИЦЕ РАТНОГ СТАЊА</a:t>
            </a:r>
            <a:endParaRPr lang="en-US" sz="4000">
              <a:latin typeface="Times New Roman" pitchFamily="18" charset="0"/>
            </a:endParaRPr>
          </a:p>
        </p:txBody>
      </p:sp>
      <p:sp>
        <p:nvSpPr>
          <p:cNvPr id="30723" name="Rectangle 3"/>
          <p:cNvSpPr>
            <a:spLocks noGrp="1" noChangeArrowheads="1"/>
          </p:cNvSpPr>
          <p:nvPr>
            <p:ph idx="1"/>
          </p:nvPr>
        </p:nvSpPr>
        <p:spPr/>
        <p:txBody>
          <a:bodyPr/>
          <a:lstStyle/>
          <a:p>
            <a:r>
              <a:rPr lang="sr-Cyrl-CS" sz="2800">
                <a:latin typeface="Times New Roman" pitchFamily="18" charset="0"/>
              </a:rPr>
              <a:t>пораст општег и специфичног морбидитета и морталитета</a:t>
            </a:r>
          </a:p>
          <a:p>
            <a:r>
              <a:rPr lang="sr-Cyrl-CS" sz="2800">
                <a:latin typeface="Times New Roman" pitchFamily="18" charset="0"/>
              </a:rPr>
              <a:t>епидемије заразних болести</a:t>
            </a:r>
          </a:p>
          <a:p>
            <a:r>
              <a:rPr lang="sr-Cyrl-CS" sz="2800">
                <a:latin typeface="Times New Roman" pitchFamily="18" charset="0"/>
              </a:rPr>
              <a:t>масовна обољења услед дефицитарне исхране</a:t>
            </a:r>
          </a:p>
          <a:p>
            <a:r>
              <a:rPr lang="sr-Cyrl-CS" sz="2800">
                <a:latin typeface="Times New Roman" pitchFamily="18" charset="0"/>
              </a:rPr>
              <a:t>психички поремећаји</a:t>
            </a:r>
          </a:p>
          <a:p>
            <a:r>
              <a:rPr lang="sr-Cyrl-CS" sz="2800">
                <a:latin typeface="Times New Roman" pitchFamily="18" charset="0"/>
              </a:rPr>
              <a:t>пораст професионалних оштећења и обољења </a:t>
            </a:r>
          </a:p>
          <a:p>
            <a:r>
              <a:rPr lang="sr-Cyrl-CS" sz="2800">
                <a:latin typeface="Times New Roman" pitchFamily="18" charset="0"/>
              </a:rPr>
              <a:t>опадање психофизичке кондиције, радне и борбене способности становништва</a:t>
            </a:r>
            <a:endParaRPr lang="en-US" sz="2800">
              <a:latin typeface="Times New Roman" pitchFamily="18" charset="0"/>
            </a:endParaRPr>
          </a:p>
        </p:txBody>
      </p:sp>
    </p:spTree>
    <p:extLst>
      <p:ext uri="{BB962C8B-B14F-4D97-AF65-F5344CB8AC3E}">
        <p14:creationId xmlns="" xmlns:p14="http://schemas.microsoft.com/office/powerpoint/2010/main" val="71025544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normAutofit fontScale="90000"/>
          </a:bodyPr>
          <a:lstStyle/>
          <a:p>
            <a:r>
              <a:rPr lang="sr-Cyrl-CS" sz="3600">
                <a:latin typeface="Times New Roman" pitchFamily="18" charset="0"/>
              </a:rPr>
              <a:t>ПРЕВЕНТИВНОМЕДИЦИНСКЕ МЕРЕ У ВАНРЕДНИМ СТАЊИМА</a:t>
            </a:r>
            <a:endParaRPr lang="en-US" sz="3600">
              <a:latin typeface="Times New Roman" pitchFamily="18" charset="0"/>
            </a:endParaRPr>
          </a:p>
        </p:txBody>
      </p:sp>
      <p:sp>
        <p:nvSpPr>
          <p:cNvPr id="31747" name="Rectangle 3"/>
          <p:cNvSpPr>
            <a:spLocks noGrp="1" noChangeArrowheads="1"/>
          </p:cNvSpPr>
          <p:nvPr>
            <p:ph idx="1"/>
          </p:nvPr>
        </p:nvSpPr>
        <p:spPr/>
        <p:txBody>
          <a:bodyPr>
            <a:normAutofit fontScale="77500" lnSpcReduction="20000"/>
          </a:bodyPr>
          <a:lstStyle/>
          <a:p>
            <a:pPr>
              <a:lnSpc>
                <a:spcPct val="90000"/>
              </a:lnSpc>
            </a:pPr>
            <a:r>
              <a:rPr lang="sr-Cyrl-CS" dirty="0">
                <a:latin typeface="Times New Roman" pitchFamily="18" charset="0"/>
              </a:rPr>
              <a:t>спроводе се у циљу спречевања или ублажавања негативних последица катастрофа</a:t>
            </a:r>
          </a:p>
          <a:p>
            <a:pPr>
              <a:lnSpc>
                <a:spcPct val="90000"/>
              </a:lnSpc>
            </a:pPr>
            <a:r>
              <a:rPr lang="sr-Cyrl-CS" dirty="0">
                <a:latin typeface="Times New Roman" pitchFamily="18" charset="0"/>
              </a:rPr>
              <a:t>превентивномедицинске мере су:</a:t>
            </a:r>
          </a:p>
          <a:p>
            <a:pPr lvl="2">
              <a:lnSpc>
                <a:spcPct val="90000"/>
              </a:lnSpc>
            </a:pPr>
            <a:r>
              <a:rPr lang="sr-Cyrl-CS" dirty="0">
                <a:latin typeface="Times New Roman" pitchFamily="18" charset="0"/>
              </a:rPr>
              <a:t>организационе,</a:t>
            </a:r>
          </a:p>
          <a:p>
            <a:pPr lvl="2">
              <a:lnSpc>
                <a:spcPct val="90000"/>
              </a:lnSpc>
            </a:pPr>
            <a:r>
              <a:rPr lang="sr-Cyrl-CS" dirty="0">
                <a:latin typeface="Times New Roman" pitchFamily="18" charset="0"/>
              </a:rPr>
              <a:t>социјалне, </a:t>
            </a:r>
          </a:p>
          <a:p>
            <a:pPr lvl="2">
              <a:lnSpc>
                <a:spcPct val="90000"/>
              </a:lnSpc>
            </a:pPr>
            <a:r>
              <a:rPr lang="sr-Cyrl-CS" dirty="0">
                <a:latin typeface="Times New Roman" pitchFamily="18" charset="0"/>
              </a:rPr>
              <a:t>економске,</a:t>
            </a:r>
          </a:p>
          <a:p>
            <a:pPr lvl="2">
              <a:lnSpc>
                <a:spcPct val="90000"/>
              </a:lnSpc>
            </a:pPr>
            <a:r>
              <a:rPr lang="sr-Cyrl-CS" dirty="0">
                <a:latin typeface="Times New Roman" pitchFamily="18" charset="0"/>
              </a:rPr>
              <a:t>производне,</a:t>
            </a:r>
          </a:p>
          <a:p>
            <a:pPr lvl="2">
              <a:lnSpc>
                <a:spcPct val="90000"/>
              </a:lnSpc>
            </a:pPr>
            <a:r>
              <a:rPr lang="sr-Cyrl-CS" dirty="0">
                <a:latin typeface="Times New Roman" pitchFamily="18" charset="0"/>
              </a:rPr>
              <a:t>техничке и </a:t>
            </a:r>
          </a:p>
          <a:p>
            <a:pPr lvl="2">
              <a:lnSpc>
                <a:spcPct val="90000"/>
              </a:lnSpc>
            </a:pPr>
            <a:r>
              <a:rPr lang="sr-Cyrl-CS" dirty="0" smtClean="0">
                <a:latin typeface="Times New Roman" pitchFamily="18" charset="0"/>
              </a:rPr>
              <a:t>Медицинске</a:t>
            </a:r>
          </a:p>
          <a:p>
            <a:r>
              <a:rPr lang="sr-Cyrl-CS" dirty="0" smtClean="0">
                <a:latin typeface="Times New Roman" pitchFamily="18" charset="0"/>
              </a:rPr>
              <a:t>спроводе их свако на свом нивоу:</a:t>
            </a:r>
          </a:p>
          <a:p>
            <a:pPr lvl="1"/>
            <a:r>
              <a:rPr lang="sr-Cyrl-CS" dirty="0" smtClean="0">
                <a:latin typeface="Times New Roman" pitchFamily="18" charset="0"/>
              </a:rPr>
              <a:t>комуналне службе и предузећа</a:t>
            </a:r>
          </a:p>
          <a:p>
            <a:pPr lvl="1"/>
            <a:r>
              <a:rPr lang="sr-Cyrl-CS" dirty="0" smtClean="0">
                <a:latin typeface="Times New Roman" pitchFamily="18" charset="0"/>
              </a:rPr>
              <a:t>здравство</a:t>
            </a:r>
          </a:p>
          <a:p>
            <a:pPr lvl="1"/>
            <a:r>
              <a:rPr lang="sr-Cyrl-CS" dirty="0" smtClean="0">
                <a:latin typeface="Times New Roman" pitchFamily="18" charset="0"/>
              </a:rPr>
              <a:t>организације Црвеног крста</a:t>
            </a:r>
          </a:p>
          <a:p>
            <a:pPr lvl="1"/>
            <a:r>
              <a:rPr lang="sr-Cyrl-CS" dirty="0" smtClean="0">
                <a:latin typeface="Times New Roman" pitchFamily="18" charset="0"/>
              </a:rPr>
              <a:t>становништво</a:t>
            </a:r>
            <a:endParaRPr lang="en-US" dirty="0" smtClean="0">
              <a:latin typeface="Times New Roman" pitchFamily="18" charset="0"/>
            </a:endParaRPr>
          </a:p>
          <a:p>
            <a:pPr lvl="2">
              <a:lnSpc>
                <a:spcPct val="90000"/>
              </a:lnSpc>
            </a:pPr>
            <a:endParaRPr lang="en-US" dirty="0">
              <a:latin typeface="Times New Roman" pitchFamily="18" charset="0"/>
            </a:endParaRPr>
          </a:p>
        </p:txBody>
      </p:sp>
    </p:spTree>
    <p:extLst>
      <p:ext uri="{BB962C8B-B14F-4D97-AF65-F5344CB8AC3E}">
        <p14:creationId xmlns="" xmlns:p14="http://schemas.microsoft.com/office/powerpoint/2010/main" val="261216110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title"/>
          </p:nvPr>
        </p:nvSpPr>
        <p:spPr>
          <a:xfrm>
            <a:off x="685800" y="3048000"/>
            <a:ext cx="7772400" cy="1462088"/>
          </a:xfrm>
        </p:spPr>
        <p:txBody>
          <a:bodyPr>
            <a:normAutofit fontScale="90000"/>
          </a:bodyPr>
          <a:lstStyle/>
          <a:p>
            <a:pPr algn="ctr"/>
            <a:r>
              <a:rPr lang="sr-Latn-CS" sz="1600" dirty="0"/>
              <a:t/>
            </a:r>
            <a:br>
              <a:rPr lang="sr-Latn-CS" sz="1600" dirty="0"/>
            </a:br>
            <a:r>
              <a:rPr lang="sr-Cyrl-RS" sz="4000" dirty="0" smtClean="0"/>
              <a:t>Смештај становника у ванредним ситуацијама</a:t>
            </a:r>
            <a:endParaRPr lang="en-US" sz="4000" dirty="0"/>
          </a:p>
        </p:txBody>
      </p:sp>
    </p:spTree>
    <p:extLst>
      <p:ext uri="{BB962C8B-B14F-4D97-AF65-F5344CB8AC3E}">
        <p14:creationId xmlns="" xmlns:p14="http://schemas.microsoft.com/office/powerpoint/2010/main" val="592445722"/>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3"/>
          <p:cNvSpPr>
            <a:spLocks noGrp="1" noChangeArrowheads="1"/>
          </p:cNvSpPr>
          <p:nvPr>
            <p:ph idx="1"/>
          </p:nvPr>
        </p:nvSpPr>
        <p:spPr>
          <a:xfrm>
            <a:off x="304800" y="457200"/>
            <a:ext cx="8686800" cy="5486400"/>
          </a:xfrm>
        </p:spPr>
        <p:txBody>
          <a:bodyPr>
            <a:normAutofit fontScale="85000" lnSpcReduction="10000"/>
          </a:bodyPr>
          <a:lstStyle/>
          <a:p>
            <a:r>
              <a:rPr lang="sr-Latn-RS" dirty="0"/>
              <a:t>Смештај становништва у </a:t>
            </a:r>
            <a:r>
              <a:rPr lang="en-US" dirty="0" err="1"/>
              <a:t>ва</a:t>
            </a:r>
            <a:r>
              <a:rPr lang="sr-Latn-RS" dirty="0"/>
              <a:t>нредним условима или природним катастрофама може бити организован </a:t>
            </a:r>
          </a:p>
          <a:p>
            <a:pPr lvl="2"/>
            <a:r>
              <a:rPr lang="sr-Latn-RS" dirty="0"/>
              <a:t>ван насеља (</a:t>
            </a:r>
            <a:r>
              <a:rPr lang="sr-Latn-RS" i="1" dirty="0"/>
              <a:t>логори, биваци</a:t>
            </a:r>
            <a:r>
              <a:rPr lang="sr-Latn-RS" dirty="0"/>
              <a:t>)</a:t>
            </a:r>
          </a:p>
          <a:p>
            <a:pPr lvl="2"/>
            <a:r>
              <a:rPr lang="sr-Latn-RS" dirty="0"/>
              <a:t>у насељу које није стално место боравка (</a:t>
            </a:r>
            <a:r>
              <a:rPr lang="sr-Latn-RS" i="1" dirty="0"/>
              <a:t>кантонман, склониште</a:t>
            </a:r>
            <a:r>
              <a:rPr lang="sr-Latn-RS" dirty="0"/>
              <a:t>)</a:t>
            </a:r>
          </a:p>
          <a:p>
            <a:r>
              <a:rPr lang="sr-Latn-RS" dirty="0"/>
              <a:t>ЛОГОРСКИ СМЕШТАЈ</a:t>
            </a:r>
          </a:p>
          <a:p>
            <a:r>
              <a:rPr lang="sr-Latn-RS" dirty="0"/>
              <a:t>	При организовању логорског смештаја потребно је спровести хигијенско обезбеђење логора ради очувања здравља смештеног становништва и спречавања епидемија. Мере </a:t>
            </a:r>
            <a:r>
              <a:rPr lang="sr-Latn-RS" dirty="0" smtClean="0"/>
              <a:t>су</a:t>
            </a:r>
            <a:r>
              <a:rPr lang="sr-Cyrl-RS" dirty="0" smtClean="0"/>
              <a:t>:</a:t>
            </a:r>
            <a:endParaRPr lang="sr-Latn-RS" dirty="0"/>
          </a:p>
          <a:p>
            <a:pPr lvl="2"/>
            <a:r>
              <a:rPr lang="sr-Latn-RS" dirty="0"/>
              <a:t>хигијенско–епидемиолошко извиђање подручја предвиђеног за смештај логора </a:t>
            </a:r>
          </a:p>
          <a:p>
            <a:pPr lvl="2"/>
            <a:r>
              <a:rPr lang="sr-Latn-RS" dirty="0"/>
              <a:t>одабир места за логор</a:t>
            </a:r>
          </a:p>
          <a:p>
            <a:pPr lvl="2"/>
            <a:r>
              <a:rPr lang="sr-Latn-RS" dirty="0"/>
              <a:t>уређење за логор</a:t>
            </a:r>
          </a:p>
          <a:p>
            <a:pPr lvl="2"/>
            <a:r>
              <a:rPr lang="sr-Latn-RS" dirty="0"/>
              <a:t>хигијенске мере током логоровања</a:t>
            </a:r>
          </a:p>
          <a:p>
            <a:pPr lvl="2"/>
            <a:r>
              <a:rPr lang="sr-Latn-RS" dirty="0"/>
              <a:t>асанационе мере при поласку из логора</a:t>
            </a:r>
          </a:p>
          <a:p>
            <a:pPr marL="1295400" lvl="2" indent="-381000" algn="just">
              <a:lnSpc>
                <a:spcPct val="80000"/>
              </a:lnSpc>
            </a:pPr>
            <a:endParaRPr lang="en-US" sz="2800" dirty="0"/>
          </a:p>
        </p:txBody>
      </p:sp>
    </p:spTree>
    <p:extLst>
      <p:ext uri="{BB962C8B-B14F-4D97-AF65-F5344CB8AC3E}">
        <p14:creationId xmlns="" xmlns:p14="http://schemas.microsoft.com/office/powerpoint/2010/main" val="2267871696"/>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sr-Latn-CS" sz="2000"/>
              <a:t>                               </a:t>
            </a:r>
            <a:endParaRPr lang="en-US" sz="2000"/>
          </a:p>
        </p:txBody>
      </p:sp>
      <p:sp>
        <p:nvSpPr>
          <p:cNvPr id="6147" name="Rectangle 3"/>
          <p:cNvSpPr>
            <a:spLocks noGrp="1" noChangeArrowheads="1"/>
          </p:cNvSpPr>
          <p:nvPr>
            <p:ph idx="1"/>
          </p:nvPr>
        </p:nvSpPr>
        <p:spPr>
          <a:xfrm>
            <a:off x="381000" y="1219200"/>
            <a:ext cx="8229600" cy="5233988"/>
          </a:xfrm>
        </p:spPr>
        <p:txBody>
          <a:bodyPr>
            <a:normAutofit lnSpcReduction="10000"/>
          </a:bodyPr>
          <a:lstStyle/>
          <a:p>
            <a:pPr marL="0" indent="0" algn="ctr">
              <a:buNone/>
            </a:pPr>
            <a:r>
              <a:rPr lang="sr-Latn-RS" sz="2400" dirty="0"/>
              <a:t>Бивак</a:t>
            </a:r>
          </a:p>
          <a:p>
            <a:r>
              <a:rPr lang="sr-Latn-RS" sz="2400" dirty="0"/>
              <a:t>	Организује се као веома кратак смештај, најчешће само ноћење или предах у импровизованим склоништима (</a:t>
            </a:r>
            <a:r>
              <a:rPr lang="sr-Latn-RS" sz="2400" i="1" dirty="0"/>
              <a:t>заклон, колиба, шатор, земуница</a:t>
            </a:r>
            <a:r>
              <a:rPr lang="sr-Latn-RS" sz="2400" dirty="0"/>
              <a:t>).</a:t>
            </a:r>
          </a:p>
          <a:p>
            <a:r>
              <a:rPr lang="sr-Latn-RS" sz="2400" dirty="0"/>
              <a:t>	Хигијенско–епидемилошко извиђање и одабир места за бивак важе иста правила ко иза логор. Заклони се могу направити од грања и лишћа у виду тзв. плетара. На земљу се ставља слој грања и лишћа за спавање. Око стабла дрвета се може направити колиба од испреплетаног грања. Зими је одличан заклон ископана пећина у снегу или ˝ескимски игло˝, који се греје топлотом људских тела. </a:t>
            </a:r>
          </a:p>
          <a:p>
            <a:r>
              <a:rPr lang="sr-Latn-RS" sz="2400" dirty="0"/>
              <a:t>	По завршеном биваковању асанација се обавља на исти начин као и после логоровања.</a:t>
            </a:r>
          </a:p>
          <a:p>
            <a:pPr marL="0" indent="0">
              <a:buNone/>
            </a:pPr>
            <a:r>
              <a:rPr lang="sr-Latn-RS" sz="2400" dirty="0" smtClean="0"/>
              <a:t>      </a:t>
            </a:r>
            <a:endParaRPr lang="sr-Latn-RS" sz="2400" dirty="0"/>
          </a:p>
        </p:txBody>
      </p:sp>
    </p:spTree>
    <p:extLst>
      <p:ext uri="{BB962C8B-B14F-4D97-AF65-F5344CB8AC3E}">
        <p14:creationId xmlns="" xmlns:p14="http://schemas.microsoft.com/office/powerpoint/2010/main" val="4232019444"/>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idx="1"/>
          </p:nvPr>
        </p:nvSpPr>
        <p:spPr>
          <a:xfrm>
            <a:off x="228600" y="1600200"/>
            <a:ext cx="8839200" cy="5105400"/>
          </a:xfrm>
        </p:spPr>
        <p:txBody>
          <a:bodyPr>
            <a:normAutofit fontScale="92500" lnSpcReduction="20000"/>
          </a:bodyPr>
          <a:lstStyle/>
          <a:p>
            <a:pPr marL="0" indent="0" algn="ctr">
              <a:buNone/>
            </a:pPr>
            <a:r>
              <a:rPr lang="sr-Latn-RS" sz="2000" dirty="0"/>
              <a:t>КАНТОНМАН</a:t>
            </a:r>
          </a:p>
          <a:p>
            <a:r>
              <a:rPr lang="sr-Latn-RS" sz="2000" dirty="0"/>
              <a:t>	Веома је важно пре организовања кантонмана извршити хигијенско-епидемиолошко  извиђање ради утврђивања постојања заразних болести у насељу. </a:t>
            </a:r>
          </a:p>
          <a:p>
            <a:r>
              <a:rPr lang="sr-Latn-RS" sz="2000" dirty="0"/>
              <a:t>	Затим проверава се стање објеката за становање, водоснабдевање и санитарних просторија. </a:t>
            </a:r>
          </a:p>
          <a:p>
            <a:r>
              <a:rPr lang="sr-Latn-RS" sz="2000" dirty="0"/>
              <a:t>	Прикупљају се подаци о инфестацији мувама, комарцима и вашима. </a:t>
            </a:r>
          </a:p>
          <a:p>
            <a:r>
              <a:rPr lang="sr-Latn-RS" sz="2000" dirty="0"/>
              <a:t>Становништво може да буде смештено у насељу ван сталног места боравка. </a:t>
            </a:r>
          </a:p>
          <a:p>
            <a:r>
              <a:rPr lang="sr-Latn-RS" sz="2000" dirty="0"/>
              <a:t>	Највећи проблем овог начина смештаја је епидемиолошка опасност услед мешања са локалним становништвом. </a:t>
            </a:r>
          </a:p>
          <a:p>
            <a:r>
              <a:rPr lang="sr-Latn-RS" sz="2000" dirty="0"/>
              <a:t>	У погледу конфора смештаја и водоснабдевања, кантонман има предност у односу на бивак и логор. Када су резултати хигијенско-епидемиолошког извиђања повољни у насеље се упућује коначарска екипа, која треба да одабере зграде за смештај људства, кухињу, амбуланту и др. </a:t>
            </a:r>
          </a:p>
          <a:p>
            <a:r>
              <a:rPr lang="sr-Latn-RS" sz="2000" dirty="0"/>
              <a:t>	Из зграда се изнесе непотребан намештај, очисти се и изврши се дезинфекција, дезинсекција и дератизација. </a:t>
            </a:r>
          </a:p>
          <a:p>
            <a:r>
              <a:rPr lang="sr-Latn-RS" sz="2000" dirty="0"/>
              <a:t>	Нужници се очисте и дезинфикују.</a:t>
            </a:r>
          </a:p>
          <a:p>
            <a:r>
              <a:rPr lang="sr-Latn-RS" sz="2000" dirty="0"/>
              <a:t>	Зграда за кухињу мора имати чисто и довољно пространо двориште са простором за чување намирница.</a:t>
            </a:r>
          </a:p>
        </p:txBody>
      </p:sp>
      <p:sp>
        <p:nvSpPr>
          <p:cNvPr id="40963" name="Rectangle 3"/>
          <p:cNvSpPr>
            <a:spLocks noChangeArrowheads="1"/>
          </p:cNvSpPr>
          <p:nvPr/>
        </p:nvSpPr>
        <p:spPr bwMode="auto">
          <a:xfrm>
            <a:off x="872836" y="152400"/>
            <a:ext cx="7772400" cy="1462088"/>
          </a:xfrm>
          <a:prstGeom prst="rect">
            <a:avLst/>
          </a:prstGeom>
          <a:noFill/>
          <a:ln w="9525">
            <a:noFill/>
            <a:miter lim="800000"/>
            <a:headEnd/>
            <a:tailEnd/>
          </a:ln>
          <a:effectLst/>
        </p:spPr>
        <p:txBody>
          <a:bodyPr anchor="ctr"/>
          <a:lstStyle/>
          <a:p>
            <a:pPr algn="ctr"/>
            <a:r>
              <a:rPr lang="sr-Cyrl-RS" sz="4000" dirty="0" smtClean="0"/>
              <a:t>У насељу</a:t>
            </a:r>
            <a:endParaRPr lang="en-US" sz="4000" dirty="0"/>
          </a:p>
        </p:txBody>
      </p:sp>
    </p:spTree>
    <p:extLst>
      <p:ext uri="{BB962C8B-B14F-4D97-AF65-F5344CB8AC3E}">
        <p14:creationId xmlns="" xmlns:p14="http://schemas.microsoft.com/office/powerpoint/2010/main" val="1552416503"/>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idx="1"/>
          </p:nvPr>
        </p:nvSpPr>
        <p:spPr>
          <a:xfrm>
            <a:off x="152400" y="152400"/>
            <a:ext cx="8763000" cy="6705600"/>
          </a:xfrm>
        </p:spPr>
        <p:txBody>
          <a:bodyPr numCol="2">
            <a:noAutofit/>
          </a:bodyPr>
          <a:lstStyle/>
          <a:p>
            <a:pPr marL="0" indent="0" algn="ctr">
              <a:buNone/>
            </a:pPr>
            <a:r>
              <a:rPr lang="sr-Latn-RS" sz="2000" b="1" dirty="0"/>
              <a:t>СКЛОНИШТЕ</a:t>
            </a:r>
          </a:p>
          <a:p>
            <a:r>
              <a:rPr lang="sr-Latn-RS" sz="1000" dirty="0"/>
              <a:t>	</a:t>
            </a:r>
            <a:r>
              <a:rPr lang="sr-Latn-RS" sz="1600" dirty="0"/>
              <a:t>Склоништа служе за колективну заштиту од ваздушних напада  и НБХ агенса. Може бити</a:t>
            </a:r>
          </a:p>
          <a:p>
            <a:pPr lvl="2"/>
            <a:r>
              <a:rPr lang="sr-Latn-RS" sz="1600" dirty="0"/>
              <a:t>	Стално склониште (</a:t>
            </a:r>
            <a:r>
              <a:rPr lang="sr-Latn-RS" sz="1600" i="1" dirty="0"/>
              <a:t>праве се  од армираног бетона и смештају се у стамбене зграде, бонице, школе, јавне установе или у градске рејоне</a:t>
            </a:r>
            <a:r>
              <a:rPr lang="sr-Latn-RS" sz="1600" dirty="0"/>
              <a:t>)  </a:t>
            </a:r>
          </a:p>
          <a:p>
            <a:pPr lvl="2"/>
            <a:r>
              <a:rPr lang="sr-Latn-RS" sz="1600" dirty="0"/>
              <a:t>	Привремено склониште (</a:t>
            </a:r>
            <a:r>
              <a:rPr lang="sr-Latn-RS" sz="1600" i="1" dirty="0"/>
              <a:t>праве се од дрвета и земље на свим местима где се изводе борбена дејс</a:t>
            </a:r>
            <a:endParaRPr lang="sr-Latn-RS" sz="1600" dirty="0"/>
          </a:p>
          <a:p>
            <a:r>
              <a:rPr lang="sr-Latn-RS" sz="1600" dirty="0"/>
              <a:t>	Основни проблеми који се морају решити  у сваком склоништу су</a:t>
            </a:r>
          </a:p>
          <a:p>
            <a:pPr lvl="2"/>
            <a:r>
              <a:rPr lang="sr-Latn-RS" sz="1600" dirty="0"/>
              <a:t>довољан простор</a:t>
            </a:r>
          </a:p>
          <a:p>
            <a:pPr lvl="2"/>
            <a:r>
              <a:rPr lang="sr-Latn-RS" sz="1600" dirty="0"/>
              <a:t>довољно ваздуха</a:t>
            </a:r>
          </a:p>
          <a:p>
            <a:pPr lvl="2"/>
            <a:r>
              <a:rPr lang="sr-Latn-RS" sz="1600" dirty="0"/>
              <a:t>водоснабдевање</a:t>
            </a:r>
          </a:p>
          <a:p>
            <a:pPr lvl="2"/>
            <a:r>
              <a:rPr lang="sr-Latn-RS" sz="1600" dirty="0"/>
              <a:t>исхрана</a:t>
            </a:r>
          </a:p>
          <a:p>
            <a:pPr lvl="2"/>
            <a:r>
              <a:rPr lang="sr-Latn-RS" sz="1600" dirty="0"/>
              <a:t>херметичност</a:t>
            </a:r>
          </a:p>
          <a:p>
            <a:pPr lvl="2"/>
            <a:r>
              <a:rPr lang="sr-Latn-RS" sz="1600" dirty="0"/>
              <a:t>осветљње</a:t>
            </a:r>
          </a:p>
          <a:p>
            <a:pPr lvl="2"/>
            <a:r>
              <a:rPr lang="sr-Latn-RS" sz="1600" dirty="0"/>
              <a:t>отклањање отпадних </a:t>
            </a:r>
            <a:r>
              <a:rPr lang="sr-Latn-RS" sz="1600" dirty="0" smtClean="0"/>
              <a:t>материја</a:t>
            </a:r>
            <a:endParaRPr lang="sr-Cyrl-RS" sz="1600" dirty="0" smtClean="0"/>
          </a:p>
          <a:p>
            <a:pPr lvl="2"/>
            <a:endParaRPr lang="sr-Cyrl-RS" sz="1600" dirty="0" smtClean="0"/>
          </a:p>
          <a:p>
            <a:pPr lvl="2"/>
            <a:endParaRPr lang="sr-Cyrl-RS" sz="1600" dirty="0" smtClean="0"/>
          </a:p>
          <a:p>
            <a:pPr lvl="2">
              <a:buNone/>
            </a:pPr>
            <a:endParaRPr lang="sr-Latn-RS" sz="1600" dirty="0"/>
          </a:p>
          <a:p>
            <a:r>
              <a:rPr lang="sr-Latn-RS" sz="1600" dirty="0"/>
              <a:t>Неопходне просторије у сталном склоништу су </a:t>
            </a:r>
          </a:p>
          <a:p>
            <a:pPr lvl="2"/>
            <a:r>
              <a:rPr lang="sr-Latn-RS" sz="1600" dirty="0"/>
              <a:t>улаз</a:t>
            </a:r>
          </a:p>
          <a:p>
            <a:pPr lvl="2"/>
            <a:r>
              <a:rPr lang="sr-Latn-RS" sz="1600" dirty="0"/>
              <a:t>преткоморе одвојене вратима (</a:t>
            </a:r>
            <a:r>
              <a:rPr lang="sr-Latn-RS" sz="1600" i="1" dirty="0"/>
              <a:t>уставе</a:t>
            </a:r>
            <a:r>
              <a:rPr lang="sr-Latn-RS" sz="1600" dirty="0"/>
              <a:t>)</a:t>
            </a:r>
          </a:p>
          <a:p>
            <a:pPr lvl="2"/>
            <a:r>
              <a:rPr lang="sr-Latn-RS" sz="1600" dirty="0"/>
              <a:t>просторија за боравак</a:t>
            </a:r>
          </a:p>
          <a:p>
            <a:pPr lvl="2"/>
            <a:r>
              <a:rPr lang="sr-Latn-RS" sz="1600" dirty="0"/>
              <a:t>резервни узлаз</a:t>
            </a:r>
          </a:p>
          <a:p>
            <a:pPr lvl="2"/>
            <a:r>
              <a:rPr lang="sr-Latn-RS" sz="1600" dirty="0"/>
              <a:t>простор са санитаним уређајима</a:t>
            </a:r>
          </a:p>
          <a:p>
            <a:pPr lvl="2"/>
            <a:r>
              <a:rPr lang="sr-Latn-RS" sz="1600" dirty="0"/>
              <a:t>простор за смештај воде и хране</a:t>
            </a:r>
          </a:p>
          <a:p>
            <a:pPr lvl="2"/>
            <a:r>
              <a:rPr lang="sr-Latn-RS" sz="1600" dirty="0"/>
              <a:t>простор за санитарије</a:t>
            </a:r>
          </a:p>
          <a:p>
            <a:pPr lvl="2"/>
            <a:r>
              <a:rPr lang="sr-Latn-RS" sz="1600" dirty="0"/>
              <a:t>простор за отпатке</a:t>
            </a:r>
          </a:p>
          <a:p>
            <a:pPr lvl="2"/>
            <a:r>
              <a:rPr lang="sr-Latn-RS" sz="1600" dirty="0"/>
              <a:t>простор за филтро-вентилационе уређаје </a:t>
            </a:r>
          </a:p>
          <a:p>
            <a:r>
              <a:rPr lang="sr-Latn-RS" sz="1600" dirty="0"/>
              <a:t>Неопходне просторије у сталном склоништу санитетског типа су и додатне просторије и то</a:t>
            </a:r>
          </a:p>
          <a:p>
            <a:pPr lvl="2"/>
            <a:r>
              <a:rPr lang="sr-Latn-RS" sz="1600" dirty="0"/>
              <a:t>санитарни пропусник ближе улазу</a:t>
            </a:r>
          </a:p>
          <a:p>
            <a:pPr lvl="2"/>
            <a:r>
              <a:rPr lang="sr-Latn-RS" sz="1600" dirty="0"/>
              <a:t>Превијалиште</a:t>
            </a:r>
          </a:p>
          <a:p>
            <a:pPr lvl="2"/>
            <a:r>
              <a:rPr lang="sr-Latn-RS" sz="1600" dirty="0"/>
              <a:t>операциони блок или амбуланта</a:t>
            </a:r>
          </a:p>
          <a:p>
            <a:pPr lvl="2"/>
            <a:r>
              <a:rPr lang="sr-Latn-RS" sz="1600" dirty="0"/>
              <a:t>простор за смештај лекова и опреме </a:t>
            </a:r>
          </a:p>
          <a:p>
            <a:r>
              <a:rPr lang="sr-Latn-RS" sz="1600" dirty="0"/>
              <a:t>	За 2/3 људства предвиђају се седишта, а за 1/3 лежајеви. </a:t>
            </a:r>
          </a:p>
          <a:p>
            <a:pPr>
              <a:buNone/>
            </a:pPr>
            <a:endParaRPr lang="sr-Latn-RS" sz="1600" dirty="0"/>
          </a:p>
        </p:txBody>
      </p:sp>
    </p:spTree>
    <p:extLst>
      <p:ext uri="{BB962C8B-B14F-4D97-AF65-F5344CB8AC3E}">
        <p14:creationId xmlns="" xmlns:p14="http://schemas.microsoft.com/office/powerpoint/2010/main" val="878032892"/>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ctrTitle"/>
          </p:nvPr>
        </p:nvSpPr>
        <p:spPr/>
        <p:txBody>
          <a:bodyPr/>
          <a:lstStyle/>
          <a:p>
            <a:r>
              <a:rPr lang="sr-Cyrl-RS" dirty="0" smtClean="0"/>
              <a:t>Снадбевање водом у ванредним стањима</a:t>
            </a:r>
            <a:endParaRPr lang="en-US" dirty="0"/>
          </a:p>
        </p:txBody>
      </p:sp>
    </p:spTree>
    <p:extLst>
      <p:ext uri="{BB962C8B-B14F-4D97-AF65-F5344CB8AC3E}">
        <p14:creationId xmlns="" xmlns:p14="http://schemas.microsoft.com/office/powerpoint/2010/main" val="309491806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normAutofit fontScale="90000"/>
          </a:bodyPr>
          <a:lstStyle/>
          <a:p>
            <a:r>
              <a:rPr lang="sr-Cyrl-RS" sz="4000" dirty="0" smtClean="0">
                <a:latin typeface="Times New Roman" pitchFamily="18" charset="0"/>
                <a:cs typeface="Times New Roman" pitchFamily="18" charset="0"/>
              </a:rPr>
              <a:t>Норме за снадбевање водом у ванредним ситуацијама</a:t>
            </a:r>
            <a:endParaRPr lang="en-US" sz="4000" dirty="0">
              <a:latin typeface="Times New Roman" pitchFamily="18" charset="0"/>
              <a:cs typeface="Times New Roman" pitchFamily="18" charset="0"/>
            </a:endParaRPr>
          </a:p>
        </p:txBody>
      </p:sp>
      <p:sp>
        <p:nvSpPr>
          <p:cNvPr id="36867" name="Rectangle 3"/>
          <p:cNvSpPr>
            <a:spLocks noGrp="1" noChangeArrowheads="1"/>
          </p:cNvSpPr>
          <p:nvPr>
            <p:ph type="body" sz="half" idx="1"/>
          </p:nvPr>
        </p:nvSpPr>
        <p:spPr>
          <a:xfrm>
            <a:off x="457200" y="1600200"/>
            <a:ext cx="8229600" cy="2184400"/>
          </a:xfrm>
        </p:spPr>
        <p:txBody>
          <a:bodyPr/>
          <a:lstStyle/>
          <a:p>
            <a:pPr lvl="0"/>
            <a:r>
              <a:rPr lang="sr-Latn-RS" sz="2400" dirty="0">
                <a:latin typeface="Times New Roman" pitchFamily="18" charset="0"/>
                <a:cs typeface="Times New Roman" pitchFamily="18" charset="0"/>
              </a:rPr>
              <a:t>тип смештаја – привремен или трајан смештај </a:t>
            </a:r>
          </a:p>
          <a:p>
            <a:pPr lvl="0"/>
            <a:r>
              <a:rPr lang="sr-Latn-RS" sz="2400" dirty="0">
                <a:latin typeface="Times New Roman" pitchFamily="18" charset="0"/>
                <a:cs typeface="Times New Roman" pitchFamily="18" charset="0"/>
              </a:rPr>
              <a:t>начин снабдевања водом – централизовано, локално снабдевање или снабдевање путем дотура воде </a:t>
            </a:r>
          </a:p>
          <a:p>
            <a:pPr lvl="0"/>
            <a:r>
              <a:rPr lang="sr-Latn-RS" sz="2400" dirty="0">
                <a:latin typeface="Times New Roman" pitchFamily="18" charset="0"/>
                <a:cs typeface="Times New Roman" pitchFamily="18" charset="0"/>
              </a:rPr>
              <a:t>климатске прилике (годишње доба)</a:t>
            </a:r>
          </a:p>
          <a:p>
            <a:pPr>
              <a:buFontTx/>
              <a:buNone/>
            </a:pPr>
            <a:endParaRPr lang="sr-Latn-CS" sz="2800" dirty="0">
              <a:latin typeface="Times New Roman" pitchFamily="18" charset="0"/>
              <a:cs typeface="Times New Roman" pitchFamily="18" charset="0"/>
            </a:endParaRPr>
          </a:p>
          <a:p>
            <a:pPr>
              <a:buFontTx/>
              <a:buNone/>
            </a:pPr>
            <a:endParaRPr lang="en-US" sz="2800" dirty="0">
              <a:latin typeface="Times New Roman" pitchFamily="18" charset="0"/>
              <a:cs typeface="Times New Roman" pitchFamily="18" charset="0"/>
            </a:endParaRPr>
          </a:p>
        </p:txBody>
      </p:sp>
      <p:graphicFrame>
        <p:nvGraphicFramePr>
          <p:cNvPr id="36868" name="Group 4"/>
          <p:cNvGraphicFramePr>
            <a:graphicFrameLocks noGrp="1"/>
          </p:cNvGraphicFramePr>
          <p:nvPr>
            <p:ph sz="half" idx="2"/>
            <p:extLst>
              <p:ext uri="{D42A27DB-BD31-4B8C-83A1-F6EECF244321}">
                <p14:modId xmlns="" xmlns:p14="http://schemas.microsoft.com/office/powerpoint/2010/main" val="765087287"/>
              </p:ext>
            </p:extLst>
          </p:nvPr>
        </p:nvGraphicFramePr>
        <p:xfrm>
          <a:off x="898525" y="3498850"/>
          <a:ext cx="7243763" cy="2700528"/>
        </p:xfrm>
        <a:graphic>
          <a:graphicData uri="http://schemas.openxmlformats.org/drawingml/2006/table">
            <a:tbl>
              <a:tblPr/>
              <a:tblGrid>
                <a:gridCol w="3659188"/>
                <a:gridCol w="3584575"/>
              </a:tblGrid>
              <a:tr h="276225">
                <a:tc>
                  <a:txBody>
                    <a:bodyPr/>
                    <a:lstStyle/>
                    <a:p>
                      <a:pPr fontAlgn="base">
                        <a:lnSpc>
                          <a:spcPct val="115000"/>
                        </a:lnSpc>
                        <a:spcBef>
                          <a:spcPts val="385"/>
                        </a:spcBef>
                        <a:spcAft>
                          <a:spcPts val="0"/>
                        </a:spcAft>
                      </a:pPr>
                      <a:r>
                        <a:rPr lang="sr-Cyrl-RS" sz="1600" b="0" kern="1200" dirty="0" smtClean="0">
                          <a:solidFill>
                            <a:srgbClr val="000000"/>
                          </a:solidFill>
                          <a:effectLst/>
                          <a:latin typeface="Times New Roman" pitchFamily="18" charset="0"/>
                          <a:ea typeface="Times New Roman"/>
                          <a:cs typeface="Times New Roman" pitchFamily="18" charset="0"/>
                        </a:rPr>
                        <a:t>Врста</a:t>
                      </a:r>
                      <a:r>
                        <a:rPr lang="sr-Latn-RS" sz="1600" b="0" kern="1200" dirty="0" smtClean="0">
                          <a:solidFill>
                            <a:srgbClr val="000000"/>
                          </a:solidFill>
                          <a:effectLst/>
                          <a:latin typeface="Times New Roman" pitchFamily="18" charset="0"/>
                          <a:ea typeface="Times New Roman"/>
                          <a:cs typeface="Times New Roman" pitchFamily="18" charset="0"/>
                        </a:rPr>
                        <a:t> </a:t>
                      </a:r>
                      <a:r>
                        <a:rPr lang="sr-Cyrl-RS" sz="1600" b="0" kern="1200" dirty="0" smtClean="0">
                          <a:solidFill>
                            <a:srgbClr val="000000"/>
                          </a:solidFill>
                          <a:effectLst/>
                          <a:latin typeface="Times New Roman" pitchFamily="18" charset="0"/>
                          <a:ea typeface="Times New Roman"/>
                          <a:cs typeface="Times New Roman" pitchFamily="18" charset="0"/>
                        </a:rPr>
                        <a:t>смештаја</a:t>
                      </a:r>
                      <a:r>
                        <a:rPr lang="sr-Latn-RS" sz="1600" b="0" kern="1200" dirty="0" smtClean="0">
                          <a:solidFill>
                            <a:srgbClr val="000000"/>
                          </a:solidFill>
                          <a:effectLst/>
                          <a:latin typeface="Times New Roman" pitchFamily="18" charset="0"/>
                          <a:ea typeface="Times New Roman"/>
                          <a:cs typeface="Times New Roman" pitchFamily="18" charset="0"/>
                        </a:rPr>
                        <a:t> </a:t>
                      </a:r>
                      <a:endParaRPr lang="sr-Latn-RS" sz="1100" b="0" dirty="0">
                        <a:effectLst/>
                        <a:latin typeface="Times New Roman" pitchFamily="18" charset="0"/>
                        <a:ea typeface="Calibri"/>
                        <a:cs typeface="Times New Roman" pitchFamily="18" charset="0"/>
                      </a:endParaRP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fontAlgn="base">
                        <a:lnSpc>
                          <a:spcPct val="115000"/>
                        </a:lnSpc>
                        <a:spcBef>
                          <a:spcPts val="385"/>
                        </a:spcBef>
                        <a:spcAft>
                          <a:spcPts val="0"/>
                        </a:spcAft>
                      </a:pPr>
                      <a:r>
                        <a:rPr lang="sr-Cyrl-RS" sz="1600" b="0" kern="1200" dirty="0" smtClean="0">
                          <a:solidFill>
                            <a:srgbClr val="000000"/>
                          </a:solidFill>
                          <a:effectLst/>
                          <a:latin typeface="Times New Roman" pitchFamily="18" charset="0"/>
                          <a:ea typeface="Times New Roman"/>
                          <a:cs typeface="Times New Roman" pitchFamily="18" charset="0"/>
                        </a:rPr>
                        <a:t>Дневна</a:t>
                      </a:r>
                      <a:r>
                        <a:rPr lang="sr-Latn-RS" sz="1600" b="0" kern="1200" dirty="0" smtClean="0">
                          <a:solidFill>
                            <a:srgbClr val="000000"/>
                          </a:solidFill>
                          <a:effectLst/>
                          <a:latin typeface="Times New Roman" pitchFamily="18" charset="0"/>
                          <a:ea typeface="Times New Roman"/>
                          <a:cs typeface="Times New Roman" pitchFamily="18" charset="0"/>
                        </a:rPr>
                        <a:t> </a:t>
                      </a:r>
                      <a:r>
                        <a:rPr lang="sr-Cyrl-RS" sz="1600" b="0" kern="1200" dirty="0" smtClean="0">
                          <a:solidFill>
                            <a:srgbClr val="000000"/>
                          </a:solidFill>
                          <a:effectLst/>
                          <a:latin typeface="Times New Roman" pitchFamily="18" charset="0"/>
                          <a:ea typeface="Times New Roman"/>
                          <a:cs typeface="Times New Roman" pitchFamily="18" charset="0"/>
                        </a:rPr>
                        <a:t>потрош</a:t>
                      </a:r>
                      <a:r>
                        <a:rPr lang="sr-Latn-RS" sz="1600" b="0" kern="1200" dirty="0" smtClean="0">
                          <a:solidFill>
                            <a:srgbClr val="000000"/>
                          </a:solidFill>
                          <a:effectLst/>
                          <a:latin typeface="Times New Roman" pitchFamily="18" charset="0"/>
                          <a:ea typeface="Times New Roman"/>
                          <a:cs typeface="Times New Roman" pitchFamily="18" charset="0"/>
                        </a:rPr>
                        <a:t>ња </a:t>
                      </a:r>
                      <a:r>
                        <a:rPr lang="sr-Latn-RS" sz="1600" b="0" kern="1200" dirty="0">
                          <a:solidFill>
                            <a:srgbClr val="000000"/>
                          </a:solidFill>
                          <a:effectLst/>
                          <a:latin typeface="Times New Roman" pitchFamily="18" charset="0"/>
                          <a:ea typeface="Times New Roman"/>
                          <a:cs typeface="Times New Roman" pitchFamily="18" charset="0"/>
                        </a:rPr>
                        <a:t>у литрима по особи</a:t>
                      </a:r>
                      <a:endParaRPr lang="sr-Latn-RS" sz="1100" b="0" dirty="0">
                        <a:effectLst/>
                        <a:latin typeface="Times New Roman" pitchFamily="18" charset="0"/>
                        <a:ea typeface="Calibri"/>
                        <a:cs typeface="Times New Roman" pitchFamily="18" charset="0"/>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8313">
                <a:tc>
                  <a:txBody>
                    <a:bodyPr/>
                    <a:lstStyle/>
                    <a:p>
                      <a:pPr fontAlgn="base">
                        <a:lnSpc>
                          <a:spcPct val="115000"/>
                        </a:lnSpc>
                        <a:spcBef>
                          <a:spcPts val="385"/>
                        </a:spcBef>
                        <a:spcAft>
                          <a:spcPts val="0"/>
                        </a:spcAft>
                      </a:pPr>
                      <a:r>
                        <a:rPr lang="sr-Latn-RS" sz="1600" b="0" kern="1200" dirty="0">
                          <a:solidFill>
                            <a:srgbClr val="000000"/>
                          </a:solidFill>
                          <a:effectLst/>
                          <a:latin typeface="Times New Roman" pitchFamily="18" charset="0"/>
                          <a:ea typeface="Times New Roman"/>
                          <a:cs typeface="Times New Roman" pitchFamily="18" charset="0"/>
                        </a:rPr>
                        <a:t>Стални објекти са централним системом снабдевања и канализацијом </a:t>
                      </a:r>
                      <a:endParaRPr lang="sr-Latn-RS" sz="1100" b="0" dirty="0">
                        <a:effectLst/>
                        <a:latin typeface="Times New Roman" pitchFamily="18" charset="0"/>
                        <a:ea typeface="Calibri"/>
                        <a:cs typeface="Times New Roman" pitchFamily="18" charset="0"/>
                      </a:endParaRP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fontAlgn="base">
                        <a:lnSpc>
                          <a:spcPct val="115000"/>
                        </a:lnSpc>
                        <a:spcBef>
                          <a:spcPts val="385"/>
                        </a:spcBef>
                        <a:spcAft>
                          <a:spcPts val="0"/>
                        </a:spcAft>
                      </a:pPr>
                      <a:r>
                        <a:rPr lang="sr-Latn-RS" sz="1600" b="0" kern="1200">
                          <a:solidFill>
                            <a:srgbClr val="000000"/>
                          </a:solidFill>
                          <a:effectLst/>
                          <a:latin typeface="Times New Roman" pitchFamily="18" charset="0"/>
                          <a:ea typeface="Times New Roman"/>
                          <a:cs typeface="Times New Roman" pitchFamily="18" charset="0"/>
                        </a:rPr>
                        <a:t>200 – 300 </a:t>
                      </a:r>
                      <a:endParaRPr lang="sr-Latn-RS" sz="1100" b="0">
                        <a:effectLst/>
                        <a:latin typeface="Times New Roman" pitchFamily="18" charset="0"/>
                        <a:ea typeface="Calibri"/>
                        <a:cs typeface="Times New Roman" pitchFamily="18" charset="0"/>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fontAlgn="base">
                        <a:lnSpc>
                          <a:spcPct val="115000"/>
                        </a:lnSpc>
                        <a:spcBef>
                          <a:spcPts val="385"/>
                        </a:spcBef>
                        <a:spcAft>
                          <a:spcPts val="0"/>
                        </a:spcAft>
                      </a:pPr>
                      <a:r>
                        <a:rPr lang="sr-Latn-RS" sz="1600" b="0" kern="1200" dirty="0">
                          <a:solidFill>
                            <a:srgbClr val="000000"/>
                          </a:solidFill>
                          <a:effectLst/>
                          <a:latin typeface="Times New Roman" pitchFamily="18" charset="0"/>
                          <a:ea typeface="Times New Roman"/>
                          <a:cs typeface="Times New Roman" pitchFamily="18" charset="0"/>
                        </a:rPr>
                        <a:t>Стални објекти или логори са локалним снабдевањем воде и без канализације</a:t>
                      </a:r>
                      <a:endParaRPr lang="sr-Latn-RS" sz="1100" b="0" dirty="0">
                        <a:effectLst/>
                        <a:latin typeface="Times New Roman" pitchFamily="18" charset="0"/>
                        <a:ea typeface="Calibri"/>
                        <a:cs typeface="Times New Roman" pitchFamily="18" charset="0"/>
                      </a:endParaRP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fontAlgn="base">
                        <a:lnSpc>
                          <a:spcPct val="115000"/>
                        </a:lnSpc>
                        <a:spcBef>
                          <a:spcPts val="385"/>
                        </a:spcBef>
                        <a:spcAft>
                          <a:spcPts val="0"/>
                        </a:spcAft>
                      </a:pPr>
                      <a:r>
                        <a:rPr lang="sr-Latn-RS" sz="1600" b="0" kern="1200" dirty="0">
                          <a:solidFill>
                            <a:srgbClr val="000000"/>
                          </a:solidFill>
                          <a:effectLst/>
                          <a:latin typeface="Times New Roman" pitchFamily="18" charset="0"/>
                          <a:ea typeface="Times New Roman"/>
                          <a:cs typeface="Times New Roman" pitchFamily="18" charset="0"/>
                        </a:rPr>
                        <a:t>75 – 100 </a:t>
                      </a:r>
                      <a:endParaRPr lang="sr-Latn-RS" sz="1100" b="0" dirty="0">
                        <a:effectLst/>
                        <a:latin typeface="Times New Roman" pitchFamily="18" charset="0"/>
                        <a:ea typeface="Calibri"/>
                        <a:cs typeface="Times New Roman" pitchFamily="18" charset="0"/>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5125">
                <a:tc>
                  <a:txBody>
                    <a:bodyPr/>
                    <a:lstStyle/>
                    <a:p>
                      <a:pPr fontAlgn="base">
                        <a:lnSpc>
                          <a:spcPct val="115000"/>
                        </a:lnSpc>
                        <a:spcBef>
                          <a:spcPts val="385"/>
                        </a:spcBef>
                        <a:spcAft>
                          <a:spcPts val="0"/>
                        </a:spcAft>
                      </a:pPr>
                      <a:r>
                        <a:rPr lang="sr-Latn-RS" sz="1600" b="0" kern="1200">
                          <a:solidFill>
                            <a:srgbClr val="000000"/>
                          </a:solidFill>
                          <a:effectLst/>
                          <a:latin typeface="Times New Roman" pitchFamily="18" charset="0"/>
                          <a:ea typeface="Times New Roman"/>
                          <a:cs typeface="Times New Roman" pitchFamily="18" charset="0"/>
                        </a:rPr>
                        <a:t>Привремени логори </a:t>
                      </a:r>
                      <a:endParaRPr lang="sr-Latn-RS" sz="1100" b="0">
                        <a:effectLst/>
                        <a:latin typeface="Times New Roman" pitchFamily="18" charset="0"/>
                        <a:ea typeface="Calibri"/>
                        <a:cs typeface="Times New Roman" pitchFamily="18" charset="0"/>
                      </a:endParaRP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fontAlgn="base">
                        <a:lnSpc>
                          <a:spcPct val="115000"/>
                        </a:lnSpc>
                        <a:spcBef>
                          <a:spcPts val="385"/>
                        </a:spcBef>
                        <a:spcAft>
                          <a:spcPts val="0"/>
                        </a:spcAft>
                      </a:pPr>
                      <a:r>
                        <a:rPr lang="sr-Latn-RS" sz="1600" b="0" kern="1200" dirty="0">
                          <a:solidFill>
                            <a:srgbClr val="000000"/>
                          </a:solidFill>
                          <a:effectLst/>
                          <a:latin typeface="Times New Roman" pitchFamily="18" charset="0"/>
                          <a:ea typeface="Times New Roman"/>
                          <a:cs typeface="Times New Roman" pitchFamily="18" charset="0"/>
                        </a:rPr>
                        <a:t>30 – 75 </a:t>
                      </a:r>
                      <a:endParaRPr lang="sr-Latn-RS" sz="1100" b="0" dirty="0">
                        <a:effectLst/>
                        <a:latin typeface="Times New Roman" pitchFamily="18" charset="0"/>
                        <a:ea typeface="Calibri"/>
                        <a:cs typeface="Times New Roman" pitchFamily="18" charset="0"/>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3538">
                <a:tc>
                  <a:txBody>
                    <a:bodyPr/>
                    <a:lstStyle/>
                    <a:p>
                      <a:pPr fontAlgn="base">
                        <a:lnSpc>
                          <a:spcPct val="115000"/>
                        </a:lnSpc>
                        <a:spcBef>
                          <a:spcPts val="385"/>
                        </a:spcBef>
                        <a:spcAft>
                          <a:spcPts val="0"/>
                        </a:spcAft>
                      </a:pPr>
                      <a:r>
                        <a:rPr lang="sr-Latn-RS" sz="1600" b="0" kern="1200">
                          <a:solidFill>
                            <a:srgbClr val="000000"/>
                          </a:solidFill>
                          <a:effectLst/>
                          <a:latin typeface="Times New Roman" pitchFamily="18" charset="0"/>
                          <a:ea typeface="Times New Roman"/>
                          <a:cs typeface="Times New Roman" pitchFamily="18" charset="0"/>
                        </a:rPr>
                        <a:t>У покрету </a:t>
                      </a:r>
                      <a:endParaRPr lang="sr-Latn-RS" sz="1100" b="0">
                        <a:effectLst/>
                        <a:latin typeface="Times New Roman" pitchFamily="18" charset="0"/>
                        <a:ea typeface="Calibri"/>
                        <a:cs typeface="Times New Roman" pitchFamily="18" charset="0"/>
                      </a:endParaRP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fontAlgn="base">
                        <a:lnSpc>
                          <a:spcPct val="115000"/>
                        </a:lnSpc>
                        <a:spcBef>
                          <a:spcPts val="385"/>
                        </a:spcBef>
                        <a:spcAft>
                          <a:spcPts val="0"/>
                        </a:spcAft>
                      </a:pPr>
                      <a:r>
                        <a:rPr lang="sr-Latn-RS" sz="1600" b="0" kern="1200" dirty="0">
                          <a:solidFill>
                            <a:srgbClr val="000000"/>
                          </a:solidFill>
                          <a:effectLst/>
                          <a:latin typeface="Times New Roman" pitchFamily="18" charset="0"/>
                          <a:ea typeface="Times New Roman"/>
                          <a:cs typeface="Times New Roman" pitchFamily="18" charset="0"/>
                        </a:rPr>
                        <a:t>10 – 16 </a:t>
                      </a:r>
                      <a:endParaRPr lang="sr-Latn-RS" sz="1100" b="0" dirty="0">
                        <a:effectLst/>
                        <a:latin typeface="Times New Roman" pitchFamily="18" charset="0"/>
                        <a:ea typeface="Calibri"/>
                        <a:cs typeface="Times New Roman" pitchFamily="18" charset="0"/>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 xmlns:p14="http://schemas.microsoft.com/office/powerpoint/2010/main" val="280098003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normAutofit fontScale="90000"/>
          </a:bodyPr>
          <a:lstStyle/>
          <a:p>
            <a:r>
              <a:rPr lang="sr-Cyrl-RS" dirty="0" smtClean="0">
                <a:latin typeface="Times New Roman" pitchFamily="18" charset="0"/>
                <a:cs typeface="Times New Roman" pitchFamily="18" charset="0"/>
              </a:rPr>
              <a:t>Предвиђена дневна потрошња воде</a:t>
            </a:r>
            <a:endParaRPr lang="en-US" dirty="0">
              <a:latin typeface="Times New Roman" pitchFamily="18" charset="0"/>
              <a:cs typeface="Times New Roman" pitchFamily="18" charset="0"/>
            </a:endParaRPr>
          </a:p>
        </p:txBody>
      </p:sp>
      <p:graphicFrame>
        <p:nvGraphicFramePr>
          <p:cNvPr id="37891" name="Group 3"/>
          <p:cNvGraphicFramePr>
            <a:graphicFrameLocks noGrp="1"/>
          </p:cNvGraphicFramePr>
          <p:nvPr>
            <p:ph sz="half" idx="1"/>
            <p:extLst>
              <p:ext uri="{D42A27DB-BD31-4B8C-83A1-F6EECF244321}">
                <p14:modId xmlns="" xmlns:p14="http://schemas.microsoft.com/office/powerpoint/2010/main" val="1983289442"/>
              </p:ext>
            </p:extLst>
          </p:nvPr>
        </p:nvGraphicFramePr>
        <p:xfrm>
          <a:off x="2209800" y="1371600"/>
          <a:ext cx="4681538" cy="2413573"/>
        </p:xfrm>
        <a:graphic>
          <a:graphicData uri="http://schemas.openxmlformats.org/drawingml/2006/table">
            <a:tbl>
              <a:tblPr/>
              <a:tblGrid>
                <a:gridCol w="2273300"/>
                <a:gridCol w="2408238"/>
              </a:tblGrid>
              <a:tr h="452438">
                <a:tc>
                  <a:txBody>
                    <a:bodyPr/>
                    <a:lstStyle/>
                    <a:p>
                      <a:pPr marL="0" marR="0" fontAlgn="base">
                        <a:lnSpc>
                          <a:spcPct val="115000"/>
                        </a:lnSpc>
                        <a:spcBef>
                          <a:spcPts val="430"/>
                        </a:spcBef>
                        <a:spcAft>
                          <a:spcPts val="0"/>
                        </a:spcAft>
                      </a:pPr>
                      <a:r>
                        <a:rPr lang="sr-Cyrl-CS" sz="1800" b="0" kern="1200" dirty="0">
                          <a:solidFill>
                            <a:srgbClr val="000000"/>
                          </a:solidFill>
                          <a:latin typeface="Times New Roman" pitchFamily="18" charset="0"/>
                          <a:ea typeface="Times New Roman"/>
                          <a:cs typeface="Times New Roman" pitchFamily="18" charset="0"/>
                        </a:rPr>
                        <a:t>Врста норме </a:t>
                      </a:r>
                      <a:endParaRPr lang="en-US" sz="1100" b="0" dirty="0">
                        <a:latin typeface="Times New Roman" pitchFamily="18" charset="0"/>
                        <a:ea typeface="Calibri"/>
                        <a:cs typeface="Times New Roman" pitchFamily="18" charset="0"/>
                      </a:endParaRP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Cyrl-RS" sz="1800" b="0" i="0" u="none" strike="noStrike" cap="none" normalizeH="0" baseline="0" dirty="0" smtClean="0">
                          <a:ln>
                            <a:noFill/>
                          </a:ln>
                          <a:solidFill>
                            <a:srgbClr val="000000"/>
                          </a:solidFill>
                          <a:effectLst/>
                          <a:latin typeface="Times New Roman" pitchFamily="18" charset="0"/>
                          <a:cs typeface="Times New Roman" pitchFamily="18" charset="0"/>
                        </a:rPr>
                        <a:t>Број литара</a:t>
                      </a:r>
                      <a:endParaRPr kumimoji="0" lang="en-US" sz="1800" b="0" i="0" u="none" strike="noStrike" cap="none" normalizeH="0" baseline="0" dirty="0" smtClean="0">
                        <a:ln>
                          <a:noFill/>
                        </a:ln>
                        <a:solidFill>
                          <a:srgbClr val="000000"/>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7513">
                <a:tc>
                  <a:txBody>
                    <a:bodyPr/>
                    <a:lstStyle/>
                    <a:p>
                      <a:pPr marL="0" marR="0" fontAlgn="base">
                        <a:lnSpc>
                          <a:spcPct val="115000"/>
                        </a:lnSpc>
                        <a:spcBef>
                          <a:spcPts val="430"/>
                        </a:spcBef>
                        <a:spcAft>
                          <a:spcPts val="0"/>
                        </a:spcAft>
                      </a:pPr>
                      <a:r>
                        <a:rPr lang="sr-Cyrl-CS" sz="1800" b="0" kern="1200" dirty="0">
                          <a:solidFill>
                            <a:srgbClr val="000000"/>
                          </a:solidFill>
                          <a:latin typeface="Times New Roman" pitchFamily="18" charset="0"/>
                          <a:ea typeface="Times New Roman"/>
                          <a:cs typeface="Times New Roman" pitchFamily="18" charset="0"/>
                        </a:rPr>
                        <a:t>Обична </a:t>
                      </a:r>
                      <a:endParaRPr lang="en-US" sz="1100" b="0" dirty="0">
                        <a:latin typeface="Times New Roman" pitchFamily="18" charset="0"/>
                        <a:ea typeface="Calibri"/>
                        <a:cs typeface="Times New Roman" pitchFamily="18" charset="0"/>
                      </a:endParaRP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1800" b="0" i="0" u="none" strike="noStrike" cap="none" normalizeH="0" baseline="0" dirty="0" smtClean="0">
                          <a:ln>
                            <a:noFill/>
                          </a:ln>
                          <a:solidFill>
                            <a:srgbClr val="000000"/>
                          </a:solidFill>
                          <a:effectLst/>
                          <a:latin typeface="Times New Roman" pitchFamily="18" charset="0"/>
                          <a:cs typeface="Times New Roman" pitchFamily="18" charset="0"/>
                        </a:rPr>
                        <a:t>16</a:t>
                      </a:r>
                      <a:endParaRPr kumimoji="0" lang="en-US" sz="1800" b="0" i="0" u="none" strike="noStrike" cap="none" normalizeH="0" baseline="0" dirty="0" smtClean="0">
                        <a:ln>
                          <a:noFill/>
                        </a:ln>
                        <a:solidFill>
                          <a:srgbClr val="000000"/>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4338">
                <a:tc>
                  <a:txBody>
                    <a:bodyPr/>
                    <a:lstStyle/>
                    <a:p>
                      <a:pPr marL="0" marR="0" fontAlgn="base">
                        <a:lnSpc>
                          <a:spcPct val="115000"/>
                        </a:lnSpc>
                        <a:spcBef>
                          <a:spcPts val="430"/>
                        </a:spcBef>
                        <a:spcAft>
                          <a:spcPts val="0"/>
                        </a:spcAft>
                      </a:pPr>
                      <a:r>
                        <a:rPr lang="sr-Cyrl-CS" sz="1800" b="0" kern="1200" dirty="0">
                          <a:solidFill>
                            <a:srgbClr val="000000"/>
                          </a:solidFill>
                          <a:latin typeface="Times New Roman" pitchFamily="18" charset="0"/>
                          <a:ea typeface="Times New Roman"/>
                          <a:cs typeface="Times New Roman" pitchFamily="18" charset="0"/>
                        </a:rPr>
                        <a:t>Смањена </a:t>
                      </a:r>
                      <a:endParaRPr lang="en-US" sz="1100" b="0" dirty="0">
                        <a:latin typeface="Times New Roman" pitchFamily="18" charset="0"/>
                        <a:ea typeface="Calibri"/>
                        <a:cs typeface="Times New Roman" pitchFamily="18" charset="0"/>
                      </a:endParaRP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1800" b="0" i="0" u="none" strike="noStrike" cap="none" normalizeH="0" baseline="0" dirty="0" smtClean="0">
                          <a:ln>
                            <a:noFill/>
                          </a:ln>
                          <a:solidFill>
                            <a:schemeClr val="tx1"/>
                          </a:solidFill>
                          <a:effectLst/>
                          <a:latin typeface="Times New Roman" pitchFamily="18" charset="0"/>
                          <a:cs typeface="Times New Roman" pitchFamily="18" charset="0"/>
                        </a:rPr>
                        <a:t>10</a:t>
                      </a:r>
                      <a:endParaRPr kumimoji="0" lang="en-US" sz="18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3063">
                <a:tc>
                  <a:txBody>
                    <a:bodyPr/>
                    <a:lstStyle/>
                    <a:p>
                      <a:pPr marL="0" marR="0" fontAlgn="base">
                        <a:lnSpc>
                          <a:spcPct val="115000"/>
                        </a:lnSpc>
                        <a:spcBef>
                          <a:spcPts val="430"/>
                        </a:spcBef>
                        <a:spcAft>
                          <a:spcPts val="0"/>
                        </a:spcAft>
                      </a:pPr>
                      <a:r>
                        <a:rPr lang="sr-Cyrl-CS" sz="1800" b="0" kern="1200" dirty="0">
                          <a:solidFill>
                            <a:srgbClr val="000000"/>
                          </a:solidFill>
                          <a:latin typeface="Times New Roman" pitchFamily="18" charset="0"/>
                          <a:ea typeface="Times New Roman"/>
                          <a:cs typeface="Times New Roman" pitchFamily="18" charset="0"/>
                        </a:rPr>
                        <a:t>Минимална </a:t>
                      </a:r>
                      <a:endParaRPr lang="en-US" sz="1100" b="0" dirty="0">
                        <a:latin typeface="Times New Roman" pitchFamily="18" charset="0"/>
                        <a:ea typeface="Calibri"/>
                        <a:cs typeface="Times New Roman" pitchFamily="18" charset="0"/>
                      </a:endParaRP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1800" b="0" i="0" u="none" strike="noStrike" cap="none" normalizeH="0" baseline="0" dirty="0" smtClean="0">
                          <a:ln>
                            <a:noFill/>
                          </a:ln>
                          <a:solidFill>
                            <a:schemeClr val="tx1"/>
                          </a:solidFill>
                          <a:effectLst/>
                          <a:latin typeface="Times New Roman" pitchFamily="18" charset="0"/>
                          <a:cs typeface="Times New Roman" pitchFamily="18" charset="0"/>
                        </a:rPr>
                        <a:t>6</a:t>
                      </a:r>
                      <a:endParaRPr kumimoji="0" lang="en-US" sz="18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1800">
                <a:tc>
                  <a:txBody>
                    <a:bodyPr/>
                    <a:lstStyle/>
                    <a:p>
                      <a:pPr marL="0" marR="0" fontAlgn="base">
                        <a:lnSpc>
                          <a:spcPct val="115000"/>
                        </a:lnSpc>
                        <a:spcBef>
                          <a:spcPts val="430"/>
                        </a:spcBef>
                        <a:spcAft>
                          <a:spcPts val="0"/>
                        </a:spcAft>
                      </a:pPr>
                      <a:r>
                        <a:rPr lang="sr-Cyrl-CS" sz="1800" b="0" kern="1200" dirty="0">
                          <a:solidFill>
                            <a:srgbClr val="000000"/>
                          </a:solidFill>
                          <a:latin typeface="Times New Roman" pitchFamily="18" charset="0"/>
                          <a:ea typeface="Times New Roman"/>
                          <a:cs typeface="Times New Roman" pitchFamily="18" charset="0"/>
                        </a:rPr>
                        <a:t>Физиолошки минимум </a:t>
                      </a:r>
                      <a:endParaRPr lang="en-US" sz="1100" b="0" dirty="0">
                        <a:latin typeface="Times New Roman" pitchFamily="18" charset="0"/>
                        <a:ea typeface="Calibri"/>
                        <a:cs typeface="Times New Roman" pitchFamily="18" charset="0"/>
                      </a:endParaRP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1800" b="0" i="0" u="none" strike="noStrike" cap="none" normalizeH="0" baseline="0" dirty="0" smtClean="0">
                          <a:ln>
                            <a:noFill/>
                          </a:ln>
                          <a:solidFill>
                            <a:schemeClr val="tx1"/>
                          </a:solidFill>
                          <a:effectLst/>
                          <a:latin typeface="Times New Roman" pitchFamily="18" charset="0"/>
                          <a:cs typeface="Times New Roman" pitchFamily="18" charset="0"/>
                        </a:rPr>
                        <a:t>2 – 3,5</a:t>
                      </a:r>
                      <a:endParaRPr kumimoji="0" lang="en-US" sz="18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7911" name="Rectangle 23"/>
          <p:cNvSpPr>
            <a:spLocks noGrp="1" noChangeArrowheads="1"/>
          </p:cNvSpPr>
          <p:nvPr>
            <p:ph type="body" sz="half" idx="2"/>
          </p:nvPr>
        </p:nvSpPr>
        <p:spPr>
          <a:xfrm>
            <a:off x="468313" y="3933825"/>
            <a:ext cx="8229600" cy="2187575"/>
          </a:xfrm>
        </p:spPr>
        <p:txBody>
          <a:bodyPr>
            <a:normAutofit fontScale="70000" lnSpcReduction="20000"/>
          </a:bodyPr>
          <a:lstStyle/>
          <a:p>
            <a:pPr lvl="0"/>
            <a:r>
              <a:rPr lang="sr-Latn-RS" dirty="0">
                <a:latin typeface="Times New Roman" pitchFamily="18" charset="0"/>
                <a:cs typeface="Times New Roman" pitchFamily="18" charset="0"/>
              </a:rPr>
              <a:t>Рационирана потрошња воде је ограниченог трајања и то: </a:t>
            </a:r>
          </a:p>
          <a:p>
            <a:pPr lvl="1"/>
            <a:r>
              <a:rPr lang="sr-Latn-RS" dirty="0">
                <a:latin typeface="Times New Roman" pitchFamily="18" charset="0"/>
                <a:cs typeface="Times New Roman" pitchFamily="18" charset="0"/>
              </a:rPr>
              <a:t>смањена норма највише током 10 дана,</a:t>
            </a:r>
          </a:p>
          <a:p>
            <a:pPr lvl="1"/>
            <a:r>
              <a:rPr lang="sr-Latn-RS" dirty="0">
                <a:latin typeface="Times New Roman" pitchFamily="18" charset="0"/>
                <a:cs typeface="Times New Roman" pitchFamily="18" charset="0"/>
              </a:rPr>
              <a:t>минимална норма највише до 5 дана и </a:t>
            </a:r>
          </a:p>
          <a:p>
            <a:pPr lvl="1"/>
            <a:r>
              <a:rPr lang="sr-Latn-RS" dirty="0">
                <a:latin typeface="Times New Roman" pitchFamily="18" charset="0"/>
                <a:cs typeface="Times New Roman" pitchFamily="18" charset="0"/>
              </a:rPr>
              <a:t>физиолошки минимум највише до 3 дана. </a:t>
            </a:r>
          </a:p>
          <a:p>
            <a:pPr lvl="0"/>
            <a:r>
              <a:rPr lang="sr-Latn-RS" dirty="0">
                <a:latin typeface="Times New Roman" pitchFamily="18" charset="0"/>
                <a:cs typeface="Times New Roman" pitchFamily="18" charset="0"/>
              </a:rPr>
              <a:t>Вода за пиће у ванредним условима мора одговарати по квалитету нормама датим у правилнику о хигијенској исправности воде за </a:t>
            </a:r>
            <a:r>
              <a:rPr lang="sr-Latn-RS" dirty="0" smtClean="0">
                <a:latin typeface="Times New Roman" pitchFamily="18" charset="0"/>
                <a:cs typeface="Times New Roman" pitchFamily="18" charset="0"/>
              </a:rPr>
              <a:t>пиће</a:t>
            </a:r>
            <a:r>
              <a:rPr lang="sr-Cyrl-RS" dirty="0" smtClean="0">
                <a:latin typeface="Times New Roman" pitchFamily="18" charset="0"/>
                <a:cs typeface="Times New Roman" pitchFamily="18" charset="0"/>
              </a:rPr>
              <a:t>.</a:t>
            </a:r>
            <a:endParaRPr lang="sr-Latn-RS" dirty="0">
              <a:latin typeface="Times New Roman" pitchFamily="18" charset="0"/>
              <a:cs typeface="Times New Roman" pitchFamily="18" charset="0"/>
            </a:endParaRPr>
          </a:p>
        </p:txBody>
      </p:sp>
    </p:spTree>
    <p:extLst>
      <p:ext uri="{BB962C8B-B14F-4D97-AF65-F5344CB8AC3E}">
        <p14:creationId xmlns="" xmlns:p14="http://schemas.microsoft.com/office/powerpoint/2010/main" val="8791640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sr-Cyrl-CS" dirty="0">
                <a:latin typeface="Times New Roman" pitchFamily="18" charset="0"/>
                <a:cs typeface="Times New Roman" pitchFamily="18" charset="0"/>
              </a:rPr>
              <a:t>П О П Л А В Е</a:t>
            </a:r>
            <a:endParaRPr lang="en-US" dirty="0">
              <a:latin typeface="Times New Roman" pitchFamily="18" charset="0"/>
              <a:cs typeface="Times New Roman" pitchFamily="18" charset="0"/>
            </a:endParaRPr>
          </a:p>
        </p:txBody>
      </p:sp>
      <p:sp>
        <p:nvSpPr>
          <p:cNvPr id="24579" name="Rectangle 3"/>
          <p:cNvSpPr>
            <a:spLocks noGrp="1" noChangeArrowheads="1"/>
          </p:cNvSpPr>
          <p:nvPr>
            <p:ph idx="1"/>
          </p:nvPr>
        </p:nvSpPr>
        <p:spPr/>
        <p:txBody>
          <a:bodyPr>
            <a:normAutofit fontScale="92500"/>
          </a:bodyPr>
          <a:lstStyle/>
          <a:p>
            <a:pPr>
              <a:lnSpc>
                <a:spcPct val="90000"/>
              </a:lnSpc>
            </a:pPr>
            <a:r>
              <a:rPr lang="sr-Cyrl-CS" sz="2800" dirty="0">
                <a:latin typeface="Times New Roman" pitchFamily="18" charset="0"/>
                <a:cs typeface="Times New Roman" pitchFamily="18" charset="0"/>
              </a:rPr>
              <a:t>јављају се сезонски у плавним подручјима могуће </a:t>
            </a:r>
            <a:r>
              <a:rPr lang="sr-Cyrl-CS" sz="2800" dirty="0" smtClean="0">
                <a:latin typeface="Times New Roman" pitchFamily="18" charset="0"/>
                <a:cs typeface="Times New Roman" pitchFamily="18" charset="0"/>
              </a:rPr>
              <a:t>их је </a:t>
            </a:r>
            <a:r>
              <a:rPr lang="sr-Cyrl-CS" sz="2800" dirty="0">
                <a:latin typeface="Times New Roman" pitchFamily="18" charset="0"/>
                <a:cs typeface="Times New Roman" pitchFamily="18" charset="0"/>
              </a:rPr>
              <a:t>предвидети и предузети правовремене мере на евакуацији становништва и мере </a:t>
            </a:r>
            <a:r>
              <a:rPr lang="sr-Cyrl-CS" sz="2800" dirty="0" smtClean="0">
                <a:latin typeface="Times New Roman" pitchFamily="18" charset="0"/>
                <a:cs typeface="Times New Roman" pitchFamily="18" charset="0"/>
              </a:rPr>
              <a:t>асанације</a:t>
            </a:r>
          </a:p>
          <a:p>
            <a:pPr marL="0" indent="0">
              <a:lnSpc>
                <a:spcPct val="90000"/>
              </a:lnSpc>
              <a:buNone/>
            </a:pPr>
            <a:endParaRPr lang="sr-Cyrl-CS" sz="2800" dirty="0">
              <a:latin typeface="Times New Roman" pitchFamily="18" charset="0"/>
              <a:cs typeface="Times New Roman" pitchFamily="18" charset="0"/>
            </a:endParaRPr>
          </a:p>
          <a:p>
            <a:pPr>
              <a:lnSpc>
                <a:spcPct val="90000"/>
              </a:lnSpc>
            </a:pPr>
            <a:r>
              <a:rPr lang="sr-Cyrl-CS" sz="2800" dirty="0">
                <a:latin typeface="Times New Roman" pitchFamily="18" charset="0"/>
                <a:cs typeface="Times New Roman" pitchFamily="18" charset="0"/>
              </a:rPr>
              <a:t>изазивају оштећења и загађења </a:t>
            </a:r>
            <a:r>
              <a:rPr lang="sr-Cyrl-CS" sz="2800" dirty="0" smtClean="0">
                <a:latin typeface="Times New Roman" pitchFamily="18" charset="0"/>
                <a:cs typeface="Times New Roman" pitchFamily="18" charset="0"/>
              </a:rPr>
              <a:t>(контаминацију) стамбених</a:t>
            </a:r>
            <a:r>
              <a:rPr lang="sr-Cyrl-CS" sz="2800" dirty="0">
                <a:latin typeface="Times New Roman" pitchFamily="18" charset="0"/>
                <a:cs typeface="Times New Roman" pitchFamily="18" charset="0"/>
              </a:rPr>
              <a:t>, прехрамбених и водних објекта па постоје услови за избијање епидемија заразних </a:t>
            </a:r>
            <a:r>
              <a:rPr lang="sr-Cyrl-CS" sz="2800" dirty="0" smtClean="0">
                <a:latin typeface="Times New Roman" pitchFamily="18" charset="0"/>
                <a:cs typeface="Times New Roman" pitchFamily="18" charset="0"/>
              </a:rPr>
              <a:t>болести</a:t>
            </a:r>
          </a:p>
          <a:p>
            <a:pPr marL="0" indent="0">
              <a:lnSpc>
                <a:spcPct val="90000"/>
              </a:lnSpc>
              <a:buNone/>
            </a:pPr>
            <a:endParaRPr lang="sr-Cyrl-CS" sz="2800" dirty="0">
              <a:latin typeface="Times New Roman" pitchFamily="18" charset="0"/>
              <a:cs typeface="Times New Roman" pitchFamily="18" charset="0"/>
            </a:endParaRPr>
          </a:p>
          <a:p>
            <a:pPr>
              <a:lnSpc>
                <a:spcPct val="90000"/>
              </a:lnSpc>
            </a:pPr>
            <a:r>
              <a:rPr lang="sr-Cyrl-CS" sz="2800" dirty="0">
                <a:latin typeface="Times New Roman" pitchFamily="18" charset="0"/>
                <a:cs typeface="Times New Roman" pitchFamily="18" charset="0"/>
              </a:rPr>
              <a:t>последице се могу отклонити за релативно кратко време а могућа је и помоћ из незахваћених </a:t>
            </a:r>
            <a:r>
              <a:rPr lang="sr-Cyrl-CS" sz="2800" dirty="0" smtClean="0">
                <a:latin typeface="Times New Roman" pitchFamily="18" charset="0"/>
                <a:cs typeface="Times New Roman" pitchFamily="18" charset="0"/>
              </a:rPr>
              <a:t>подручја</a:t>
            </a:r>
            <a:endParaRPr lang="en-US" sz="2800" dirty="0">
              <a:latin typeface="Times New Roman" pitchFamily="18" charset="0"/>
              <a:cs typeface="Times New Roman" pitchFamily="18" charset="0"/>
            </a:endParaRPr>
          </a:p>
        </p:txBody>
      </p:sp>
    </p:spTree>
    <p:extLst>
      <p:ext uri="{BB962C8B-B14F-4D97-AF65-F5344CB8AC3E}">
        <p14:creationId xmlns="" xmlns:p14="http://schemas.microsoft.com/office/powerpoint/2010/main" val="427239597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normAutofit/>
          </a:bodyPr>
          <a:lstStyle/>
          <a:p>
            <a:r>
              <a:rPr lang="en-US" sz="2400" dirty="0" err="1" smtClean="0">
                <a:latin typeface="Times New Roman" pitchFamily="18" charset="0"/>
                <a:cs typeface="Times New Roman" pitchFamily="18" charset="0"/>
              </a:rPr>
              <a:t>Поређење</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норми</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за</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физичке</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физичко-хемијске</a:t>
            </a:r>
            <a:r>
              <a:rPr lang="en-US" sz="2400" dirty="0" smtClean="0">
                <a:latin typeface="Times New Roman" pitchFamily="18" charset="0"/>
                <a:cs typeface="Times New Roman" pitchFamily="18" charset="0"/>
              </a:rPr>
              <a:t> и </a:t>
            </a:r>
            <a:r>
              <a:rPr lang="en-US" sz="2400" dirty="0" err="1" smtClean="0">
                <a:latin typeface="Times New Roman" pitchFamily="18" charset="0"/>
                <a:cs typeface="Times New Roman" pitchFamily="18" charset="0"/>
              </a:rPr>
              <a:t>хемијске</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параметре</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воде</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за</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пиће</a:t>
            </a:r>
            <a:r>
              <a:rPr lang="en-US" sz="2400" dirty="0" smtClean="0">
                <a:latin typeface="Times New Roman" pitchFamily="18" charset="0"/>
                <a:cs typeface="Times New Roman" pitchFamily="18" charset="0"/>
              </a:rPr>
              <a:t> у </a:t>
            </a:r>
            <a:r>
              <a:rPr lang="en-US" sz="2400" dirty="0" err="1" smtClean="0">
                <a:latin typeface="Times New Roman" pitchFamily="18" charset="0"/>
                <a:cs typeface="Times New Roman" pitchFamily="18" charset="0"/>
              </a:rPr>
              <a:t>редовним</a:t>
            </a:r>
            <a:r>
              <a:rPr lang="en-US" sz="2400" dirty="0" smtClean="0">
                <a:latin typeface="Times New Roman" pitchFamily="18" charset="0"/>
                <a:cs typeface="Times New Roman" pitchFamily="18" charset="0"/>
              </a:rPr>
              <a:t> и </a:t>
            </a:r>
            <a:r>
              <a:rPr lang="en-US" sz="2400" dirty="0" err="1" smtClean="0">
                <a:latin typeface="Times New Roman" pitchFamily="18" charset="0"/>
                <a:cs typeface="Times New Roman" pitchFamily="18" charset="0"/>
              </a:rPr>
              <a:t>ванредним</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условима</a:t>
            </a:r>
            <a:endParaRPr lang="en-US" sz="2400" dirty="0">
              <a:latin typeface="Times New Roman" pitchFamily="18" charset="0"/>
              <a:cs typeface="Times New Roman" pitchFamily="18" charset="0"/>
            </a:endParaRPr>
          </a:p>
        </p:txBody>
      </p:sp>
      <p:graphicFrame>
        <p:nvGraphicFramePr>
          <p:cNvPr id="38915" name="Group 3"/>
          <p:cNvGraphicFramePr>
            <a:graphicFrameLocks noGrp="1"/>
          </p:cNvGraphicFramePr>
          <p:nvPr>
            <p:ph type="tbl" idx="1"/>
            <p:extLst>
              <p:ext uri="{D42A27DB-BD31-4B8C-83A1-F6EECF244321}">
                <p14:modId xmlns="" xmlns:p14="http://schemas.microsoft.com/office/powerpoint/2010/main" val="2319729287"/>
              </p:ext>
            </p:extLst>
          </p:nvPr>
        </p:nvGraphicFramePr>
        <p:xfrm>
          <a:off x="685800" y="1676400"/>
          <a:ext cx="7561262" cy="3749040"/>
        </p:xfrm>
        <a:graphic>
          <a:graphicData uri="http://schemas.openxmlformats.org/drawingml/2006/table">
            <a:tbl>
              <a:tblPr/>
              <a:tblGrid>
                <a:gridCol w="2967037"/>
                <a:gridCol w="2001838"/>
                <a:gridCol w="2592387"/>
              </a:tblGrid>
              <a:tr h="2936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Cyrl-RS" sz="1600" b="0" i="0" u="none" strike="noStrike" cap="none" normalizeH="0" baseline="0" dirty="0" smtClean="0">
                          <a:ln>
                            <a:noFill/>
                          </a:ln>
                          <a:solidFill>
                            <a:schemeClr val="tx1"/>
                          </a:solidFill>
                          <a:effectLst/>
                          <a:latin typeface="Times New Roman" pitchFamily="18" charset="0"/>
                          <a:cs typeface="Times New Roman" pitchFamily="18" charset="0"/>
                        </a:rPr>
                        <a:t>Параметар</a:t>
                      </a:r>
                      <a:r>
                        <a:rPr kumimoji="0" lang="sr-Latn-CS" sz="1600" b="0"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Cyrl-RS" sz="1600" b="0" i="0" u="none" strike="noStrike" cap="none" normalizeH="0" baseline="0" dirty="0" smtClean="0">
                          <a:ln>
                            <a:noFill/>
                          </a:ln>
                          <a:solidFill>
                            <a:schemeClr val="tx1"/>
                          </a:solidFill>
                          <a:effectLst/>
                          <a:latin typeface="Times New Roman" pitchFamily="18" charset="0"/>
                          <a:cs typeface="Times New Roman" pitchFamily="18" charset="0"/>
                        </a:rPr>
                        <a:t>Редовни</a:t>
                      </a:r>
                      <a:r>
                        <a:rPr kumimoji="0" lang="sr-Latn-CS" sz="16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sr-Cyrl-RS" sz="1600" b="0" i="0" u="none" strike="noStrike" cap="none" normalizeH="0" baseline="0" dirty="0" smtClean="0">
                          <a:ln>
                            <a:noFill/>
                          </a:ln>
                          <a:solidFill>
                            <a:schemeClr val="tx1"/>
                          </a:solidFill>
                          <a:effectLst/>
                          <a:latin typeface="Times New Roman" pitchFamily="18" charset="0"/>
                          <a:cs typeface="Times New Roman" pitchFamily="18" charset="0"/>
                        </a:rPr>
                        <a:t>услови</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Cyrl-RS" sz="1600" b="0" i="0" u="none" strike="noStrike" cap="none" normalizeH="0" baseline="0" dirty="0" smtClean="0">
                          <a:ln>
                            <a:noFill/>
                          </a:ln>
                          <a:solidFill>
                            <a:schemeClr val="tx1"/>
                          </a:solidFill>
                          <a:effectLst/>
                          <a:latin typeface="Times New Roman" pitchFamily="18" charset="0"/>
                          <a:cs typeface="Times New Roman" pitchFamily="18" charset="0"/>
                        </a:rPr>
                        <a:t>Ванредни</a:t>
                      </a:r>
                      <a:r>
                        <a:rPr kumimoji="0" lang="sr-Latn-CS" sz="16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sr-Cyrl-RS" sz="1600" b="0" i="0" u="none" strike="noStrike" cap="none" normalizeH="0" baseline="0" dirty="0" smtClean="0">
                          <a:ln>
                            <a:noFill/>
                          </a:ln>
                          <a:solidFill>
                            <a:schemeClr val="tx1"/>
                          </a:solidFill>
                          <a:effectLst/>
                          <a:latin typeface="Times New Roman" pitchFamily="18" charset="0"/>
                          <a:cs typeface="Times New Roman" pitchFamily="18" charset="0"/>
                        </a:rPr>
                        <a:t>услови</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70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Cyrl-RS" sz="1600" b="0" i="0" u="none" strike="noStrike" cap="none" normalizeH="0" baseline="0" dirty="0" smtClean="0">
                          <a:ln>
                            <a:noFill/>
                          </a:ln>
                          <a:solidFill>
                            <a:schemeClr val="tx1"/>
                          </a:solidFill>
                          <a:effectLst/>
                          <a:latin typeface="Times New Roman" pitchFamily="18" charset="0"/>
                          <a:cs typeface="Times New Roman" pitchFamily="18" charset="0"/>
                        </a:rPr>
                        <a:t>Боја</a:t>
                      </a:r>
                      <a:r>
                        <a:rPr kumimoji="0" lang="sr-Latn-CS" sz="16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sr-Cyrl-RS" sz="1600" b="0" i="0" u="none" strike="noStrike" cap="none" normalizeH="0" baseline="0" dirty="0" smtClean="0">
                          <a:ln>
                            <a:noFill/>
                          </a:ln>
                          <a:solidFill>
                            <a:schemeClr val="tx1"/>
                          </a:solidFill>
                          <a:effectLst/>
                          <a:latin typeface="Times New Roman" pitchFamily="18" charset="0"/>
                          <a:cs typeface="Times New Roman" pitchFamily="18" charset="0"/>
                        </a:rPr>
                        <a:t>степени</a:t>
                      </a:r>
                      <a:r>
                        <a:rPr kumimoji="0" lang="sr-Latn-CS" sz="16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sr-Cyrl-RS" sz="1600" b="0" i="0" u="none" strike="noStrike" cap="none" normalizeH="0" baseline="0" dirty="0" smtClean="0">
                          <a:ln>
                            <a:noFill/>
                          </a:ln>
                          <a:solidFill>
                            <a:schemeClr val="tx1"/>
                          </a:solidFill>
                          <a:effectLst/>
                          <a:latin typeface="Times New Roman" pitchFamily="18" charset="0"/>
                          <a:cs typeface="Times New Roman" pitchFamily="18" charset="0"/>
                        </a:rPr>
                        <a:t>платина</a:t>
                      </a:r>
                      <a:r>
                        <a:rPr kumimoji="0" lang="sr-Latn-CS" sz="1600" b="0" i="0" u="none" strike="noStrike" cap="none" normalizeH="0" baseline="0" dirty="0" smtClean="0">
                          <a:ln>
                            <a:noFill/>
                          </a:ln>
                          <a:solidFill>
                            <a:schemeClr val="tx1"/>
                          </a:solidFill>
                          <a:effectLst/>
                          <a:latin typeface="Times New Roman" pitchFamily="18" charset="0"/>
                          <a:cs typeface="Times New Roman" pitchFamily="18" charset="0"/>
                        </a:rPr>
                        <a:t>-</a:t>
                      </a:r>
                      <a:r>
                        <a:rPr kumimoji="0" lang="sr-Cyrl-RS" sz="1600" b="0" i="0" u="none" strike="noStrike" cap="none" normalizeH="0" baseline="0" dirty="0" smtClean="0">
                          <a:ln>
                            <a:noFill/>
                          </a:ln>
                          <a:solidFill>
                            <a:schemeClr val="tx1"/>
                          </a:solidFill>
                          <a:effectLst/>
                          <a:latin typeface="Times New Roman" pitchFamily="18" charset="0"/>
                          <a:cs typeface="Times New Roman" pitchFamily="18" charset="0"/>
                        </a:rPr>
                        <a:t>кобалт</a:t>
                      </a:r>
                      <a:r>
                        <a:rPr kumimoji="0" lang="sr-Latn-CS" sz="16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sr-Cyrl-RS" sz="1600" b="0" i="0" u="none" strike="noStrike" cap="none" normalizeH="0" baseline="0" dirty="0" smtClean="0">
                          <a:ln>
                            <a:noFill/>
                          </a:ln>
                          <a:solidFill>
                            <a:schemeClr val="tx1"/>
                          </a:solidFill>
                          <a:effectLst/>
                          <a:latin typeface="Times New Roman" pitchFamily="18" charset="0"/>
                          <a:cs typeface="Times New Roman" pitchFamily="18" charset="0"/>
                        </a:rPr>
                        <a:t>скале</a:t>
                      </a:r>
                      <a:r>
                        <a:rPr kumimoji="0" lang="sr-Latn-CS" sz="1600" b="0" i="0" u="none" strike="noStrike" cap="none" normalizeH="0" baseline="0" dirty="0" smtClean="0">
                          <a:ln>
                            <a:noFill/>
                          </a:ln>
                          <a:solidFill>
                            <a:schemeClr val="tx1"/>
                          </a:solidFill>
                          <a:effectLst/>
                          <a:latin typeface="Times New Roman" pitchFamily="18" charset="0"/>
                          <a:cs typeface="Times New Roman" pitchFamily="18" charset="0"/>
                        </a:rPr>
                        <a:t>)</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1600" b="0" i="0" u="none" strike="noStrike" cap="none" normalizeH="0" baseline="0" dirty="0" smtClean="0">
                          <a:ln>
                            <a:noFill/>
                          </a:ln>
                          <a:solidFill>
                            <a:schemeClr val="tx1"/>
                          </a:solidFill>
                          <a:effectLst/>
                          <a:latin typeface="Times New Roman" pitchFamily="18" charset="0"/>
                          <a:cs typeface="Times New Roman" pitchFamily="18" charset="0"/>
                        </a:rPr>
                        <a:t>do 10 </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1600" b="0" i="0" u="none" strike="noStrike" cap="none" normalizeH="0" baseline="0" smtClean="0">
                          <a:ln>
                            <a:noFill/>
                          </a:ln>
                          <a:solidFill>
                            <a:schemeClr val="tx1"/>
                          </a:solidFill>
                          <a:effectLst/>
                          <a:latin typeface="Times New Roman" pitchFamily="18" charset="0"/>
                          <a:cs typeface="Times New Roman" pitchFamily="18" charset="0"/>
                        </a:rPr>
                        <a:t>do 50</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36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Cyrl-RS" sz="1600" b="0" i="0" u="none" strike="noStrike" cap="none" normalizeH="0" baseline="0" dirty="0" smtClean="0">
                          <a:ln>
                            <a:noFill/>
                          </a:ln>
                          <a:solidFill>
                            <a:schemeClr val="tx1"/>
                          </a:solidFill>
                          <a:effectLst/>
                          <a:latin typeface="Times New Roman" pitchFamily="18" charset="0"/>
                          <a:cs typeface="Times New Roman" pitchFamily="18" charset="0"/>
                        </a:rPr>
                        <a:t>Мутноћа</a:t>
                      </a:r>
                      <a:r>
                        <a:rPr kumimoji="0" lang="sr-Latn-CS" sz="1600" b="0" i="0" u="none" strike="noStrike" cap="none" normalizeH="0" baseline="0" dirty="0" smtClean="0">
                          <a:ln>
                            <a:noFill/>
                          </a:ln>
                          <a:solidFill>
                            <a:schemeClr val="tx1"/>
                          </a:solidFill>
                          <a:effectLst/>
                          <a:latin typeface="Times New Roman" pitchFamily="18" charset="0"/>
                          <a:cs typeface="Times New Roman" pitchFamily="18" charset="0"/>
                        </a:rPr>
                        <a:t> (NTU)</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1600" b="0" i="0" u="none" strike="noStrike" cap="none" normalizeH="0" baseline="0" dirty="0" smtClean="0">
                          <a:ln>
                            <a:noFill/>
                          </a:ln>
                          <a:solidFill>
                            <a:schemeClr val="tx1"/>
                          </a:solidFill>
                          <a:effectLst/>
                          <a:latin typeface="Times New Roman" pitchFamily="18" charset="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1600" b="0" i="0" u="none" strike="noStrike" cap="none" normalizeH="0" baseline="0" smtClean="0">
                          <a:ln>
                            <a:noFill/>
                          </a:ln>
                          <a:solidFill>
                            <a:schemeClr val="tx1"/>
                          </a:solidFill>
                          <a:effectLst/>
                          <a:latin typeface="Times New Roman" pitchFamily="18" charset="0"/>
                          <a:cs typeface="Times New Roman" pitchFamily="18" charset="0"/>
                        </a:rPr>
                        <a:t>6</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29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Cyrl-RS" sz="1600" b="0" i="0" u="none" strike="noStrike" cap="none" normalizeH="0" baseline="0" dirty="0" smtClean="0">
                          <a:ln>
                            <a:noFill/>
                          </a:ln>
                          <a:solidFill>
                            <a:schemeClr val="tx1"/>
                          </a:solidFill>
                          <a:effectLst/>
                          <a:latin typeface="Times New Roman" pitchFamily="18" charset="0"/>
                          <a:cs typeface="Times New Roman" pitchFamily="18" charset="0"/>
                        </a:rPr>
                        <a:t>Мирис</a:t>
                      </a:r>
                      <a:r>
                        <a:rPr kumimoji="0" lang="sr-Latn-CS" sz="16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sr-Cyrl-RS" sz="1600" b="0" i="0" u="none" strike="noStrike" cap="none" normalizeH="0" baseline="0" dirty="0" smtClean="0">
                          <a:ln>
                            <a:noFill/>
                          </a:ln>
                          <a:solidFill>
                            <a:schemeClr val="tx1"/>
                          </a:solidFill>
                          <a:effectLst/>
                          <a:latin typeface="Times New Roman" pitchFamily="18" charset="0"/>
                          <a:cs typeface="Times New Roman" pitchFamily="18" charset="0"/>
                        </a:rPr>
                        <a:t>и</a:t>
                      </a:r>
                      <a:r>
                        <a:rPr kumimoji="0" lang="sr-Latn-CS" sz="16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sr-Cyrl-RS" sz="1600" b="0" i="0" u="none" strike="noStrike" cap="none" normalizeH="0" baseline="0" dirty="0" smtClean="0">
                          <a:ln>
                            <a:noFill/>
                          </a:ln>
                          <a:solidFill>
                            <a:schemeClr val="tx1"/>
                          </a:solidFill>
                          <a:effectLst/>
                          <a:latin typeface="Times New Roman" pitchFamily="18" charset="0"/>
                          <a:cs typeface="Times New Roman" pitchFamily="18" charset="0"/>
                        </a:rPr>
                        <a:t>укус</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Cyrl-RS" sz="1600" b="0" i="0" u="none" strike="noStrike" cap="none" normalizeH="0" baseline="0" dirty="0" smtClean="0">
                          <a:ln>
                            <a:noFill/>
                          </a:ln>
                          <a:solidFill>
                            <a:schemeClr val="tx1"/>
                          </a:solidFill>
                          <a:effectLst/>
                          <a:latin typeface="Times New Roman" pitchFamily="18" charset="0"/>
                          <a:cs typeface="Times New Roman" pitchFamily="18" charset="0"/>
                        </a:rPr>
                        <a:t>без</a:t>
                      </a:r>
                      <a:r>
                        <a:rPr kumimoji="0" lang="sr-Latn-CS" sz="16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sr-Cyrl-RS" sz="1600" b="0" i="0" u="none" strike="noStrike" cap="none" normalizeH="0" baseline="0" dirty="0" smtClean="0">
                          <a:ln>
                            <a:noFill/>
                          </a:ln>
                          <a:solidFill>
                            <a:schemeClr val="tx1"/>
                          </a:solidFill>
                          <a:effectLst/>
                          <a:latin typeface="Times New Roman" pitchFamily="18" charset="0"/>
                          <a:cs typeface="Times New Roman" pitchFamily="18" charset="0"/>
                        </a:rPr>
                        <a:t>мириса</a:t>
                      </a:r>
                      <a:r>
                        <a:rPr kumimoji="0" lang="sr-Latn-CS" sz="16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sr-Cyrl-RS" sz="1600" b="0" i="0" u="none" strike="noStrike" cap="none" normalizeH="0" baseline="0" dirty="0" smtClean="0">
                          <a:ln>
                            <a:noFill/>
                          </a:ln>
                          <a:solidFill>
                            <a:schemeClr val="tx1"/>
                          </a:solidFill>
                          <a:effectLst/>
                          <a:latin typeface="Times New Roman" pitchFamily="18" charset="0"/>
                          <a:cs typeface="Times New Roman" pitchFamily="18" charset="0"/>
                        </a:rPr>
                        <a:t>освежавајућег</a:t>
                      </a:r>
                      <a:r>
                        <a:rPr kumimoji="0" lang="sr-Latn-CS" sz="16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sr-Cyrl-RS" sz="1600" b="0" i="0" u="none" strike="noStrike" cap="none" normalizeH="0" baseline="0" dirty="0" smtClean="0">
                          <a:ln>
                            <a:noFill/>
                          </a:ln>
                          <a:solidFill>
                            <a:schemeClr val="tx1"/>
                          </a:solidFill>
                          <a:effectLst/>
                          <a:latin typeface="Times New Roman" pitchFamily="18" charset="0"/>
                          <a:cs typeface="Times New Roman" pitchFamily="18" charset="0"/>
                        </a:rPr>
                        <a:t>укуса</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Cyrl-RS" sz="1600" b="0" i="0" u="none" strike="noStrike" cap="none" normalizeH="0" baseline="0" dirty="0" smtClean="0">
                          <a:ln>
                            <a:noFill/>
                          </a:ln>
                          <a:solidFill>
                            <a:schemeClr val="tx1"/>
                          </a:solidFill>
                          <a:effectLst/>
                          <a:latin typeface="Times New Roman" pitchFamily="18" charset="0"/>
                          <a:cs typeface="Times New Roman" pitchFamily="18" charset="0"/>
                        </a:rPr>
                        <a:t>без</a:t>
                      </a:r>
                      <a:r>
                        <a:rPr kumimoji="0" lang="sr-Latn-CS" sz="16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sr-Cyrl-RS" sz="1600" b="0" i="0" u="none" strike="noStrike" cap="none" normalizeH="0" baseline="0" dirty="0" smtClean="0">
                          <a:ln>
                            <a:noFill/>
                          </a:ln>
                          <a:solidFill>
                            <a:schemeClr val="tx1"/>
                          </a:solidFill>
                          <a:effectLst/>
                          <a:latin typeface="Times New Roman" pitchFamily="18" charset="0"/>
                          <a:cs typeface="Times New Roman" pitchFamily="18" charset="0"/>
                        </a:rPr>
                        <a:t>мириса</a:t>
                      </a:r>
                      <a:r>
                        <a:rPr kumimoji="0" lang="sr-Latn-CS" sz="16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sr-Cyrl-RS" sz="1600" b="0" i="0" u="none" strike="noStrike" cap="none" normalizeH="0" baseline="0" dirty="0" smtClean="0">
                          <a:ln>
                            <a:noFill/>
                          </a:ln>
                          <a:solidFill>
                            <a:schemeClr val="tx1"/>
                          </a:solidFill>
                          <a:effectLst/>
                          <a:latin typeface="Times New Roman" pitchFamily="18" charset="0"/>
                          <a:cs typeface="Times New Roman" pitchFamily="18" charset="0"/>
                        </a:rPr>
                        <a:t>освежавајућег</a:t>
                      </a:r>
                      <a:r>
                        <a:rPr kumimoji="0" lang="sr-Latn-CS" sz="16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sr-Cyrl-RS" sz="1600" b="0" i="0" u="none" strike="noStrike" cap="none" normalizeH="0" baseline="0" dirty="0" smtClean="0">
                          <a:ln>
                            <a:noFill/>
                          </a:ln>
                          <a:solidFill>
                            <a:schemeClr val="tx1"/>
                          </a:solidFill>
                          <a:effectLst/>
                          <a:latin typeface="Times New Roman" pitchFamily="18" charset="0"/>
                          <a:cs typeface="Times New Roman" pitchFamily="18" charset="0"/>
                        </a:rPr>
                        <a:t>укуса</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52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1600" b="0" i="0" u="none" strike="noStrike" cap="none" normalizeH="0" baseline="0" smtClean="0">
                          <a:ln>
                            <a:noFill/>
                          </a:ln>
                          <a:solidFill>
                            <a:schemeClr val="tx1"/>
                          </a:solidFill>
                          <a:effectLst/>
                          <a:latin typeface="Times New Roman" pitchFamily="18" charset="0"/>
                          <a:cs typeface="Times New Roman" pitchFamily="18" charset="0"/>
                        </a:rPr>
                        <a:t>pH</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1600" b="0" i="0" u="none" strike="noStrike" cap="none" normalizeH="0" baseline="0" dirty="0" smtClean="0">
                          <a:ln>
                            <a:noFill/>
                          </a:ln>
                          <a:solidFill>
                            <a:schemeClr val="tx1"/>
                          </a:solidFill>
                          <a:effectLst/>
                          <a:latin typeface="Times New Roman" pitchFamily="18" charset="0"/>
                          <a:cs typeface="Times New Roman" pitchFamily="18" charset="0"/>
                        </a:rPr>
                        <a:t>6,5 – 8,5</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1600" b="0" i="0" u="none" strike="noStrike" cap="none" normalizeH="0" baseline="0" dirty="0" smtClean="0">
                          <a:ln>
                            <a:noFill/>
                          </a:ln>
                          <a:solidFill>
                            <a:schemeClr val="tx1"/>
                          </a:solidFill>
                          <a:effectLst/>
                          <a:latin typeface="Times New Roman" pitchFamily="18" charset="0"/>
                          <a:cs typeface="Times New Roman" pitchFamily="18" charset="0"/>
                        </a:rPr>
                        <a:t>6,8 – 8,5</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68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1600" b="0" i="0" u="none" strike="noStrike" cap="none" normalizeH="0" baseline="0" dirty="0" smtClean="0">
                          <a:ln>
                            <a:noFill/>
                          </a:ln>
                          <a:solidFill>
                            <a:schemeClr val="tx1"/>
                          </a:solidFill>
                          <a:effectLst/>
                          <a:latin typeface="Times New Roman" pitchFamily="18" charset="0"/>
                          <a:cs typeface="Times New Roman" pitchFamily="18" charset="0"/>
                        </a:rPr>
                        <a:t>T</a:t>
                      </a:r>
                      <a:r>
                        <a:rPr kumimoji="0" lang="sr-Cyrl-RS" sz="1600" b="0" i="0" u="none" strike="noStrike" cap="none" normalizeH="0" baseline="0" dirty="0" smtClean="0">
                          <a:ln>
                            <a:noFill/>
                          </a:ln>
                          <a:solidFill>
                            <a:schemeClr val="tx1"/>
                          </a:solidFill>
                          <a:effectLst/>
                          <a:latin typeface="Times New Roman" pitchFamily="18" charset="0"/>
                          <a:cs typeface="Times New Roman" pitchFamily="18" charset="0"/>
                        </a:rPr>
                        <a:t>емпература</a:t>
                      </a:r>
                      <a:r>
                        <a:rPr kumimoji="0" lang="sr-Latn-CS" sz="1600" b="0" i="0" u="none" strike="noStrike" cap="none" normalizeH="0" baseline="0" dirty="0" smtClean="0">
                          <a:ln>
                            <a:noFill/>
                          </a:ln>
                          <a:solidFill>
                            <a:schemeClr val="tx1"/>
                          </a:solidFill>
                          <a:effectLst/>
                          <a:latin typeface="Times New Roman" pitchFamily="18" charset="0"/>
                          <a:cs typeface="Times New Roman" pitchFamily="18" charset="0"/>
                        </a:rPr>
                        <a:t> (°C</a:t>
                      </a:r>
                      <a:r>
                        <a:rPr kumimoji="0" lang="en-US" sz="16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sr-Latn-CS" sz="1600" b="0" i="0" u="none" strike="noStrike" cap="none" normalizeH="0" baseline="0" dirty="0" smtClean="0">
                          <a:ln>
                            <a:noFill/>
                          </a:ln>
                          <a:solidFill>
                            <a:schemeClr val="tx1"/>
                          </a:solidFill>
                          <a:effectLst/>
                          <a:latin typeface="Times New Roman" pitchFamily="18" charset="0"/>
                          <a:cs typeface="Times New Roman" pitchFamily="18" charset="0"/>
                        </a:rPr>
                        <a:t>)</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1600" b="0" i="0" u="none" strike="noStrike" cap="none" normalizeH="0" baseline="0" dirty="0" smtClean="0">
                          <a:ln>
                            <a:noFill/>
                          </a:ln>
                          <a:solidFill>
                            <a:schemeClr val="tx1"/>
                          </a:solidFill>
                          <a:effectLst/>
                          <a:latin typeface="Times New Roman" pitchFamily="18" charset="0"/>
                          <a:cs typeface="Times New Roman" pitchFamily="18" charset="0"/>
                        </a:rPr>
                        <a:t>8 -12</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Cyrl-RS" sz="1600" b="0" i="0" u="none" strike="noStrike" cap="none" normalizeH="0" baseline="0" dirty="0" smtClean="0">
                          <a:ln>
                            <a:noFill/>
                          </a:ln>
                          <a:solidFill>
                            <a:schemeClr val="tx1"/>
                          </a:solidFill>
                          <a:effectLst/>
                          <a:latin typeface="Times New Roman" pitchFamily="18" charset="0"/>
                          <a:cs typeface="Times New Roman" pitchFamily="18" charset="0"/>
                        </a:rPr>
                        <a:t>Темп</a:t>
                      </a:r>
                      <a:r>
                        <a:rPr kumimoji="0" lang="sr-Latn-CS" sz="16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sr-Cyrl-RS" sz="1600" b="0" i="0" u="none" strike="noStrike" cap="none" normalizeH="0" baseline="0" dirty="0" smtClean="0">
                          <a:ln>
                            <a:noFill/>
                          </a:ln>
                          <a:solidFill>
                            <a:schemeClr val="tx1"/>
                          </a:solidFill>
                          <a:effectLst/>
                          <a:latin typeface="Times New Roman" pitchFamily="18" charset="0"/>
                          <a:cs typeface="Times New Roman" pitchFamily="18" charset="0"/>
                        </a:rPr>
                        <a:t>Изворишта</a:t>
                      </a:r>
                      <a:r>
                        <a:rPr kumimoji="0" lang="sr-Latn-CS" sz="16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sr-Cyrl-RS" sz="1600" b="0" i="0" u="none" strike="noStrike" cap="none" normalizeH="0" baseline="0" dirty="0" smtClean="0">
                          <a:ln>
                            <a:noFill/>
                          </a:ln>
                          <a:solidFill>
                            <a:schemeClr val="tx1"/>
                          </a:solidFill>
                          <a:effectLst/>
                          <a:latin typeface="Times New Roman" pitchFamily="18" charset="0"/>
                          <a:cs typeface="Times New Roman" pitchFamily="18" charset="0"/>
                        </a:rPr>
                        <a:t>или</a:t>
                      </a:r>
                      <a:r>
                        <a:rPr kumimoji="0" lang="sr-Latn-CS" sz="16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sr-Cyrl-RS" sz="1600" b="0" i="0" u="none" strike="noStrike" cap="none" normalizeH="0" baseline="0" dirty="0" smtClean="0">
                          <a:ln>
                            <a:noFill/>
                          </a:ln>
                          <a:solidFill>
                            <a:schemeClr val="tx1"/>
                          </a:solidFill>
                          <a:effectLst/>
                          <a:latin typeface="Times New Roman" pitchFamily="18" charset="0"/>
                          <a:cs typeface="Times New Roman" pitchFamily="18" charset="0"/>
                        </a:rPr>
                        <a:t>нижа</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36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Cyrl-RS" sz="1600" b="0" i="0" u="none" strike="noStrike" cap="none" normalizeH="0" baseline="0" dirty="0" smtClean="0">
                          <a:ln>
                            <a:noFill/>
                          </a:ln>
                          <a:solidFill>
                            <a:schemeClr val="tx1"/>
                          </a:solidFill>
                          <a:effectLst/>
                          <a:latin typeface="Times New Roman" pitchFamily="18" charset="0"/>
                          <a:cs typeface="Times New Roman" pitchFamily="18" charset="0"/>
                        </a:rPr>
                        <a:t>Органске</a:t>
                      </a:r>
                      <a:r>
                        <a:rPr kumimoji="0" lang="sr-Latn-CS" sz="16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sr-Cyrl-RS" sz="1600" b="0" i="0" u="none" strike="noStrike" cap="none" normalizeH="0" baseline="0" dirty="0" smtClean="0">
                          <a:ln>
                            <a:noFill/>
                          </a:ln>
                          <a:solidFill>
                            <a:schemeClr val="tx1"/>
                          </a:solidFill>
                          <a:effectLst/>
                          <a:latin typeface="Times New Roman" pitchFamily="18" charset="0"/>
                          <a:cs typeface="Times New Roman" pitchFamily="18" charset="0"/>
                        </a:rPr>
                        <a:t>материје</a:t>
                      </a:r>
                      <a:r>
                        <a:rPr kumimoji="0" lang="sr-Latn-CS" sz="1600" b="0" i="0" u="none" strike="noStrike" cap="none" normalizeH="0" baseline="0" dirty="0" smtClean="0">
                          <a:ln>
                            <a:noFill/>
                          </a:ln>
                          <a:solidFill>
                            <a:schemeClr val="tx1"/>
                          </a:solidFill>
                          <a:effectLst/>
                          <a:latin typeface="Times New Roman" pitchFamily="18" charset="0"/>
                          <a:cs typeface="Times New Roman" pitchFamily="18" charset="0"/>
                        </a:rPr>
                        <a:t> (mg KMnO4/l)</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1600" b="0" i="0" u="none" strike="noStrike" cap="none" normalizeH="0" baseline="0" dirty="0" smtClean="0">
                          <a:ln>
                            <a:noFill/>
                          </a:ln>
                          <a:solidFill>
                            <a:schemeClr val="tx1"/>
                          </a:solidFill>
                          <a:effectLst/>
                          <a:latin typeface="Times New Roman" pitchFamily="18" charset="0"/>
                          <a:cs typeface="Times New Roman" pitchFamily="18" charset="0"/>
                        </a:rPr>
                        <a:t>8 </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1600" b="0" i="0" u="none" strike="noStrike" cap="none" normalizeH="0" baseline="0" dirty="0" smtClean="0">
                          <a:ln>
                            <a:noFill/>
                          </a:ln>
                          <a:solidFill>
                            <a:schemeClr val="tx1"/>
                          </a:solidFill>
                          <a:effectLst/>
                          <a:latin typeface="Times New Roman" pitchFamily="18" charset="0"/>
                          <a:cs typeface="Times New Roman" pitchFamily="18" charset="0"/>
                        </a:rPr>
                        <a:t>12</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68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Cyrl-RS" sz="1600" b="0" i="0" u="none" strike="noStrike" cap="none" normalizeH="0" baseline="0" dirty="0" smtClean="0">
                          <a:ln>
                            <a:noFill/>
                          </a:ln>
                          <a:solidFill>
                            <a:schemeClr val="tx1"/>
                          </a:solidFill>
                          <a:effectLst/>
                          <a:latin typeface="Times New Roman" pitchFamily="18" charset="0"/>
                          <a:cs typeface="Times New Roman" pitchFamily="18" charset="0"/>
                        </a:rPr>
                        <a:t>Гвожђе</a:t>
                      </a:r>
                      <a:r>
                        <a:rPr kumimoji="0" lang="sr-Latn-CS" sz="1600" b="0" i="0" u="none" strike="noStrike" cap="none" normalizeH="0" baseline="0" dirty="0" smtClean="0">
                          <a:ln>
                            <a:noFill/>
                          </a:ln>
                          <a:solidFill>
                            <a:schemeClr val="tx1"/>
                          </a:solidFill>
                          <a:effectLst/>
                          <a:latin typeface="Times New Roman" pitchFamily="18" charset="0"/>
                          <a:cs typeface="Times New Roman" pitchFamily="18" charset="0"/>
                        </a:rPr>
                        <a:t> (mg/l)</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1600" b="0" i="0" u="none" strike="noStrike" cap="none" normalizeH="0" baseline="0" smtClean="0">
                          <a:ln>
                            <a:noFill/>
                          </a:ln>
                          <a:solidFill>
                            <a:schemeClr val="tx1"/>
                          </a:solidFill>
                          <a:effectLst/>
                          <a:latin typeface="Times New Roman" pitchFamily="18" charset="0"/>
                          <a:cs typeface="Times New Roman" pitchFamily="18" charset="0"/>
                        </a:rPr>
                        <a:t>0,3</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1600" b="0" i="0" u="none" strike="noStrike" cap="none" normalizeH="0" baseline="0" dirty="0" smtClean="0">
                          <a:ln>
                            <a:noFill/>
                          </a:ln>
                          <a:solidFill>
                            <a:schemeClr val="tx1"/>
                          </a:solidFill>
                          <a:effectLst/>
                          <a:latin typeface="Times New Roman" pitchFamily="18" charset="0"/>
                          <a:cs typeface="Times New Roman" pitchFamily="18" charset="0"/>
                        </a:rPr>
                        <a:t>0,45</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36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Cyrl-RS" sz="1600" b="0" i="0" u="none" strike="noStrike" cap="none" normalizeH="0" baseline="0" dirty="0" smtClean="0">
                          <a:ln>
                            <a:noFill/>
                          </a:ln>
                          <a:solidFill>
                            <a:schemeClr val="tx1"/>
                          </a:solidFill>
                          <a:effectLst/>
                          <a:latin typeface="Times New Roman" pitchFamily="18" charset="0"/>
                          <a:cs typeface="Times New Roman" pitchFamily="18" charset="0"/>
                        </a:rPr>
                        <a:t>Сулфати</a:t>
                      </a:r>
                      <a:r>
                        <a:rPr kumimoji="0" lang="sr-Latn-CS" sz="1600" b="0" i="0" u="none" strike="noStrike" cap="none" normalizeH="0" baseline="0" dirty="0" smtClean="0">
                          <a:ln>
                            <a:noFill/>
                          </a:ln>
                          <a:solidFill>
                            <a:schemeClr val="tx1"/>
                          </a:solidFill>
                          <a:effectLst/>
                          <a:latin typeface="Times New Roman" pitchFamily="18" charset="0"/>
                          <a:cs typeface="Times New Roman" pitchFamily="18" charset="0"/>
                        </a:rPr>
                        <a:t> (mg/l)</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1600" b="0" i="0" u="none" strike="noStrike" cap="none" normalizeH="0" baseline="0" smtClean="0">
                          <a:ln>
                            <a:noFill/>
                          </a:ln>
                          <a:solidFill>
                            <a:schemeClr val="tx1"/>
                          </a:solidFill>
                          <a:effectLst/>
                          <a:latin typeface="Times New Roman" pitchFamily="18" charset="0"/>
                          <a:cs typeface="Times New Roman" pitchFamily="18" charset="0"/>
                        </a:rPr>
                        <a:t>200</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1600" b="0" i="0" u="none" strike="noStrike" cap="none" normalizeH="0" baseline="0" dirty="0" smtClean="0">
                          <a:ln>
                            <a:noFill/>
                          </a:ln>
                          <a:solidFill>
                            <a:schemeClr val="tx1"/>
                          </a:solidFill>
                          <a:effectLst/>
                          <a:latin typeface="Times New Roman" pitchFamily="18" charset="0"/>
                          <a:cs typeface="Times New Roman" pitchFamily="18" charset="0"/>
                        </a:rPr>
                        <a:t>250</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 xmlns:p14="http://schemas.microsoft.com/office/powerpoint/2010/main" val="117521329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179512" y="274638"/>
            <a:ext cx="8964488" cy="1143000"/>
          </a:xfrm>
        </p:spPr>
        <p:txBody>
          <a:bodyPr>
            <a:normAutofit fontScale="90000"/>
          </a:bodyPr>
          <a:lstStyle/>
          <a:p>
            <a:r>
              <a:rPr lang="sr-Cyrl-RS" sz="2800" dirty="0" smtClean="0">
                <a:latin typeface="Times New Roman" pitchFamily="18" charset="0"/>
                <a:cs typeface="Times New Roman" pitchFamily="18" charset="0"/>
              </a:rPr>
              <a:t>МДК</a:t>
            </a:r>
            <a:r>
              <a:rPr lang="sr-Latn-CS"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за</a:t>
            </a:r>
            <a:r>
              <a:rPr lang="sr-Latn-CS"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неорганске</a:t>
            </a:r>
            <a:r>
              <a:rPr lang="sr-Latn-CS"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супстанце</a:t>
            </a:r>
            <a:r>
              <a:rPr lang="sr-Latn-CS"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у</a:t>
            </a:r>
            <a:r>
              <a:rPr lang="sr-Latn-CS"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води</a:t>
            </a:r>
            <a:r>
              <a:rPr lang="sr-Latn-CS"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за</a:t>
            </a:r>
            <a:r>
              <a:rPr lang="sr-Latn-CS"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пиће</a:t>
            </a:r>
            <a:r>
              <a:rPr lang="sr-Latn-CS"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које</a:t>
            </a:r>
            <a:r>
              <a:rPr lang="sr-Latn-CS"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се</a:t>
            </a:r>
            <a:r>
              <a:rPr lang="sr-Latn-CS"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дозвољавају</a:t>
            </a:r>
            <a:r>
              <a:rPr lang="sr-Latn-CS"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у</a:t>
            </a:r>
            <a:r>
              <a:rPr lang="sr-Latn-CS"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повећаним</a:t>
            </a:r>
            <a:r>
              <a:rPr lang="sr-Latn-CS"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количинама</a:t>
            </a:r>
            <a:r>
              <a:rPr lang="sr-Latn-CS"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у</a:t>
            </a:r>
            <a:r>
              <a:rPr lang="sr-Latn-CS"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ванредним</a:t>
            </a:r>
            <a:r>
              <a:rPr lang="sr-Latn-CS"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условима</a:t>
            </a:r>
            <a:endParaRPr lang="en-US" sz="2800" dirty="0">
              <a:latin typeface="Times New Roman" pitchFamily="18" charset="0"/>
              <a:cs typeface="Times New Roman" pitchFamily="18" charset="0"/>
            </a:endParaRPr>
          </a:p>
        </p:txBody>
      </p:sp>
      <p:graphicFrame>
        <p:nvGraphicFramePr>
          <p:cNvPr id="39939" name="Group 3"/>
          <p:cNvGraphicFramePr>
            <a:graphicFrameLocks noGrp="1"/>
          </p:cNvGraphicFramePr>
          <p:nvPr>
            <p:ph sz="half" idx="1"/>
            <p:extLst>
              <p:ext uri="{D42A27DB-BD31-4B8C-83A1-F6EECF244321}">
                <p14:modId xmlns="" xmlns:p14="http://schemas.microsoft.com/office/powerpoint/2010/main" val="882207936"/>
              </p:ext>
            </p:extLst>
          </p:nvPr>
        </p:nvGraphicFramePr>
        <p:xfrm>
          <a:off x="533400" y="1295400"/>
          <a:ext cx="3276600" cy="4175760"/>
        </p:xfrm>
        <a:graphic>
          <a:graphicData uri="http://schemas.openxmlformats.org/drawingml/2006/table">
            <a:tbl>
              <a:tblPr/>
              <a:tblGrid>
                <a:gridCol w="1618259"/>
                <a:gridCol w="1658341"/>
              </a:tblGrid>
              <a:tr h="50013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Cyrl-RS" sz="1600" b="0" i="0" u="none" strike="noStrike" cap="none" normalizeH="0" baseline="0" dirty="0" smtClean="0">
                          <a:ln>
                            <a:noFill/>
                          </a:ln>
                          <a:solidFill>
                            <a:schemeClr val="tx1"/>
                          </a:solidFill>
                          <a:effectLst/>
                          <a:latin typeface="Times New Roman" pitchFamily="18" charset="0"/>
                          <a:cs typeface="Times New Roman" pitchFamily="18" charset="0"/>
                        </a:rPr>
                        <a:t>Врста</a:t>
                      </a:r>
                      <a:r>
                        <a:rPr kumimoji="0" lang="en-US" sz="16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sr-Cyrl-RS" sz="1600" b="0" i="0" u="none" strike="noStrike" cap="none" normalizeH="0" baseline="0" dirty="0" smtClean="0">
                          <a:ln>
                            <a:noFill/>
                          </a:ln>
                          <a:solidFill>
                            <a:schemeClr val="tx1"/>
                          </a:solidFill>
                          <a:effectLst/>
                          <a:latin typeface="Times New Roman" pitchFamily="18" charset="0"/>
                          <a:cs typeface="Times New Roman" pitchFamily="18" charset="0"/>
                        </a:rPr>
                        <a:t>неорганске</a:t>
                      </a:r>
                      <a:r>
                        <a:rPr kumimoji="0" lang="en-US" sz="16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sr-Cyrl-RS" sz="1600" b="0" i="0" u="none" strike="noStrike" cap="none" normalizeH="0" baseline="0" dirty="0" smtClean="0">
                          <a:ln>
                            <a:noFill/>
                          </a:ln>
                          <a:solidFill>
                            <a:schemeClr val="tx1"/>
                          </a:solidFill>
                          <a:effectLst/>
                          <a:latin typeface="Times New Roman" pitchFamily="18" charset="0"/>
                          <a:cs typeface="Times New Roman" pitchFamily="18" charset="0"/>
                        </a:rPr>
                        <a:t>супстанце</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MDK (mg/l)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955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Cyrl-R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Бакар</a:t>
                      </a:r>
                      <a:endPar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1600" b="0" i="0" u="none" strike="noStrike" cap="none" normalizeH="0" baseline="0" smtClean="0">
                          <a:ln>
                            <a:noFill/>
                          </a:ln>
                          <a:solidFill>
                            <a:srgbClr val="000000"/>
                          </a:solidFill>
                          <a:effectLst/>
                          <a:latin typeface="Times New Roman" pitchFamily="18" charset="0"/>
                          <a:ea typeface="Times New Roman" pitchFamily="18" charset="0"/>
                          <a:cs typeface="Times New Roman" pitchFamily="18" charset="0"/>
                        </a:rPr>
                        <a:t>3,0</a:t>
                      </a:r>
                      <a:endParaRPr kumimoji="0" lang="en-US" sz="1600" b="0" i="0" u="none" strike="noStrike" cap="none" normalizeH="0" baseline="0" smtClean="0">
                        <a:ln>
                          <a:noFill/>
                        </a:ln>
                        <a:solidFill>
                          <a:srgbClr val="000000"/>
                        </a:solidFill>
                        <a:effectLst/>
                        <a:latin typeface="Times New Roman" pitchFamily="18" charset="0"/>
                        <a:ea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955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Cyrl-RS" sz="1600" b="0" i="0" u="none" strike="noStrike" cap="none" normalizeH="0" baseline="0" dirty="0" smtClean="0">
                          <a:ln>
                            <a:noFill/>
                          </a:ln>
                          <a:solidFill>
                            <a:schemeClr val="tx1"/>
                          </a:solidFill>
                          <a:effectLst/>
                          <a:latin typeface="Times New Roman" pitchFamily="18" charset="0"/>
                          <a:cs typeface="Times New Roman" pitchFamily="18" charset="0"/>
                        </a:rPr>
                        <a:t>Цинк</a:t>
                      </a:r>
                      <a:r>
                        <a:rPr kumimoji="0" lang="en-US" sz="1600" b="0" i="0" u="none" strike="noStrike" cap="none" normalizeH="0" baseline="0" dirty="0" smtClean="0">
                          <a:ln>
                            <a:noFill/>
                          </a:ln>
                          <a:solidFill>
                            <a:schemeClr val="tx1"/>
                          </a:solidFill>
                          <a:effectLst/>
                          <a:latin typeface="Times New Roman" pitchFamily="18" charset="0"/>
                          <a:cs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1600" b="0" i="0" u="none" strike="noStrike" cap="none" normalizeH="0" baseline="0" smtClean="0">
                          <a:ln>
                            <a:noFill/>
                          </a:ln>
                          <a:solidFill>
                            <a:schemeClr val="tx1"/>
                          </a:solidFill>
                          <a:effectLst/>
                          <a:latin typeface="Times New Roman" pitchFamily="18" charset="0"/>
                          <a:cs typeface="Times New Roman" pitchFamily="18" charset="0"/>
                        </a:rPr>
                        <a:t>5,0</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955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Cyrl-RS" sz="1600" b="0" i="0" u="none" strike="noStrike" cap="none" normalizeH="0" baseline="0" dirty="0" smtClean="0">
                          <a:ln>
                            <a:noFill/>
                          </a:ln>
                          <a:solidFill>
                            <a:schemeClr val="tx1"/>
                          </a:solidFill>
                          <a:effectLst/>
                          <a:latin typeface="Times New Roman" pitchFamily="18" charset="0"/>
                          <a:cs typeface="Times New Roman" pitchFamily="18" charset="0"/>
                        </a:rPr>
                        <a:t>Манган</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1600" b="0" i="0" u="none" strike="noStrike" cap="none" normalizeH="0" baseline="0" smtClean="0">
                          <a:ln>
                            <a:noFill/>
                          </a:ln>
                          <a:solidFill>
                            <a:schemeClr val="tx1"/>
                          </a:solidFill>
                          <a:effectLst/>
                          <a:latin typeface="Times New Roman" pitchFamily="18" charset="0"/>
                          <a:cs typeface="Times New Roman" pitchFamily="18" charset="0"/>
                        </a:rPr>
                        <a:t>0,2</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955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Cyrl-RS" sz="1600" b="0" i="0" u="none" strike="noStrike" cap="none" normalizeH="0" baseline="0" dirty="0" smtClean="0">
                          <a:ln>
                            <a:noFill/>
                          </a:ln>
                          <a:solidFill>
                            <a:schemeClr val="tx1"/>
                          </a:solidFill>
                          <a:effectLst/>
                          <a:latin typeface="Times New Roman" pitchFamily="18" charset="0"/>
                          <a:cs typeface="Times New Roman" pitchFamily="18" charset="0"/>
                        </a:rPr>
                        <a:t>Молибден</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1600" b="0" i="0" u="none" strike="noStrike" cap="none" normalizeH="0" baseline="0" smtClean="0">
                          <a:ln>
                            <a:noFill/>
                          </a:ln>
                          <a:solidFill>
                            <a:schemeClr val="tx1"/>
                          </a:solidFill>
                          <a:effectLst/>
                          <a:latin typeface="Times New Roman" pitchFamily="18" charset="0"/>
                          <a:cs typeface="Times New Roman" pitchFamily="18" charset="0"/>
                        </a:rPr>
                        <a:t>0,5</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955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Cyrl-RS" sz="1600" b="0" i="0" u="none" strike="noStrike" cap="none" normalizeH="0" baseline="0" dirty="0" smtClean="0">
                          <a:ln>
                            <a:noFill/>
                          </a:ln>
                          <a:solidFill>
                            <a:schemeClr val="tx1"/>
                          </a:solidFill>
                          <a:effectLst/>
                          <a:latin typeface="Times New Roman" pitchFamily="18" charset="0"/>
                          <a:cs typeface="Times New Roman" pitchFamily="18" charset="0"/>
                        </a:rPr>
                        <a:t>Никл</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1600" b="0" i="0" u="none" strike="noStrike" cap="none" normalizeH="0" baseline="0" smtClean="0">
                          <a:ln>
                            <a:noFill/>
                          </a:ln>
                          <a:solidFill>
                            <a:schemeClr val="tx1"/>
                          </a:solidFill>
                          <a:effectLst/>
                          <a:latin typeface="Times New Roman" pitchFamily="18" charset="0"/>
                          <a:cs typeface="Times New Roman" pitchFamily="18" charset="0"/>
                        </a:rPr>
                        <a:t>0,05</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955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Cyrl-RS" sz="1600" b="0" i="0" u="none" strike="noStrike" cap="none" normalizeH="0" baseline="0" dirty="0" smtClean="0">
                          <a:ln>
                            <a:noFill/>
                          </a:ln>
                          <a:solidFill>
                            <a:schemeClr val="tx1"/>
                          </a:solidFill>
                          <a:effectLst/>
                          <a:latin typeface="Times New Roman" pitchFamily="18" charset="0"/>
                          <a:cs typeface="Times New Roman" pitchFamily="18" charset="0"/>
                        </a:rPr>
                        <a:t>Кадмијум</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1600" b="0" i="0" u="none" strike="noStrike" cap="none" normalizeH="0" baseline="0" smtClean="0">
                          <a:ln>
                            <a:noFill/>
                          </a:ln>
                          <a:solidFill>
                            <a:schemeClr val="tx1"/>
                          </a:solidFill>
                          <a:effectLst/>
                          <a:latin typeface="Times New Roman" pitchFamily="18" charset="0"/>
                          <a:cs typeface="Times New Roman" pitchFamily="18" charset="0"/>
                        </a:rPr>
                        <a:t>0,01</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955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Cyrl-RS" sz="1600" b="0" i="0" u="none" strike="noStrike" cap="none" normalizeH="0" baseline="0" dirty="0" smtClean="0">
                          <a:ln>
                            <a:noFill/>
                          </a:ln>
                          <a:solidFill>
                            <a:schemeClr val="tx1"/>
                          </a:solidFill>
                          <a:effectLst/>
                          <a:latin typeface="Times New Roman" pitchFamily="18" charset="0"/>
                          <a:cs typeface="Times New Roman" pitchFamily="18" charset="0"/>
                        </a:rPr>
                        <a:t>Флуориди</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1600" b="0" i="0" u="none" strike="noStrike" cap="none" normalizeH="0" baseline="0" smtClean="0">
                          <a:ln>
                            <a:noFill/>
                          </a:ln>
                          <a:solidFill>
                            <a:schemeClr val="tx1"/>
                          </a:solidFill>
                          <a:effectLst/>
                          <a:latin typeface="Times New Roman" pitchFamily="18" charset="0"/>
                          <a:cs typeface="Times New Roman" pitchFamily="18" charset="0"/>
                        </a:rPr>
                        <a:t>3,0</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955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Cyrl-RS" sz="1600" b="0" i="0" u="none" strike="noStrike" cap="none" normalizeH="0" baseline="0" dirty="0" smtClean="0">
                          <a:ln>
                            <a:noFill/>
                          </a:ln>
                          <a:solidFill>
                            <a:schemeClr val="tx1"/>
                          </a:solidFill>
                          <a:effectLst/>
                          <a:latin typeface="Times New Roman" pitchFamily="18" charset="0"/>
                          <a:cs typeface="Times New Roman" pitchFamily="18" charset="0"/>
                        </a:rPr>
                        <a:t>Амонијак</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0,5 – 0,1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955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Cyrl-RS" sz="1600" b="0" i="0" u="none" strike="noStrike" cap="none" normalizeH="0" baseline="0" dirty="0" smtClean="0">
                          <a:ln>
                            <a:noFill/>
                          </a:ln>
                          <a:solidFill>
                            <a:schemeClr val="tx1"/>
                          </a:solidFill>
                          <a:effectLst/>
                          <a:latin typeface="Times New Roman" pitchFamily="18" charset="0"/>
                          <a:cs typeface="Times New Roman" pitchFamily="18" charset="0"/>
                        </a:rPr>
                        <a:t>Нитрити</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1600" b="0" i="0" u="none" strike="noStrike" cap="none" normalizeH="0" baseline="0" smtClean="0">
                          <a:ln>
                            <a:noFill/>
                          </a:ln>
                          <a:solidFill>
                            <a:schemeClr val="tx1"/>
                          </a:solidFill>
                          <a:effectLst/>
                          <a:latin typeface="Times New Roman" pitchFamily="18" charset="0"/>
                          <a:cs typeface="Times New Roman" pitchFamily="18" charset="0"/>
                        </a:rPr>
                        <a:t>0,05</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955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Cyrl-RS" sz="1600" b="0" i="0" u="none" strike="noStrike" cap="none" normalizeH="0" baseline="0" dirty="0" smtClean="0">
                          <a:ln>
                            <a:noFill/>
                          </a:ln>
                          <a:solidFill>
                            <a:schemeClr val="tx1"/>
                          </a:solidFill>
                          <a:effectLst/>
                          <a:latin typeface="Times New Roman" pitchFamily="18" charset="0"/>
                          <a:cs typeface="Times New Roman" pitchFamily="18" charset="0"/>
                        </a:rPr>
                        <a:t>Нитрати</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1600" b="0" i="0" u="none" strike="noStrike" cap="none" normalizeH="0" baseline="0" dirty="0" smtClean="0">
                          <a:ln>
                            <a:noFill/>
                          </a:ln>
                          <a:solidFill>
                            <a:schemeClr val="tx1"/>
                          </a:solidFill>
                          <a:effectLst/>
                          <a:latin typeface="Times New Roman" pitchFamily="18" charset="0"/>
                          <a:cs typeface="Times New Roman" pitchFamily="18" charset="0"/>
                        </a:rPr>
                        <a:t>75,0</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9977" name="Rectangle 41"/>
          <p:cNvSpPr>
            <a:spLocks noGrp="1" noChangeArrowheads="1"/>
          </p:cNvSpPr>
          <p:nvPr>
            <p:ph type="body" sz="half" idx="2"/>
          </p:nvPr>
        </p:nvSpPr>
        <p:spPr>
          <a:xfrm>
            <a:off x="457200" y="5638800"/>
            <a:ext cx="8156575" cy="717550"/>
          </a:xfrm>
        </p:spPr>
        <p:txBody>
          <a:bodyPr>
            <a:normAutofit fontScale="92500" lnSpcReduction="10000"/>
          </a:bodyPr>
          <a:lstStyle/>
          <a:p>
            <a:pPr>
              <a:lnSpc>
                <a:spcPct val="80000"/>
              </a:lnSpc>
            </a:pPr>
            <a:r>
              <a:rPr lang="sr-Cyrl-RS" sz="2000" dirty="0" smtClean="0">
                <a:latin typeface="Times New Roman" pitchFamily="18" charset="0"/>
                <a:cs typeface="Times New Roman" pitchFamily="18" charset="0"/>
              </a:rPr>
              <a:t>Норма</a:t>
            </a:r>
            <a:r>
              <a:rPr lang="sr-Latn-C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за</a:t>
            </a:r>
            <a:r>
              <a:rPr lang="sr-Latn-C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поједине</a:t>
            </a:r>
            <a:r>
              <a:rPr lang="sr-Latn-C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супстанце</a:t>
            </a:r>
            <a:r>
              <a:rPr lang="sr-Latn-C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као</a:t>
            </a:r>
            <a:r>
              <a:rPr lang="sr-Latn-C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што</a:t>
            </a:r>
            <a:r>
              <a:rPr lang="sr-Latn-C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су</a:t>
            </a:r>
            <a:r>
              <a:rPr lang="sr-Latn-C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арсен</a:t>
            </a:r>
            <a:r>
              <a:rPr lang="sr-Latn-C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олово</a:t>
            </a:r>
            <a:r>
              <a:rPr lang="sr-Latn-C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жива</a:t>
            </a:r>
            <a:r>
              <a:rPr lang="sr-Latn-C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a:t>
            </a:r>
            <a:r>
              <a:rPr lang="sr-Latn-C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хром</a:t>
            </a:r>
            <a:r>
              <a:rPr lang="sr-Latn-C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не</a:t>
            </a:r>
            <a:r>
              <a:rPr lang="sr-Latn-C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сме</a:t>
            </a:r>
            <a:r>
              <a:rPr lang="sr-Latn-C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бити</a:t>
            </a:r>
            <a:r>
              <a:rPr lang="sr-Latn-C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повишена</a:t>
            </a:r>
            <a:r>
              <a:rPr lang="sr-Latn-C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ни</a:t>
            </a:r>
            <a:r>
              <a:rPr lang="sr-Latn-C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у</a:t>
            </a:r>
            <a:r>
              <a:rPr lang="sr-Latn-C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ванредним</a:t>
            </a:r>
            <a:r>
              <a:rPr lang="sr-Latn-C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ситуацијама</a:t>
            </a:r>
            <a:r>
              <a:rPr lang="sr-Latn-C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потенцијално</a:t>
            </a:r>
            <a:r>
              <a:rPr lang="sr-Latn-C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канцерогене</a:t>
            </a:r>
            <a:r>
              <a:rPr lang="sr-Latn-C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a:t>
            </a:r>
            <a:r>
              <a:rPr lang="sr-Latn-C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токсичне</a:t>
            </a:r>
            <a:r>
              <a:rPr lang="sr-Latn-CS" sz="2000" dirty="0" smtClean="0">
                <a:latin typeface="Times New Roman" pitchFamily="18" charset="0"/>
                <a:cs typeface="Times New Roman" pitchFamily="18" charset="0"/>
              </a:rPr>
              <a:t>). </a:t>
            </a:r>
            <a:endParaRPr lang="en-US" sz="2000" dirty="0">
              <a:latin typeface="Times New Roman" pitchFamily="18" charset="0"/>
              <a:cs typeface="Times New Roman" pitchFamily="18" charset="0"/>
            </a:endParaRPr>
          </a:p>
        </p:txBody>
      </p:sp>
      <p:sp>
        <p:nvSpPr>
          <p:cNvPr id="2" name="TextBox 1"/>
          <p:cNvSpPr txBox="1"/>
          <p:nvPr/>
        </p:nvSpPr>
        <p:spPr>
          <a:xfrm>
            <a:off x="4724400" y="1447800"/>
            <a:ext cx="4038600" cy="3693319"/>
          </a:xfrm>
          <a:prstGeom prst="rect">
            <a:avLst/>
          </a:prstGeom>
          <a:noFill/>
        </p:spPr>
        <p:txBody>
          <a:bodyPr wrap="square" rtlCol="0">
            <a:spAutoFit/>
          </a:bodyPr>
          <a:lstStyle/>
          <a:p>
            <a:r>
              <a:rPr lang="sr-Cyrl-RS" dirty="0">
                <a:latin typeface="Times New Roman" pitchFamily="18" charset="0"/>
                <a:cs typeface="Times New Roman" pitchFamily="18" charset="0"/>
              </a:rPr>
              <a:t>За</a:t>
            </a:r>
            <a:r>
              <a:rPr lang="sr-Latn-CS" dirty="0">
                <a:latin typeface="Times New Roman" pitchFamily="18" charset="0"/>
                <a:cs typeface="Times New Roman" pitchFamily="18" charset="0"/>
              </a:rPr>
              <a:t> </a:t>
            </a:r>
            <a:r>
              <a:rPr lang="sr-Cyrl-RS" dirty="0">
                <a:latin typeface="Times New Roman" pitchFamily="18" charset="0"/>
                <a:cs typeface="Times New Roman" pitchFamily="18" charset="0"/>
              </a:rPr>
              <a:t>органска</a:t>
            </a:r>
            <a:r>
              <a:rPr lang="sr-Latn-CS" dirty="0">
                <a:latin typeface="Times New Roman" pitchFamily="18" charset="0"/>
                <a:cs typeface="Times New Roman" pitchFamily="18" charset="0"/>
              </a:rPr>
              <a:t> </a:t>
            </a:r>
            <a:r>
              <a:rPr lang="sr-Cyrl-RS" dirty="0">
                <a:latin typeface="Times New Roman" pitchFamily="18" charset="0"/>
                <a:cs typeface="Times New Roman" pitchFamily="18" charset="0"/>
              </a:rPr>
              <a:t>једињења</a:t>
            </a:r>
            <a:r>
              <a:rPr lang="sr-Latn-CS" dirty="0">
                <a:latin typeface="Times New Roman" pitchFamily="18" charset="0"/>
                <a:cs typeface="Times New Roman" pitchFamily="18" charset="0"/>
              </a:rPr>
              <a:t> </a:t>
            </a:r>
            <a:r>
              <a:rPr lang="sr-Cyrl-RS" dirty="0">
                <a:latin typeface="Times New Roman" pitchFamily="18" charset="0"/>
                <a:cs typeface="Times New Roman" pitchFamily="18" charset="0"/>
              </a:rPr>
              <a:t>и</a:t>
            </a:r>
            <a:r>
              <a:rPr lang="sr-Latn-CS" dirty="0">
                <a:latin typeface="Times New Roman" pitchFamily="18" charset="0"/>
                <a:cs typeface="Times New Roman" pitchFamily="18" charset="0"/>
              </a:rPr>
              <a:t> </a:t>
            </a:r>
            <a:r>
              <a:rPr lang="sr-Cyrl-RS" dirty="0">
                <a:latin typeface="Times New Roman" pitchFamily="18" charset="0"/>
                <a:cs typeface="Times New Roman" pitchFamily="18" charset="0"/>
              </a:rPr>
              <a:t>пестициде</a:t>
            </a:r>
            <a:r>
              <a:rPr lang="sr-Latn-CS" dirty="0">
                <a:latin typeface="Times New Roman" pitchFamily="18" charset="0"/>
                <a:cs typeface="Times New Roman" pitchFamily="18" charset="0"/>
              </a:rPr>
              <a:t> </a:t>
            </a:r>
            <a:r>
              <a:rPr lang="sr-Cyrl-RS" dirty="0">
                <a:latin typeface="Times New Roman" pitchFamily="18" charset="0"/>
                <a:cs typeface="Times New Roman" pitchFamily="18" charset="0"/>
              </a:rPr>
              <a:t>важе</a:t>
            </a:r>
            <a:r>
              <a:rPr lang="sr-Latn-CS" dirty="0">
                <a:latin typeface="Times New Roman" pitchFamily="18" charset="0"/>
                <a:cs typeface="Times New Roman" pitchFamily="18" charset="0"/>
              </a:rPr>
              <a:t> </a:t>
            </a:r>
            <a:r>
              <a:rPr lang="sr-Cyrl-RS" dirty="0">
                <a:latin typeface="Times New Roman" pitchFamily="18" charset="0"/>
                <a:cs typeface="Times New Roman" pitchFamily="18" charset="0"/>
              </a:rPr>
              <a:t>исте</a:t>
            </a:r>
            <a:r>
              <a:rPr lang="sr-Latn-CS" dirty="0">
                <a:latin typeface="Times New Roman" pitchFamily="18" charset="0"/>
                <a:cs typeface="Times New Roman" pitchFamily="18" charset="0"/>
              </a:rPr>
              <a:t> </a:t>
            </a:r>
            <a:r>
              <a:rPr lang="sr-Cyrl-RS" dirty="0">
                <a:latin typeface="Times New Roman" pitchFamily="18" charset="0"/>
                <a:cs typeface="Times New Roman" pitchFamily="18" charset="0"/>
              </a:rPr>
              <a:t>норме</a:t>
            </a:r>
            <a:r>
              <a:rPr lang="sr-Latn-CS" dirty="0">
                <a:latin typeface="Times New Roman" pitchFamily="18" charset="0"/>
                <a:cs typeface="Times New Roman" pitchFamily="18" charset="0"/>
              </a:rPr>
              <a:t> </a:t>
            </a:r>
            <a:r>
              <a:rPr lang="sr-Cyrl-RS" dirty="0">
                <a:latin typeface="Times New Roman" pitchFamily="18" charset="0"/>
                <a:cs typeface="Times New Roman" pitchFamily="18" charset="0"/>
              </a:rPr>
              <a:t>као</a:t>
            </a:r>
            <a:r>
              <a:rPr lang="sr-Latn-CS" dirty="0">
                <a:latin typeface="Times New Roman" pitchFamily="18" charset="0"/>
                <a:cs typeface="Times New Roman" pitchFamily="18" charset="0"/>
              </a:rPr>
              <a:t> </a:t>
            </a:r>
            <a:r>
              <a:rPr lang="sr-Cyrl-RS" dirty="0">
                <a:latin typeface="Times New Roman" pitchFamily="18" charset="0"/>
                <a:cs typeface="Times New Roman" pitchFamily="18" charset="0"/>
              </a:rPr>
              <a:t>у</a:t>
            </a:r>
            <a:r>
              <a:rPr lang="sr-Latn-CS" dirty="0">
                <a:latin typeface="Times New Roman" pitchFamily="18" charset="0"/>
                <a:cs typeface="Times New Roman" pitchFamily="18" charset="0"/>
              </a:rPr>
              <a:t> </a:t>
            </a:r>
            <a:r>
              <a:rPr lang="sr-Cyrl-RS" dirty="0">
                <a:latin typeface="Times New Roman" pitchFamily="18" charset="0"/>
                <a:cs typeface="Times New Roman" pitchFamily="18" charset="0"/>
              </a:rPr>
              <a:t>редовним</a:t>
            </a:r>
            <a:r>
              <a:rPr lang="sr-Latn-CS" dirty="0">
                <a:latin typeface="Times New Roman" pitchFamily="18" charset="0"/>
                <a:cs typeface="Times New Roman" pitchFamily="18" charset="0"/>
              </a:rPr>
              <a:t> </a:t>
            </a:r>
            <a:r>
              <a:rPr lang="sr-Cyrl-RS" dirty="0">
                <a:latin typeface="Times New Roman" pitchFamily="18" charset="0"/>
                <a:cs typeface="Times New Roman" pitchFamily="18" charset="0"/>
              </a:rPr>
              <a:t>условима</a:t>
            </a:r>
            <a:endParaRPr lang="sr-Latn-CS" dirty="0">
              <a:latin typeface="Times New Roman" pitchFamily="18" charset="0"/>
              <a:cs typeface="Times New Roman" pitchFamily="18" charset="0"/>
            </a:endParaRPr>
          </a:p>
          <a:p>
            <a:r>
              <a:rPr lang="sr-Latn-CS" dirty="0">
                <a:latin typeface="Times New Roman" pitchFamily="18" charset="0"/>
                <a:cs typeface="Times New Roman" pitchFamily="18" charset="0"/>
              </a:rPr>
              <a:t>MDK </a:t>
            </a:r>
            <a:r>
              <a:rPr lang="sr-Cyrl-RS" dirty="0">
                <a:latin typeface="Times New Roman" pitchFamily="18" charset="0"/>
                <a:cs typeface="Times New Roman" pitchFamily="18" charset="0"/>
              </a:rPr>
              <a:t>за</a:t>
            </a:r>
            <a:r>
              <a:rPr lang="sr-Latn-CS" dirty="0">
                <a:latin typeface="Times New Roman" pitchFamily="18" charset="0"/>
                <a:cs typeface="Times New Roman" pitchFamily="18" charset="0"/>
              </a:rPr>
              <a:t> </a:t>
            </a:r>
            <a:r>
              <a:rPr lang="sr-Cyrl-RS" dirty="0">
                <a:latin typeface="Times New Roman" pitchFamily="18" charset="0"/>
                <a:cs typeface="Times New Roman" pitchFamily="18" charset="0"/>
              </a:rPr>
              <a:t>минер</a:t>
            </a:r>
            <a:r>
              <a:rPr lang="sr-Latn-CS" dirty="0">
                <a:latin typeface="Times New Roman" pitchFamily="18" charset="0"/>
                <a:cs typeface="Times New Roman" pitchFamily="18" charset="0"/>
              </a:rPr>
              <a:t>a</a:t>
            </a:r>
            <a:r>
              <a:rPr lang="sr-Cyrl-RS" dirty="0">
                <a:latin typeface="Times New Roman" pitchFamily="18" charset="0"/>
                <a:cs typeface="Times New Roman" pitchFamily="18" charset="0"/>
              </a:rPr>
              <a:t>лн</a:t>
            </a:r>
            <a:r>
              <a:rPr lang="sr-Latn-CS" dirty="0">
                <a:latin typeface="Times New Roman" pitchFamily="18" charset="0"/>
                <a:cs typeface="Times New Roman" pitchFamily="18" charset="0"/>
              </a:rPr>
              <a:t>a </a:t>
            </a:r>
            <a:r>
              <a:rPr lang="sr-Cyrl-RS" dirty="0">
                <a:latin typeface="Times New Roman" pitchFamily="18" charset="0"/>
                <a:cs typeface="Times New Roman" pitchFamily="18" charset="0"/>
              </a:rPr>
              <a:t>уљ</a:t>
            </a:r>
            <a:r>
              <a:rPr lang="sr-Latn-CS" dirty="0">
                <a:latin typeface="Times New Roman" pitchFamily="18" charset="0"/>
                <a:cs typeface="Times New Roman" pitchFamily="18" charset="0"/>
              </a:rPr>
              <a:t>a </a:t>
            </a:r>
            <a:r>
              <a:rPr lang="sr-Cyrl-RS" dirty="0">
                <a:latin typeface="Times New Roman" pitchFamily="18" charset="0"/>
                <a:cs typeface="Times New Roman" pitchFamily="18" charset="0"/>
              </a:rPr>
              <a:t>повећана</a:t>
            </a:r>
            <a:r>
              <a:rPr lang="sr-Latn-CS" dirty="0">
                <a:latin typeface="Times New Roman" pitchFamily="18" charset="0"/>
                <a:cs typeface="Times New Roman" pitchFamily="18" charset="0"/>
              </a:rPr>
              <a:t> </a:t>
            </a:r>
            <a:r>
              <a:rPr lang="sr-Cyrl-RS" dirty="0">
                <a:latin typeface="Times New Roman" pitchFamily="18" charset="0"/>
                <a:cs typeface="Times New Roman" pitchFamily="18" charset="0"/>
              </a:rPr>
              <a:t>ј</a:t>
            </a:r>
            <a:r>
              <a:rPr lang="sr-Latn-CS" dirty="0">
                <a:latin typeface="Times New Roman" pitchFamily="18" charset="0"/>
                <a:cs typeface="Times New Roman" pitchFamily="18" charset="0"/>
              </a:rPr>
              <a:t>e </a:t>
            </a:r>
            <a:r>
              <a:rPr lang="sr-Cyrl-RS" dirty="0">
                <a:latin typeface="Times New Roman" pitchFamily="18" charset="0"/>
                <a:cs typeface="Times New Roman" pitchFamily="18" charset="0"/>
              </a:rPr>
              <a:t>с</a:t>
            </a:r>
            <a:r>
              <a:rPr lang="sr-Latn-CS" dirty="0">
                <a:latin typeface="Times New Roman" pitchFamily="18" charset="0"/>
                <a:cs typeface="Times New Roman" pitchFamily="18" charset="0"/>
              </a:rPr>
              <a:t>a 0,01 </a:t>
            </a:r>
            <a:r>
              <a:rPr lang="sr-Cyrl-RS" dirty="0">
                <a:latin typeface="Times New Roman" pitchFamily="18" charset="0"/>
                <a:cs typeface="Times New Roman" pitchFamily="18" charset="0"/>
              </a:rPr>
              <a:t>н</a:t>
            </a:r>
            <a:r>
              <a:rPr lang="sr-Latn-CS" dirty="0">
                <a:latin typeface="Times New Roman" pitchFamily="18" charset="0"/>
                <a:cs typeface="Times New Roman" pitchFamily="18" charset="0"/>
              </a:rPr>
              <a:t>a 0,1 mg/l, a </a:t>
            </a:r>
            <a:r>
              <a:rPr lang="sr-Cyrl-RS" dirty="0">
                <a:latin typeface="Times New Roman" pitchFamily="18" charset="0"/>
                <a:cs typeface="Times New Roman" pitchFamily="18" charset="0"/>
              </a:rPr>
              <a:t>за</a:t>
            </a:r>
            <a:r>
              <a:rPr lang="sr-Latn-CS" dirty="0">
                <a:latin typeface="Times New Roman" pitchFamily="18" charset="0"/>
                <a:cs typeface="Times New Roman" pitchFamily="18" charset="0"/>
              </a:rPr>
              <a:t> </a:t>
            </a:r>
            <a:r>
              <a:rPr lang="sr-Cyrl-RS" dirty="0">
                <a:latin typeface="Times New Roman" pitchFamily="18" charset="0"/>
                <a:cs typeface="Times New Roman" pitchFamily="18" charset="0"/>
              </a:rPr>
              <a:t>анјонске</a:t>
            </a:r>
            <a:r>
              <a:rPr lang="sr-Latn-CS" dirty="0">
                <a:latin typeface="Times New Roman" pitchFamily="18" charset="0"/>
                <a:cs typeface="Times New Roman" pitchFamily="18" charset="0"/>
              </a:rPr>
              <a:t> </a:t>
            </a:r>
            <a:r>
              <a:rPr lang="sr-Cyrl-RS" dirty="0">
                <a:latin typeface="Times New Roman" pitchFamily="18" charset="0"/>
                <a:cs typeface="Times New Roman" pitchFamily="18" charset="0"/>
              </a:rPr>
              <a:t>дет</a:t>
            </a:r>
            <a:r>
              <a:rPr lang="sr-Latn-CS" dirty="0">
                <a:latin typeface="Times New Roman" pitchFamily="18" charset="0"/>
                <a:cs typeface="Times New Roman" pitchFamily="18" charset="0"/>
              </a:rPr>
              <a:t>e</a:t>
            </a:r>
            <a:r>
              <a:rPr lang="sr-Cyrl-RS" dirty="0">
                <a:latin typeface="Times New Roman" pitchFamily="18" charset="0"/>
                <a:cs typeface="Times New Roman" pitchFamily="18" charset="0"/>
              </a:rPr>
              <a:t>рџ</a:t>
            </a:r>
            <a:r>
              <a:rPr lang="sr-Latn-CS" dirty="0">
                <a:latin typeface="Times New Roman" pitchFamily="18" charset="0"/>
                <a:cs typeface="Times New Roman" pitchFamily="18" charset="0"/>
              </a:rPr>
              <a:t>e</a:t>
            </a:r>
            <a:r>
              <a:rPr lang="sr-Cyrl-RS" dirty="0">
                <a:latin typeface="Times New Roman" pitchFamily="18" charset="0"/>
                <a:cs typeface="Times New Roman" pitchFamily="18" charset="0"/>
              </a:rPr>
              <a:t>нт</a:t>
            </a:r>
            <a:r>
              <a:rPr lang="sr-Latn-CS" dirty="0">
                <a:latin typeface="Times New Roman" pitchFamily="18" charset="0"/>
                <a:cs typeface="Times New Roman" pitchFamily="18" charset="0"/>
              </a:rPr>
              <a:t>e </a:t>
            </a:r>
            <a:r>
              <a:rPr lang="sr-Cyrl-RS" dirty="0">
                <a:latin typeface="Times New Roman" pitchFamily="18" charset="0"/>
                <a:cs typeface="Times New Roman" pitchFamily="18" charset="0"/>
              </a:rPr>
              <a:t>с</a:t>
            </a:r>
            <a:r>
              <a:rPr lang="sr-Latn-CS" dirty="0">
                <a:latin typeface="Times New Roman" pitchFamily="18" charset="0"/>
                <a:cs typeface="Times New Roman" pitchFamily="18" charset="0"/>
              </a:rPr>
              <a:t>a 0,1 na 0,2 mg/l</a:t>
            </a:r>
          </a:p>
          <a:p>
            <a:r>
              <a:rPr lang="sr-Cyrl-RS" dirty="0">
                <a:latin typeface="Times New Roman" pitchFamily="18" charset="0"/>
                <a:cs typeface="Times New Roman" pitchFamily="18" charset="0"/>
              </a:rPr>
              <a:t>Слободни</a:t>
            </a:r>
            <a:r>
              <a:rPr lang="sr-Latn-CS" dirty="0">
                <a:latin typeface="Times New Roman" pitchFamily="18" charset="0"/>
                <a:cs typeface="Times New Roman" pitchFamily="18" charset="0"/>
              </a:rPr>
              <a:t> </a:t>
            </a:r>
            <a:r>
              <a:rPr lang="sr-Cyrl-RS" dirty="0">
                <a:latin typeface="Times New Roman" pitchFamily="18" charset="0"/>
                <a:cs typeface="Times New Roman" pitchFamily="18" charset="0"/>
              </a:rPr>
              <a:t>резидуални</a:t>
            </a:r>
            <a:r>
              <a:rPr lang="sr-Latn-CS" dirty="0">
                <a:latin typeface="Times New Roman" pitchFamily="18" charset="0"/>
                <a:cs typeface="Times New Roman" pitchFamily="18" charset="0"/>
              </a:rPr>
              <a:t> </a:t>
            </a:r>
            <a:r>
              <a:rPr lang="sr-Cyrl-RS" dirty="0">
                <a:latin typeface="Times New Roman" pitchFamily="18" charset="0"/>
                <a:cs typeface="Times New Roman" pitchFamily="18" charset="0"/>
              </a:rPr>
              <a:t>хлор</a:t>
            </a:r>
            <a:r>
              <a:rPr lang="sr-Latn-CS" dirty="0">
                <a:latin typeface="Times New Roman" pitchFamily="18" charset="0"/>
                <a:cs typeface="Times New Roman" pitchFamily="18" charset="0"/>
              </a:rPr>
              <a:t> </a:t>
            </a:r>
            <a:r>
              <a:rPr lang="sr-Cyrl-RS" dirty="0">
                <a:latin typeface="Times New Roman" pitchFamily="18" charset="0"/>
                <a:cs typeface="Times New Roman" pitchFamily="18" charset="0"/>
              </a:rPr>
              <a:t>се</a:t>
            </a:r>
            <a:r>
              <a:rPr lang="sr-Latn-CS" dirty="0">
                <a:latin typeface="Times New Roman" pitchFamily="18" charset="0"/>
                <a:cs typeface="Times New Roman" pitchFamily="18" charset="0"/>
              </a:rPr>
              <a:t> </a:t>
            </a:r>
            <a:r>
              <a:rPr lang="sr-Cyrl-RS" dirty="0">
                <a:latin typeface="Times New Roman" pitchFamily="18" charset="0"/>
                <a:cs typeface="Times New Roman" pitchFamily="18" charset="0"/>
              </a:rPr>
              <a:t>толерише</a:t>
            </a:r>
            <a:r>
              <a:rPr lang="sr-Latn-CS" dirty="0">
                <a:latin typeface="Times New Roman" pitchFamily="18" charset="0"/>
                <a:cs typeface="Times New Roman" pitchFamily="18" charset="0"/>
              </a:rPr>
              <a:t> </a:t>
            </a:r>
            <a:r>
              <a:rPr lang="sr-Cyrl-RS" dirty="0">
                <a:latin typeface="Times New Roman" pitchFamily="18" charset="0"/>
                <a:cs typeface="Times New Roman" pitchFamily="18" charset="0"/>
              </a:rPr>
              <a:t>д</a:t>
            </a:r>
            <a:r>
              <a:rPr lang="sr-Latn-CS" dirty="0">
                <a:latin typeface="Times New Roman" pitchFamily="18" charset="0"/>
                <a:cs typeface="Times New Roman" pitchFamily="18" charset="0"/>
              </a:rPr>
              <a:t>o 1 mg/l, </a:t>
            </a:r>
            <a:r>
              <a:rPr lang="sr-Cyrl-RS" dirty="0">
                <a:latin typeface="Times New Roman" pitchFamily="18" charset="0"/>
                <a:cs typeface="Times New Roman" pitchFamily="18" charset="0"/>
              </a:rPr>
              <a:t>а</a:t>
            </a:r>
            <a:r>
              <a:rPr lang="sr-Latn-CS" dirty="0">
                <a:latin typeface="Times New Roman" pitchFamily="18" charset="0"/>
                <a:cs typeface="Times New Roman" pitchFamily="18" charset="0"/>
              </a:rPr>
              <a:t> </a:t>
            </a:r>
            <a:r>
              <a:rPr lang="sr-Cyrl-RS" dirty="0">
                <a:latin typeface="Times New Roman" pitchFamily="18" charset="0"/>
                <a:cs typeface="Times New Roman" pitchFamily="18" charset="0"/>
              </a:rPr>
              <a:t>повећана</a:t>
            </a:r>
            <a:r>
              <a:rPr lang="sr-Latn-CS" dirty="0">
                <a:latin typeface="Times New Roman" pitchFamily="18" charset="0"/>
                <a:cs typeface="Times New Roman" pitchFamily="18" charset="0"/>
              </a:rPr>
              <a:t> </a:t>
            </a:r>
            <a:r>
              <a:rPr lang="sr-Cyrl-RS" dirty="0">
                <a:latin typeface="Times New Roman" pitchFamily="18" charset="0"/>
                <a:cs typeface="Times New Roman" pitchFamily="18" charset="0"/>
              </a:rPr>
              <a:t>је</a:t>
            </a:r>
            <a:r>
              <a:rPr lang="sr-Latn-CS" dirty="0">
                <a:latin typeface="Times New Roman" pitchFamily="18" charset="0"/>
                <a:cs typeface="Times New Roman" pitchFamily="18" charset="0"/>
              </a:rPr>
              <a:t> </a:t>
            </a:r>
            <a:r>
              <a:rPr lang="sr-Cyrl-RS" dirty="0">
                <a:latin typeface="Times New Roman" pitchFamily="18" charset="0"/>
                <a:cs typeface="Times New Roman" pitchFamily="18" charset="0"/>
              </a:rPr>
              <a:t>и</a:t>
            </a:r>
            <a:r>
              <a:rPr lang="sr-Latn-CS" dirty="0">
                <a:latin typeface="Times New Roman" pitchFamily="18" charset="0"/>
                <a:cs typeface="Times New Roman" pitchFamily="18" charset="0"/>
              </a:rPr>
              <a:t> MDK </a:t>
            </a:r>
            <a:r>
              <a:rPr lang="sr-Cyrl-RS" dirty="0">
                <a:latin typeface="Times New Roman" pitchFamily="18" charset="0"/>
                <a:cs typeface="Times New Roman" pitchFamily="18" charset="0"/>
              </a:rPr>
              <a:t>за</a:t>
            </a:r>
            <a:r>
              <a:rPr lang="sr-Latn-CS" dirty="0">
                <a:latin typeface="Times New Roman" pitchFamily="18" charset="0"/>
                <a:cs typeface="Times New Roman" pitchFamily="18" charset="0"/>
              </a:rPr>
              <a:t> </a:t>
            </a:r>
            <a:r>
              <a:rPr lang="sr-Cyrl-RS" dirty="0">
                <a:latin typeface="Times New Roman" pitchFamily="18" charset="0"/>
                <a:cs typeface="Times New Roman" pitchFamily="18" charset="0"/>
              </a:rPr>
              <a:t>хлор</a:t>
            </a:r>
            <a:r>
              <a:rPr lang="sr-Latn-CS" dirty="0">
                <a:latin typeface="Times New Roman" pitchFamily="18" charset="0"/>
                <a:cs typeface="Times New Roman" pitchFamily="18" charset="0"/>
              </a:rPr>
              <a:t>-</a:t>
            </a:r>
            <a:r>
              <a:rPr lang="sr-Cyrl-RS" dirty="0">
                <a:latin typeface="Times New Roman" pitchFamily="18" charset="0"/>
                <a:cs typeface="Times New Roman" pitchFamily="18" charset="0"/>
              </a:rPr>
              <a:t>диоксид</a:t>
            </a:r>
            <a:r>
              <a:rPr lang="sr-Latn-CS" dirty="0">
                <a:latin typeface="Times New Roman" pitchFamily="18" charset="0"/>
                <a:cs typeface="Times New Roman" pitchFamily="18" charset="0"/>
              </a:rPr>
              <a:t> </a:t>
            </a:r>
            <a:r>
              <a:rPr lang="sr-Cyrl-RS" dirty="0">
                <a:latin typeface="Times New Roman" pitchFamily="18" charset="0"/>
                <a:cs typeface="Times New Roman" pitchFamily="18" charset="0"/>
              </a:rPr>
              <a:t>на</a:t>
            </a:r>
            <a:r>
              <a:rPr lang="sr-Latn-CS" dirty="0">
                <a:latin typeface="Times New Roman" pitchFamily="18" charset="0"/>
                <a:cs typeface="Times New Roman" pitchFamily="18" charset="0"/>
              </a:rPr>
              <a:t> 0,6 mg/l </a:t>
            </a:r>
          </a:p>
          <a:p>
            <a:r>
              <a:rPr lang="sr-Cyrl-RS" dirty="0">
                <a:latin typeface="Times New Roman" pitchFamily="18" charset="0"/>
                <a:cs typeface="Times New Roman" pitchFamily="18" charset="0"/>
              </a:rPr>
              <a:t>Бојни</a:t>
            </a:r>
            <a:r>
              <a:rPr lang="sr-Latn-CS" dirty="0">
                <a:latin typeface="Times New Roman" pitchFamily="18" charset="0"/>
                <a:cs typeface="Times New Roman" pitchFamily="18" charset="0"/>
              </a:rPr>
              <a:t> </a:t>
            </a:r>
            <a:r>
              <a:rPr lang="sr-Cyrl-RS" dirty="0">
                <a:latin typeface="Times New Roman" pitchFamily="18" charset="0"/>
                <a:cs typeface="Times New Roman" pitchFamily="18" charset="0"/>
              </a:rPr>
              <a:t>отрови</a:t>
            </a:r>
            <a:r>
              <a:rPr lang="sr-Latn-CS" dirty="0">
                <a:latin typeface="Times New Roman" pitchFamily="18" charset="0"/>
                <a:cs typeface="Times New Roman" pitchFamily="18" charset="0"/>
              </a:rPr>
              <a:t>  – </a:t>
            </a:r>
            <a:r>
              <a:rPr lang="sr-Cyrl-RS" dirty="0">
                <a:latin typeface="Times New Roman" pitchFamily="18" charset="0"/>
                <a:cs typeface="Times New Roman" pitchFamily="18" charset="0"/>
              </a:rPr>
              <a:t>вода</a:t>
            </a:r>
            <a:r>
              <a:rPr lang="sr-Latn-CS" dirty="0">
                <a:latin typeface="Times New Roman" pitchFamily="18" charset="0"/>
                <a:cs typeface="Times New Roman" pitchFamily="18" charset="0"/>
              </a:rPr>
              <a:t> </a:t>
            </a:r>
            <a:r>
              <a:rPr lang="sr-Cyrl-RS" dirty="0">
                <a:latin typeface="Times New Roman" pitchFamily="18" charset="0"/>
                <a:cs typeface="Times New Roman" pitchFamily="18" charset="0"/>
              </a:rPr>
              <a:t>која</a:t>
            </a:r>
            <a:r>
              <a:rPr lang="sr-Latn-CS" dirty="0">
                <a:latin typeface="Times New Roman" pitchFamily="18" charset="0"/>
                <a:cs typeface="Times New Roman" pitchFamily="18" charset="0"/>
              </a:rPr>
              <a:t> </a:t>
            </a:r>
            <a:r>
              <a:rPr lang="sr-Cyrl-RS" dirty="0">
                <a:latin typeface="Times New Roman" pitchFamily="18" charset="0"/>
                <a:cs typeface="Times New Roman" pitchFamily="18" charset="0"/>
              </a:rPr>
              <a:t>садржи</a:t>
            </a:r>
            <a:r>
              <a:rPr lang="sr-Latn-CS" dirty="0">
                <a:latin typeface="Times New Roman" pitchFamily="18" charset="0"/>
                <a:cs typeface="Times New Roman" pitchFamily="18" charset="0"/>
              </a:rPr>
              <a:t> </a:t>
            </a:r>
            <a:r>
              <a:rPr lang="sr-Cyrl-RS" dirty="0">
                <a:latin typeface="Times New Roman" pitchFamily="18" charset="0"/>
                <a:cs typeface="Times New Roman" pitchFamily="18" charset="0"/>
              </a:rPr>
              <a:t>бојне</a:t>
            </a:r>
            <a:r>
              <a:rPr lang="sr-Latn-CS" dirty="0">
                <a:latin typeface="Times New Roman" pitchFamily="18" charset="0"/>
                <a:cs typeface="Times New Roman" pitchFamily="18" charset="0"/>
              </a:rPr>
              <a:t> </a:t>
            </a:r>
            <a:r>
              <a:rPr lang="sr-Cyrl-RS" dirty="0">
                <a:latin typeface="Times New Roman" pitchFamily="18" charset="0"/>
                <a:cs typeface="Times New Roman" pitchFamily="18" charset="0"/>
              </a:rPr>
              <a:t>отрове</a:t>
            </a:r>
            <a:r>
              <a:rPr lang="sr-Latn-CS" dirty="0">
                <a:latin typeface="Times New Roman" pitchFamily="18" charset="0"/>
                <a:cs typeface="Times New Roman" pitchFamily="18" charset="0"/>
              </a:rPr>
              <a:t> </a:t>
            </a:r>
            <a:r>
              <a:rPr lang="sr-Cyrl-RS" dirty="0">
                <a:latin typeface="Times New Roman" pitchFamily="18" charset="0"/>
                <a:cs typeface="Times New Roman" pitchFamily="18" charset="0"/>
              </a:rPr>
              <a:t>у</a:t>
            </a:r>
            <a:r>
              <a:rPr lang="sr-Latn-CS" dirty="0">
                <a:latin typeface="Times New Roman" pitchFamily="18" charset="0"/>
                <a:cs typeface="Times New Roman" pitchFamily="18" charset="0"/>
              </a:rPr>
              <a:t> </a:t>
            </a:r>
            <a:r>
              <a:rPr lang="sr-Cyrl-RS" dirty="0">
                <a:latin typeface="Times New Roman" pitchFamily="18" charset="0"/>
                <a:cs typeface="Times New Roman" pitchFamily="18" charset="0"/>
              </a:rPr>
              <a:t>МДК</a:t>
            </a:r>
            <a:r>
              <a:rPr lang="sr-Latn-CS" dirty="0">
                <a:latin typeface="Times New Roman" pitchFamily="18" charset="0"/>
                <a:cs typeface="Times New Roman" pitchFamily="18" charset="0"/>
              </a:rPr>
              <a:t> </a:t>
            </a:r>
            <a:r>
              <a:rPr lang="sr-Cyrl-RS" dirty="0">
                <a:latin typeface="Times New Roman" pitchFamily="18" charset="0"/>
                <a:cs typeface="Times New Roman" pitchFamily="18" charset="0"/>
              </a:rPr>
              <a:t>за</a:t>
            </a:r>
            <a:r>
              <a:rPr lang="sr-Latn-CS" dirty="0">
                <a:latin typeface="Times New Roman" pitchFamily="18" charset="0"/>
                <a:cs typeface="Times New Roman" pitchFamily="18" charset="0"/>
              </a:rPr>
              <a:t> </a:t>
            </a:r>
            <a:r>
              <a:rPr lang="sr-Cyrl-RS" dirty="0">
                <a:latin typeface="Times New Roman" pitchFamily="18" charset="0"/>
                <a:cs typeface="Times New Roman" pitchFamily="18" charset="0"/>
              </a:rPr>
              <a:t>ванредна</a:t>
            </a:r>
            <a:r>
              <a:rPr lang="sr-Latn-CS" dirty="0">
                <a:latin typeface="Times New Roman" pitchFamily="18" charset="0"/>
                <a:cs typeface="Times New Roman" pitchFamily="18" charset="0"/>
              </a:rPr>
              <a:t> </a:t>
            </a:r>
            <a:r>
              <a:rPr lang="sr-Cyrl-RS" dirty="0">
                <a:latin typeface="Times New Roman" pitchFamily="18" charset="0"/>
                <a:cs typeface="Times New Roman" pitchFamily="18" charset="0"/>
              </a:rPr>
              <a:t>стања</a:t>
            </a:r>
            <a:r>
              <a:rPr lang="sr-Latn-CS" dirty="0">
                <a:latin typeface="Times New Roman" pitchFamily="18" charset="0"/>
                <a:cs typeface="Times New Roman" pitchFamily="18" charset="0"/>
              </a:rPr>
              <a:t> </a:t>
            </a:r>
            <a:r>
              <a:rPr lang="sr-Cyrl-RS" dirty="0">
                <a:latin typeface="Times New Roman" pitchFamily="18" charset="0"/>
                <a:cs typeface="Times New Roman" pitchFamily="18" charset="0"/>
              </a:rPr>
              <a:t>не</a:t>
            </a:r>
            <a:r>
              <a:rPr lang="sr-Latn-CS" dirty="0">
                <a:latin typeface="Times New Roman" pitchFamily="18" charset="0"/>
                <a:cs typeface="Times New Roman" pitchFamily="18" charset="0"/>
              </a:rPr>
              <a:t> </a:t>
            </a:r>
            <a:r>
              <a:rPr lang="sr-Cyrl-RS" dirty="0">
                <a:latin typeface="Times New Roman" pitchFamily="18" charset="0"/>
                <a:cs typeface="Times New Roman" pitchFamily="18" charset="0"/>
              </a:rPr>
              <a:t>сме</a:t>
            </a:r>
            <a:r>
              <a:rPr lang="sr-Latn-CS" dirty="0">
                <a:latin typeface="Times New Roman" pitchFamily="18" charset="0"/>
                <a:cs typeface="Times New Roman" pitchFamily="18" charset="0"/>
              </a:rPr>
              <a:t> </a:t>
            </a:r>
            <a:r>
              <a:rPr lang="sr-Cyrl-RS" dirty="0">
                <a:latin typeface="Times New Roman" pitchFamily="18" charset="0"/>
                <a:cs typeface="Times New Roman" pitchFamily="18" charset="0"/>
              </a:rPr>
              <a:t>се</a:t>
            </a:r>
            <a:r>
              <a:rPr lang="sr-Latn-CS" dirty="0">
                <a:latin typeface="Times New Roman" pitchFamily="18" charset="0"/>
                <a:cs typeface="Times New Roman" pitchFamily="18" charset="0"/>
              </a:rPr>
              <a:t> </a:t>
            </a:r>
            <a:r>
              <a:rPr lang="sr-Cyrl-RS" dirty="0">
                <a:latin typeface="Times New Roman" pitchFamily="18" charset="0"/>
                <a:cs typeface="Times New Roman" pitchFamily="18" charset="0"/>
              </a:rPr>
              <a:t>користити</a:t>
            </a:r>
            <a:r>
              <a:rPr lang="sr-Latn-CS" dirty="0">
                <a:latin typeface="Times New Roman" pitchFamily="18" charset="0"/>
                <a:cs typeface="Times New Roman" pitchFamily="18" charset="0"/>
              </a:rPr>
              <a:t> </a:t>
            </a:r>
            <a:r>
              <a:rPr lang="sr-Cyrl-RS" dirty="0">
                <a:latin typeface="Times New Roman" pitchFamily="18" charset="0"/>
                <a:cs typeface="Times New Roman" pitchFamily="18" charset="0"/>
              </a:rPr>
              <a:t>дуже</a:t>
            </a:r>
            <a:r>
              <a:rPr lang="sr-Latn-CS" dirty="0">
                <a:latin typeface="Times New Roman" pitchFamily="18" charset="0"/>
                <a:cs typeface="Times New Roman" pitchFamily="18" charset="0"/>
              </a:rPr>
              <a:t> </a:t>
            </a:r>
            <a:r>
              <a:rPr lang="sr-Cyrl-RS" dirty="0">
                <a:latin typeface="Times New Roman" pitchFamily="18" charset="0"/>
                <a:cs typeface="Times New Roman" pitchFamily="18" charset="0"/>
              </a:rPr>
              <a:t>од</a:t>
            </a:r>
            <a:r>
              <a:rPr lang="sr-Latn-CS" dirty="0">
                <a:latin typeface="Times New Roman" pitchFamily="18" charset="0"/>
                <a:cs typeface="Times New Roman" pitchFamily="18" charset="0"/>
              </a:rPr>
              <a:t> 7 </a:t>
            </a:r>
            <a:r>
              <a:rPr lang="sr-Cyrl-RS" dirty="0">
                <a:latin typeface="Times New Roman" pitchFamily="18" charset="0"/>
                <a:cs typeface="Times New Roman" pitchFamily="18" charset="0"/>
              </a:rPr>
              <a:t>дана</a:t>
            </a:r>
            <a:r>
              <a:rPr lang="sr-Latn-CS" dirty="0">
                <a:latin typeface="Times New Roman" pitchFamily="18" charset="0"/>
                <a:cs typeface="Times New Roman" pitchFamily="18" charset="0"/>
              </a:rPr>
              <a:t>, </a:t>
            </a:r>
            <a:r>
              <a:rPr lang="sr-Cyrl-RS" dirty="0">
                <a:latin typeface="Times New Roman" pitchFamily="18" charset="0"/>
                <a:cs typeface="Times New Roman" pitchFamily="18" charset="0"/>
              </a:rPr>
              <a:t>а</a:t>
            </a:r>
            <a:r>
              <a:rPr lang="sr-Latn-CS" dirty="0">
                <a:latin typeface="Times New Roman" pitchFamily="18" charset="0"/>
                <a:cs typeface="Times New Roman" pitchFamily="18" charset="0"/>
              </a:rPr>
              <a:t> </a:t>
            </a:r>
            <a:r>
              <a:rPr lang="sr-Cyrl-RS" dirty="0">
                <a:latin typeface="Times New Roman" pitchFamily="18" charset="0"/>
                <a:cs typeface="Times New Roman" pitchFamily="18" charset="0"/>
              </a:rPr>
              <a:t>максимална</a:t>
            </a:r>
            <a:r>
              <a:rPr lang="sr-Latn-CS" dirty="0">
                <a:latin typeface="Times New Roman" pitchFamily="18" charset="0"/>
                <a:cs typeface="Times New Roman" pitchFamily="18" charset="0"/>
              </a:rPr>
              <a:t> </a:t>
            </a:r>
            <a:r>
              <a:rPr lang="sr-Cyrl-RS" dirty="0">
                <a:latin typeface="Times New Roman" pitchFamily="18" charset="0"/>
                <a:cs typeface="Times New Roman" pitchFamily="18" charset="0"/>
              </a:rPr>
              <a:t>дневна</a:t>
            </a:r>
            <a:r>
              <a:rPr lang="sr-Latn-CS" dirty="0">
                <a:latin typeface="Times New Roman" pitchFamily="18" charset="0"/>
                <a:cs typeface="Times New Roman" pitchFamily="18" charset="0"/>
              </a:rPr>
              <a:t> </a:t>
            </a:r>
            <a:r>
              <a:rPr lang="sr-Cyrl-RS" dirty="0">
                <a:latin typeface="Times New Roman" pitchFamily="18" charset="0"/>
                <a:cs typeface="Times New Roman" pitchFamily="18" charset="0"/>
              </a:rPr>
              <a:t>количина</a:t>
            </a:r>
            <a:r>
              <a:rPr lang="sr-Latn-CS" dirty="0">
                <a:latin typeface="Times New Roman" pitchFamily="18" charset="0"/>
                <a:cs typeface="Times New Roman" pitchFamily="18" charset="0"/>
              </a:rPr>
              <a:t> </a:t>
            </a:r>
            <a:r>
              <a:rPr lang="sr-Cyrl-RS" dirty="0">
                <a:latin typeface="Times New Roman" pitchFamily="18" charset="0"/>
                <a:cs typeface="Times New Roman" pitchFamily="18" charset="0"/>
              </a:rPr>
              <a:t>је</a:t>
            </a:r>
            <a:r>
              <a:rPr lang="sr-Latn-CS" dirty="0">
                <a:latin typeface="Times New Roman" pitchFamily="18" charset="0"/>
                <a:cs typeface="Times New Roman" pitchFamily="18" charset="0"/>
              </a:rPr>
              <a:t> 3 l. </a:t>
            </a:r>
            <a:endParaRPr lang="en-US" dirty="0">
              <a:latin typeface="Times New Roman" pitchFamily="18" charset="0"/>
              <a:cs typeface="Times New Roman" pitchFamily="18" charset="0"/>
            </a:endParaRPr>
          </a:p>
        </p:txBody>
      </p:sp>
    </p:spTree>
    <p:extLst>
      <p:ext uri="{BB962C8B-B14F-4D97-AF65-F5344CB8AC3E}">
        <p14:creationId xmlns="" xmlns:p14="http://schemas.microsoft.com/office/powerpoint/2010/main" val="379845429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sr-Cyrl-RS" dirty="0" smtClean="0">
                <a:latin typeface="Times New Roman" pitchFamily="18" charset="0"/>
                <a:cs typeface="Times New Roman" pitchFamily="18" charset="0"/>
              </a:rPr>
              <a:t>Хемијски преглед</a:t>
            </a:r>
            <a:endParaRPr lang="en-US" dirty="0">
              <a:latin typeface="Times New Roman" pitchFamily="18" charset="0"/>
              <a:cs typeface="Times New Roman" pitchFamily="18" charset="0"/>
            </a:endParaRPr>
          </a:p>
        </p:txBody>
      </p:sp>
      <p:sp>
        <p:nvSpPr>
          <p:cNvPr id="41987" name="Rectangle 3"/>
          <p:cNvSpPr>
            <a:spLocks noGrp="1" noChangeArrowheads="1"/>
          </p:cNvSpPr>
          <p:nvPr>
            <p:ph idx="1"/>
          </p:nvPr>
        </p:nvSpPr>
        <p:spPr/>
        <p:txBody>
          <a:bodyPr>
            <a:normAutofit fontScale="92500" lnSpcReduction="20000"/>
          </a:bodyPr>
          <a:lstStyle/>
          <a:p>
            <a:pPr lvl="0"/>
            <a:r>
              <a:rPr lang="sr-Latn-RS" sz="2400" dirty="0">
                <a:latin typeface="Times New Roman" pitchFamily="18" charset="0"/>
                <a:cs typeface="Times New Roman" pitchFamily="18" charset="0"/>
              </a:rPr>
              <a:t>скраћени – обавља се систематски и обухвата одређивање физичких особина воде, </a:t>
            </a:r>
            <a:r>
              <a:rPr lang="sr-Cyrl-RS" sz="2400" dirty="0" smtClean="0">
                <a:latin typeface="Times New Roman" pitchFamily="18" charset="0"/>
                <a:cs typeface="Times New Roman" pitchFamily="18" charset="0"/>
              </a:rPr>
              <a:t>рН</a:t>
            </a:r>
            <a:r>
              <a:rPr lang="sr-Latn-RS" sz="2400" dirty="0" smtClean="0">
                <a:latin typeface="Times New Roman" pitchFamily="18" charset="0"/>
                <a:cs typeface="Times New Roman" pitchFamily="18" charset="0"/>
              </a:rPr>
              <a:t>, </a:t>
            </a:r>
            <a:r>
              <a:rPr lang="sr-Latn-RS" sz="2400" dirty="0">
                <a:latin typeface="Times New Roman" pitchFamily="18" charset="0"/>
                <a:cs typeface="Times New Roman" pitchFamily="18" charset="0"/>
              </a:rPr>
              <a:t>слободни амонијак, нитрити, нитрати, хлориди и утрошак калијум-перманганата. За воде које су хлорисане одређује се још и резидуални хлор, </a:t>
            </a:r>
          </a:p>
          <a:p>
            <a:pPr lvl="0"/>
            <a:r>
              <a:rPr lang="sr-Latn-RS" sz="2400" dirty="0">
                <a:latin typeface="Times New Roman" pitchFamily="18" charset="0"/>
                <a:cs typeface="Times New Roman" pitchFamily="18" charset="0"/>
              </a:rPr>
              <a:t>потпуни преглед – који обухвата цео скраћени са додатком албуминозног амонијака, нитрата, фолсфата, сулфата, гвожђа и мангана, испитивање тврдоће воде, алклинитета и испарљивог остатка,</a:t>
            </a:r>
          </a:p>
          <a:p>
            <a:pPr lvl="0"/>
            <a:r>
              <a:rPr lang="sr-Latn-RS" sz="2400" dirty="0">
                <a:latin typeface="Times New Roman" pitchFamily="18" charset="0"/>
                <a:cs typeface="Times New Roman" pitchFamily="18" charset="0"/>
              </a:rPr>
              <a:t>специјални преглед – када се претходна два допуне испитивањем количине растуреног кисеоника, слободног угљен-диоксида, јода, флуора, фенола итд.,</a:t>
            </a:r>
          </a:p>
          <a:p>
            <a:pPr lvl="0"/>
            <a:r>
              <a:rPr lang="sr-Latn-RS" sz="2400" dirty="0">
                <a:latin typeface="Times New Roman" pitchFamily="18" charset="0"/>
                <a:cs typeface="Times New Roman" pitchFamily="18" charset="0"/>
              </a:rPr>
              <a:t>токсиколошки преглед – који се ради када постији сумња у присуство неорганских и/или органских материја у води и то олова, цијанида, живе, бакра, селена, цинка, бојних отрова, детерџената, фенола итд. </a:t>
            </a:r>
          </a:p>
        </p:txBody>
      </p:sp>
    </p:spTree>
    <p:extLst>
      <p:ext uri="{BB962C8B-B14F-4D97-AF65-F5344CB8AC3E}">
        <p14:creationId xmlns="" xmlns:p14="http://schemas.microsoft.com/office/powerpoint/2010/main" val="39297330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normAutofit fontScale="90000"/>
          </a:bodyPr>
          <a:lstStyle/>
          <a:p>
            <a:r>
              <a:rPr lang="sr-Cyrl-RS" sz="4000" dirty="0" smtClean="0">
                <a:latin typeface="Times New Roman" pitchFamily="18" charset="0"/>
                <a:cs typeface="Times New Roman" pitchFamily="18" charset="0"/>
              </a:rPr>
              <a:t>Микробиолошке</a:t>
            </a:r>
            <a:r>
              <a:rPr lang="en-US" sz="4000" dirty="0" smtClean="0">
                <a:latin typeface="Times New Roman" pitchFamily="18" charset="0"/>
                <a:cs typeface="Times New Roman" pitchFamily="18" charset="0"/>
              </a:rPr>
              <a:t> </a:t>
            </a:r>
            <a:r>
              <a:rPr lang="sr-Cyrl-RS" sz="4000" dirty="0" smtClean="0">
                <a:latin typeface="Times New Roman" pitchFamily="18" charset="0"/>
                <a:cs typeface="Times New Roman" pitchFamily="18" charset="0"/>
              </a:rPr>
              <a:t>норме</a:t>
            </a:r>
            <a:r>
              <a:rPr lang="en-US" sz="4000" dirty="0" smtClean="0">
                <a:latin typeface="Times New Roman" pitchFamily="18" charset="0"/>
                <a:cs typeface="Times New Roman" pitchFamily="18" charset="0"/>
              </a:rPr>
              <a:t> </a:t>
            </a:r>
            <a:r>
              <a:rPr lang="sr-Cyrl-RS" sz="4000" dirty="0" smtClean="0">
                <a:latin typeface="Times New Roman" pitchFamily="18" charset="0"/>
                <a:cs typeface="Times New Roman" pitchFamily="18" charset="0"/>
              </a:rPr>
              <a:t>воде</a:t>
            </a:r>
            <a:r>
              <a:rPr lang="en-US" sz="4000" dirty="0" smtClean="0">
                <a:latin typeface="Times New Roman" pitchFamily="18" charset="0"/>
                <a:cs typeface="Times New Roman" pitchFamily="18" charset="0"/>
              </a:rPr>
              <a:t> </a:t>
            </a:r>
            <a:r>
              <a:rPr lang="sr-Cyrl-RS" sz="4000" dirty="0" smtClean="0">
                <a:latin typeface="Times New Roman" pitchFamily="18" charset="0"/>
                <a:cs typeface="Times New Roman" pitchFamily="18" charset="0"/>
              </a:rPr>
              <a:t>за</a:t>
            </a:r>
            <a:r>
              <a:rPr lang="en-US" sz="4000" dirty="0" smtClean="0">
                <a:latin typeface="Times New Roman" pitchFamily="18" charset="0"/>
                <a:cs typeface="Times New Roman" pitchFamily="18" charset="0"/>
              </a:rPr>
              <a:t> </a:t>
            </a:r>
            <a:r>
              <a:rPr lang="sr-Cyrl-RS" sz="4000" dirty="0" smtClean="0">
                <a:latin typeface="Times New Roman" pitchFamily="18" charset="0"/>
                <a:cs typeface="Times New Roman" pitchFamily="18" charset="0"/>
              </a:rPr>
              <a:t>пиће</a:t>
            </a:r>
            <a:r>
              <a:rPr lang="en-US" sz="4000" dirty="0" smtClean="0">
                <a:latin typeface="Times New Roman" pitchFamily="18" charset="0"/>
                <a:cs typeface="Times New Roman" pitchFamily="18" charset="0"/>
              </a:rPr>
              <a:t> </a:t>
            </a:r>
            <a:r>
              <a:rPr lang="sr-Cyrl-RS" sz="4000" dirty="0" smtClean="0">
                <a:latin typeface="Times New Roman" pitchFamily="18" charset="0"/>
                <a:cs typeface="Times New Roman" pitchFamily="18" charset="0"/>
              </a:rPr>
              <a:t>у</a:t>
            </a:r>
            <a:r>
              <a:rPr lang="en-US" sz="4000" dirty="0" smtClean="0">
                <a:latin typeface="Times New Roman" pitchFamily="18" charset="0"/>
                <a:cs typeface="Times New Roman" pitchFamily="18" charset="0"/>
              </a:rPr>
              <a:t> </a:t>
            </a:r>
            <a:r>
              <a:rPr lang="sr-Cyrl-RS" sz="4000" dirty="0" smtClean="0">
                <a:latin typeface="Times New Roman" pitchFamily="18" charset="0"/>
                <a:cs typeface="Times New Roman" pitchFamily="18" charset="0"/>
              </a:rPr>
              <a:t>ратним</a:t>
            </a:r>
            <a:r>
              <a:rPr lang="en-US" sz="4000" dirty="0" smtClean="0">
                <a:latin typeface="Times New Roman" pitchFamily="18" charset="0"/>
                <a:cs typeface="Times New Roman" pitchFamily="18" charset="0"/>
              </a:rPr>
              <a:t> </a:t>
            </a:r>
            <a:r>
              <a:rPr lang="sr-Cyrl-RS" sz="4000" dirty="0" smtClean="0">
                <a:latin typeface="Times New Roman" pitchFamily="18" charset="0"/>
                <a:cs typeface="Times New Roman" pitchFamily="18" charset="0"/>
              </a:rPr>
              <a:t>условима</a:t>
            </a:r>
            <a:endParaRPr lang="en-US" sz="4000" dirty="0">
              <a:latin typeface="Times New Roman" pitchFamily="18" charset="0"/>
              <a:cs typeface="Times New Roman" pitchFamily="18" charset="0"/>
            </a:endParaRPr>
          </a:p>
        </p:txBody>
      </p:sp>
      <p:graphicFrame>
        <p:nvGraphicFramePr>
          <p:cNvPr id="43011" name="Group 3"/>
          <p:cNvGraphicFramePr>
            <a:graphicFrameLocks noGrp="1"/>
          </p:cNvGraphicFramePr>
          <p:nvPr>
            <p:ph sz="half" idx="1"/>
            <p:extLst>
              <p:ext uri="{D42A27DB-BD31-4B8C-83A1-F6EECF244321}">
                <p14:modId xmlns="" xmlns:p14="http://schemas.microsoft.com/office/powerpoint/2010/main" val="2497360844"/>
              </p:ext>
            </p:extLst>
          </p:nvPr>
        </p:nvGraphicFramePr>
        <p:xfrm>
          <a:off x="457200" y="1600200"/>
          <a:ext cx="8229600" cy="4023360"/>
        </p:xfrm>
        <a:graphic>
          <a:graphicData uri="http://schemas.openxmlformats.org/drawingml/2006/table">
            <a:tbl>
              <a:tblPr/>
              <a:tblGrid>
                <a:gridCol w="2743200"/>
                <a:gridCol w="2743200"/>
                <a:gridCol w="2743200"/>
              </a:tblGrid>
              <a:tr h="1809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Cyrl-RS" sz="1800" b="0" i="0" u="none" strike="noStrike" cap="none" normalizeH="0" baseline="0" dirty="0" smtClean="0">
                          <a:ln>
                            <a:noFill/>
                          </a:ln>
                          <a:solidFill>
                            <a:schemeClr val="tx1"/>
                          </a:solidFill>
                          <a:effectLst/>
                          <a:latin typeface="Times New Roman" pitchFamily="18" charset="0"/>
                          <a:cs typeface="Times New Roman" pitchFamily="18" charset="0"/>
                        </a:rPr>
                        <a:t>Врста</a:t>
                      </a:r>
                      <a:r>
                        <a:rPr kumimoji="0" lang="sr-Latn-CS" sz="18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sr-Cyrl-RS" sz="1800" b="0" i="0" u="none" strike="noStrike" cap="none" normalizeH="0" baseline="0" dirty="0" smtClean="0">
                          <a:ln>
                            <a:noFill/>
                          </a:ln>
                          <a:solidFill>
                            <a:schemeClr val="tx1"/>
                          </a:solidFill>
                          <a:effectLst/>
                          <a:latin typeface="Times New Roman" pitchFamily="18" charset="0"/>
                          <a:cs typeface="Times New Roman" pitchFamily="18" charset="0"/>
                        </a:rPr>
                        <a:t>воде</a:t>
                      </a:r>
                      <a:endParaRPr kumimoji="0" lang="en-US" sz="18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Cyrl-RS" sz="1800" b="0" i="0" u="none" strike="noStrike" cap="none" normalizeH="0" baseline="0" dirty="0" smtClean="0">
                          <a:ln>
                            <a:noFill/>
                          </a:ln>
                          <a:solidFill>
                            <a:schemeClr val="tx1"/>
                          </a:solidFill>
                          <a:effectLst/>
                          <a:latin typeface="Times New Roman" pitchFamily="18" charset="0"/>
                          <a:cs typeface="Times New Roman" pitchFamily="18" charset="0"/>
                        </a:rPr>
                        <a:t>Укупан</a:t>
                      </a:r>
                      <a:r>
                        <a:rPr kumimoji="0" lang="sr-Latn-CS" sz="18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sr-Cyrl-RS" sz="1800" b="0" i="0" u="none" strike="noStrike" cap="none" normalizeH="0" baseline="0" dirty="0" smtClean="0">
                          <a:ln>
                            <a:noFill/>
                          </a:ln>
                          <a:solidFill>
                            <a:schemeClr val="tx1"/>
                          </a:solidFill>
                          <a:effectLst/>
                          <a:latin typeface="Times New Roman" pitchFamily="18" charset="0"/>
                          <a:cs typeface="Times New Roman" pitchFamily="18" charset="0"/>
                        </a:rPr>
                        <a:t>број</a:t>
                      </a:r>
                      <a:r>
                        <a:rPr kumimoji="0" lang="sr-Latn-CS" sz="18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sr-Cyrl-RS" sz="1800" b="0" i="0" u="none" strike="noStrike" cap="none" normalizeH="0" baseline="0" dirty="0" smtClean="0">
                          <a:ln>
                            <a:noFill/>
                          </a:ln>
                          <a:solidFill>
                            <a:schemeClr val="tx1"/>
                          </a:solidFill>
                          <a:effectLst/>
                          <a:latin typeface="Times New Roman" pitchFamily="18" charset="0"/>
                          <a:cs typeface="Times New Roman" pitchFamily="18" charset="0"/>
                        </a:rPr>
                        <a:t>аеробних</a:t>
                      </a:r>
                      <a:r>
                        <a:rPr kumimoji="0" lang="sr-Latn-CS" sz="18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sr-Cyrl-RS" sz="1800" b="0" i="0" u="none" strike="noStrike" cap="none" normalizeH="0" baseline="0" dirty="0" smtClean="0">
                          <a:ln>
                            <a:noFill/>
                          </a:ln>
                          <a:solidFill>
                            <a:schemeClr val="tx1"/>
                          </a:solidFill>
                          <a:effectLst/>
                          <a:latin typeface="Times New Roman" pitchFamily="18" charset="0"/>
                          <a:cs typeface="Times New Roman" pitchFamily="18" charset="0"/>
                        </a:rPr>
                        <a:t>мезофилних</a:t>
                      </a:r>
                      <a:r>
                        <a:rPr kumimoji="0" lang="sr-Latn-CS" sz="18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sr-Cyrl-RS" sz="1800" b="0" i="0" u="none" strike="noStrike" cap="none" normalizeH="0" baseline="0" dirty="0" smtClean="0">
                          <a:ln>
                            <a:noFill/>
                          </a:ln>
                          <a:solidFill>
                            <a:schemeClr val="tx1"/>
                          </a:solidFill>
                          <a:effectLst/>
                          <a:latin typeface="Times New Roman" pitchFamily="18" charset="0"/>
                          <a:cs typeface="Times New Roman" pitchFamily="18" charset="0"/>
                        </a:rPr>
                        <a:t>бактерија</a:t>
                      </a:r>
                      <a:r>
                        <a:rPr kumimoji="0" lang="sr-Latn-CS" sz="18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sr-Cyrl-RS" sz="1800" b="0" i="0" u="none" strike="noStrike" cap="none" normalizeH="0" baseline="0" dirty="0" smtClean="0">
                          <a:ln>
                            <a:noFill/>
                          </a:ln>
                          <a:solidFill>
                            <a:schemeClr val="tx1"/>
                          </a:solidFill>
                          <a:effectLst/>
                          <a:latin typeface="Times New Roman" pitchFamily="18" charset="0"/>
                          <a:cs typeface="Times New Roman" pitchFamily="18" charset="0"/>
                        </a:rPr>
                        <a:t>у</a:t>
                      </a:r>
                      <a:r>
                        <a:rPr kumimoji="0" lang="sr-Latn-CS" sz="1800" b="0" i="0" u="none" strike="noStrike" cap="none" normalizeH="0" baseline="0" dirty="0" smtClean="0">
                          <a:ln>
                            <a:noFill/>
                          </a:ln>
                          <a:solidFill>
                            <a:schemeClr val="tx1"/>
                          </a:solidFill>
                          <a:effectLst/>
                          <a:latin typeface="Times New Roman" pitchFamily="18" charset="0"/>
                          <a:cs typeface="Times New Roman" pitchFamily="18" charset="0"/>
                        </a:rPr>
                        <a:t> 1 ml</a:t>
                      </a:r>
                      <a:endParaRPr kumimoji="0" lang="en-US" sz="18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1800" b="0" i="0" u="none" strike="noStrike" cap="none" normalizeH="0" baseline="0" dirty="0" smtClean="0">
                          <a:ln>
                            <a:noFill/>
                          </a:ln>
                          <a:solidFill>
                            <a:schemeClr val="tx1"/>
                          </a:solidFill>
                          <a:effectLst/>
                          <a:latin typeface="Times New Roman" pitchFamily="18" charset="0"/>
                          <a:cs typeface="Times New Roman" pitchFamily="18" charset="0"/>
                        </a:rPr>
                        <a:t>MPN </a:t>
                      </a:r>
                      <a:r>
                        <a:rPr kumimoji="0" lang="sr-Cyrl-RS" sz="1800" b="0" i="0" u="none" strike="noStrike" cap="none" normalizeH="0" baseline="0" dirty="0" smtClean="0">
                          <a:ln>
                            <a:noFill/>
                          </a:ln>
                          <a:solidFill>
                            <a:schemeClr val="tx1"/>
                          </a:solidFill>
                          <a:effectLst/>
                          <a:latin typeface="Times New Roman" pitchFamily="18" charset="0"/>
                          <a:cs typeface="Times New Roman" pitchFamily="18" charset="0"/>
                        </a:rPr>
                        <a:t>колиф</a:t>
                      </a:r>
                      <a:r>
                        <a:rPr kumimoji="0" lang="sr-Latn-CS" sz="1800" b="0" i="0" u="none" strike="noStrike" cap="none" normalizeH="0" baseline="0" dirty="0" smtClean="0">
                          <a:ln>
                            <a:noFill/>
                          </a:ln>
                          <a:solidFill>
                            <a:schemeClr val="tx1"/>
                          </a:solidFill>
                          <a:effectLst/>
                          <a:latin typeface="Times New Roman" pitchFamily="18" charset="0"/>
                          <a:cs typeface="Times New Roman" pitchFamily="18" charset="0"/>
                        </a:rPr>
                        <a:t>o</a:t>
                      </a:r>
                      <a:r>
                        <a:rPr kumimoji="0" lang="sr-Cyrl-RS" sz="1800" b="0" i="0" u="none" strike="noStrike" cap="none" normalizeH="0" baseline="0" dirty="0" smtClean="0">
                          <a:ln>
                            <a:noFill/>
                          </a:ln>
                          <a:solidFill>
                            <a:schemeClr val="tx1"/>
                          </a:solidFill>
                          <a:effectLst/>
                          <a:latin typeface="Times New Roman" pitchFamily="18" charset="0"/>
                          <a:cs typeface="Times New Roman" pitchFamily="18" charset="0"/>
                        </a:rPr>
                        <a:t>рмних</a:t>
                      </a:r>
                      <a:r>
                        <a:rPr kumimoji="0" lang="sr-Latn-CS" sz="18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sr-Cyrl-RS" sz="1800" b="0" i="0" u="none" strike="noStrike" cap="none" normalizeH="0" baseline="0" dirty="0" smtClean="0">
                          <a:ln>
                            <a:noFill/>
                          </a:ln>
                          <a:solidFill>
                            <a:schemeClr val="tx1"/>
                          </a:solidFill>
                          <a:effectLst/>
                          <a:latin typeface="Times New Roman" pitchFamily="18" charset="0"/>
                          <a:cs typeface="Times New Roman" pitchFamily="18" charset="0"/>
                        </a:rPr>
                        <a:t>бактерија</a:t>
                      </a:r>
                      <a:r>
                        <a:rPr kumimoji="0" lang="sr-Latn-CS" sz="18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sr-Cyrl-RS" sz="1800" b="0" i="0" u="none" strike="noStrike" cap="none" normalizeH="0" baseline="0" dirty="0" smtClean="0">
                          <a:ln>
                            <a:noFill/>
                          </a:ln>
                          <a:solidFill>
                            <a:schemeClr val="tx1"/>
                          </a:solidFill>
                          <a:effectLst/>
                          <a:latin typeface="Times New Roman" pitchFamily="18" charset="0"/>
                          <a:cs typeface="Times New Roman" pitchFamily="18" charset="0"/>
                        </a:rPr>
                        <a:t>у</a:t>
                      </a:r>
                      <a:r>
                        <a:rPr kumimoji="0" lang="sr-Latn-CS" sz="1800" b="0" i="0" u="none" strike="noStrike" cap="none" normalizeH="0" baseline="0" dirty="0" smtClean="0">
                          <a:ln>
                            <a:noFill/>
                          </a:ln>
                          <a:solidFill>
                            <a:schemeClr val="tx1"/>
                          </a:solidFill>
                          <a:effectLst/>
                          <a:latin typeface="Times New Roman" pitchFamily="18" charset="0"/>
                          <a:cs typeface="Times New Roman" pitchFamily="18" charset="0"/>
                        </a:rPr>
                        <a:t> 100 ml</a:t>
                      </a:r>
                      <a:endParaRPr kumimoji="0" lang="en-US" sz="18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Cyrl-RS" sz="1800" b="0" i="0" u="none" strike="noStrike" cap="none" normalizeH="0" baseline="0" dirty="0" smtClean="0">
                          <a:ln>
                            <a:noFill/>
                          </a:ln>
                          <a:solidFill>
                            <a:schemeClr val="tx1"/>
                          </a:solidFill>
                          <a:effectLst/>
                          <a:latin typeface="Times New Roman" pitchFamily="18" charset="0"/>
                          <a:cs typeface="Times New Roman" pitchFamily="18" charset="0"/>
                        </a:rPr>
                        <a:t>Пречишћена</a:t>
                      </a: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sr-Cyrl-RS" sz="1800" b="0" i="0" u="none" strike="noStrike" cap="none" normalizeH="0" baseline="0" dirty="0" smtClean="0">
                          <a:ln>
                            <a:noFill/>
                          </a:ln>
                          <a:solidFill>
                            <a:schemeClr val="tx1"/>
                          </a:solidFill>
                          <a:effectLst/>
                          <a:latin typeface="Times New Roman" pitchFamily="18" charset="0"/>
                          <a:cs typeface="Times New Roman" pitchFamily="18" charset="0"/>
                        </a:rPr>
                        <a:t>и</a:t>
                      </a: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sr-Cyrl-RS" sz="1800" b="0" i="0" u="none" strike="noStrike" cap="none" normalizeH="0" baseline="0" dirty="0" smtClean="0">
                          <a:ln>
                            <a:noFill/>
                          </a:ln>
                          <a:solidFill>
                            <a:schemeClr val="tx1"/>
                          </a:solidFill>
                          <a:effectLst/>
                          <a:latin typeface="Times New Roman" pitchFamily="18" charset="0"/>
                          <a:cs typeface="Times New Roman" pitchFamily="18" charset="0"/>
                        </a:rPr>
                        <a:t>дезинфикована</a:t>
                      </a: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sr-Cyrl-RS" sz="1800" b="0" i="0" u="none" strike="noStrike" cap="none" normalizeH="0" baseline="0" dirty="0" smtClean="0">
                          <a:ln>
                            <a:noFill/>
                          </a:ln>
                          <a:solidFill>
                            <a:schemeClr val="tx1"/>
                          </a:solidFill>
                          <a:effectLst/>
                          <a:latin typeface="Times New Roman" pitchFamily="18" charset="0"/>
                          <a:cs typeface="Times New Roman" pitchFamily="18" charset="0"/>
                        </a:rPr>
                        <a:t>као</a:t>
                      </a: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sr-Cyrl-RS" sz="1800" b="0" i="0" u="none" strike="noStrike" cap="none" normalizeH="0" baseline="0" dirty="0" smtClean="0">
                          <a:ln>
                            <a:noFill/>
                          </a:ln>
                          <a:solidFill>
                            <a:schemeClr val="tx1"/>
                          </a:solidFill>
                          <a:effectLst/>
                          <a:latin typeface="Times New Roman" pitchFamily="18" charset="0"/>
                          <a:cs typeface="Times New Roman" pitchFamily="18" charset="0"/>
                        </a:rPr>
                        <a:t>и</a:t>
                      </a: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sr-Cyrl-RS" sz="1800" b="0" i="0" u="none" strike="noStrike" cap="none" normalizeH="0" baseline="0" dirty="0" smtClean="0">
                          <a:ln>
                            <a:noFill/>
                          </a:ln>
                          <a:solidFill>
                            <a:schemeClr val="tx1"/>
                          </a:solidFill>
                          <a:effectLst/>
                          <a:latin typeface="Times New Roman" pitchFamily="18" charset="0"/>
                          <a:cs typeface="Times New Roman" pitchFamily="18" charset="0"/>
                        </a:rPr>
                        <a:t>флаширана</a:t>
                      </a: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sr-Cyrl-RS" sz="1800" b="0" i="0" u="none" strike="noStrike" cap="none" normalizeH="0" baseline="0" dirty="0" smtClean="0">
                          <a:ln>
                            <a:noFill/>
                          </a:ln>
                          <a:solidFill>
                            <a:schemeClr val="tx1"/>
                          </a:solidFill>
                          <a:effectLst/>
                          <a:latin typeface="Times New Roman" pitchFamily="18" charset="0"/>
                          <a:cs typeface="Times New Roman" pitchFamily="18" charset="0"/>
                        </a:rPr>
                        <a:t>природна</a:t>
                      </a: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sr-Cyrl-RS" sz="1800" b="0" i="0" u="none" strike="noStrike" cap="none" normalizeH="0" baseline="0" dirty="0" smtClean="0">
                          <a:ln>
                            <a:noFill/>
                          </a:ln>
                          <a:solidFill>
                            <a:schemeClr val="tx1"/>
                          </a:solidFill>
                          <a:effectLst/>
                          <a:latin typeface="Times New Roman" pitchFamily="18" charset="0"/>
                          <a:cs typeface="Times New Roman" pitchFamily="18" charset="0"/>
                        </a:rPr>
                        <a:t>вода</a:t>
                      </a:r>
                      <a:endParaRPr kumimoji="0" lang="en-US" sz="18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1800" b="0" i="0" u="none" strike="noStrike" cap="none" normalizeH="0" baseline="0" dirty="0" smtClean="0">
                          <a:ln>
                            <a:noFill/>
                          </a:ln>
                          <a:solidFill>
                            <a:schemeClr val="tx1"/>
                          </a:solidFill>
                          <a:effectLst/>
                          <a:latin typeface="Times New Roman" pitchFamily="18" charset="0"/>
                          <a:cs typeface="Times New Roman" pitchFamily="18" charset="0"/>
                        </a:rPr>
                        <a:t>do 10</a:t>
                      </a:r>
                      <a:endParaRPr kumimoji="0" lang="en-US" sz="18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1800" b="0" i="0" u="none" strike="noStrike" cap="none" normalizeH="0" baseline="0" smtClean="0">
                          <a:ln>
                            <a:noFill/>
                          </a:ln>
                          <a:solidFill>
                            <a:schemeClr val="tx1"/>
                          </a:solidFill>
                          <a:effectLst/>
                          <a:latin typeface="Times New Roman" pitchFamily="18" charset="0"/>
                          <a:cs typeface="Times New Roman" pitchFamily="18" charset="0"/>
                        </a:rPr>
                        <a:t>do 10</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Cyrl-RS" sz="1800" b="0" i="0" u="none" strike="noStrike" cap="none" normalizeH="0" baseline="0" dirty="0" smtClean="0">
                          <a:ln>
                            <a:noFill/>
                          </a:ln>
                          <a:solidFill>
                            <a:schemeClr val="tx1"/>
                          </a:solidFill>
                          <a:effectLst/>
                          <a:latin typeface="Times New Roman" pitchFamily="18" charset="0"/>
                          <a:cs typeface="Times New Roman" pitchFamily="18" charset="0"/>
                        </a:rPr>
                        <a:t>Хлорисана</a:t>
                      </a: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sr-Cyrl-RS" sz="1800" b="0" i="0" u="none" strike="noStrike" cap="none" normalizeH="0" baseline="0" dirty="0" smtClean="0">
                          <a:ln>
                            <a:noFill/>
                          </a:ln>
                          <a:solidFill>
                            <a:schemeClr val="tx1"/>
                          </a:solidFill>
                          <a:effectLst/>
                          <a:latin typeface="Times New Roman" pitchFamily="18" charset="0"/>
                          <a:cs typeface="Times New Roman" pitchFamily="18" charset="0"/>
                        </a:rPr>
                        <a:t>вода</a:t>
                      </a: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sr-Cyrl-RS" sz="1800" b="0" i="0" u="none" strike="noStrike" cap="none" normalizeH="0" baseline="0" dirty="0" smtClean="0">
                          <a:ln>
                            <a:noFill/>
                          </a:ln>
                          <a:solidFill>
                            <a:schemeClr val="tx1"/>
                          </a:solidFill>
                          <a:effectLst/>
                          <a:latin typeface="Times New Roman" pitchFamily="18" charset="0"/>
                          <a:cs typeface="Times New Roman" pitchFamily="18" charset="0"/>
                        </a:rPr>
                        <a:t>без</a:t>
                      </a: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sr-Cyrl-RS" sz="1800" b="0" i="0" u="none" strike="noStrike" cap="none" normalizeH="0" baseline="0" dirty="0" smtClean="0">
                          <a:ln>
                            <a:noFill/>
                          </a:ln>
                          <a:solidFill>
                            <a:schemeClr val="tx1"/>
                          </a:solidFill>
                          <a:effectLst/>
                          <a:latin typeface="Times New Roman" pitchFamily="18" charset="0"/>
                          <a:cs typeface="Times New Roman" pitchFamily="18" charset="0"/>
                        </a:rPr>
                        <a:t>обзира</a:t>
                      </a: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sr-Cyrl-RS" sz="1800" b="0" i="0" u="none" strike="noStrike" cap="none" normalizeH="0" baseline="0" dirty="0" smtClean="0">
                          <a:ln>
                            <a:noFill/>
                          </a:ln>
                          <a:solidFill>
                            <a:schemeClr val="tx1"/>
                          </a:solidFill>
                          <a:effectLst/>
                          <a:latin typeface="Times New Roman" pitchFamily="18" charset="0"/>
                          <a:cs typeface="Times New Roman" pitchFamily="18" charset="0"/>
                        </a:rPr>
                        <a:t>на</a:t>
                      </a: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sr-Cyrl-RS" sz="1800" b="0" i="0" u="none" strike="noStrike" cap="none" normalizeH="0" baseline="0" dirty="0" smtClean="0">
                          <a:ln>
                            <a:noFill/>
                          </a:ln>
                          <a:solidFill>
                            <a:schemeClr val="tx1"/>
                          </a:solidFill>
                          <a:effectLst/>
                          <a:latin typeface="Times New Roman" pitchFamily="18" charset="0"/>
                          <a:cs typeface="Times New Roman" pitchFamily="18" charset="0"/>
                        </a:rPr>
                        <a:t>порекло</a:t>
                      </a:r>
                      <a:endParaRPr kumimoji="0" lang="en-US" sz="18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1800" b="0" i="0" u="none" strike="noStrike" cap="none" normalizeH="0" baseline="0" dirty="0" smtClean="0">
                          <a:ln>
                            <a:noFill/>
                          </a:ln>
                          <a:solidFill>
                            <a:schemeClr val="tx1"/>
                          </a:solidFill>
                          <a:effectLst/>
                          <a:latin typeface="Times New Roman" pitchFamily="18" charset="0"/>
                          <a:cs typeface="Times New Roman" pitchFamily="18" charset="0"/>
                        </a:rPr>
                        <a:t>do 100</a:t>
                      </a:r>
                      <a:endParaRPr kumimoji="0" lang="en-US" sz="18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1800" b="0" i="0" u="none" strike="noStrike" cap="none" normalizeH="0" baseline="0" dirty="0" smtClean="0">
                          <a:ln>
                            <a:noFill/>
                          </a:ln>
                          <a:solidFill>
                            <a:schemeClr val="tx1"/>
                          </a:solidFill>
                          <a:effectLst/>
                          <a:latin typeface="Times New Roman" pitchFamily="18" charset="0"/>
                          <a:cs typeface="Times New Roman" pitchFamily="18" charset="0"/>
                        </a:rPr>
                        <a:t>do 20</a:t>
                      </a:r>
                      <a:endParaRPr kumimoji="0" lang="en-US" sz="18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Cyrl-RS" sz="1800" b="0" i="0" u="none" strike="noStrike" cap="none" normalizeH="0" baseline="0" dirty="0" smtClean="0">
                          <a:ln>
                            <a:noFill/>
                          </a:ln>
                          <a:solidFill>
                            <a:schemeClr val="tx1"/>
                          </a:solidFill>
                          <a:effectLst/>
                          <a:latin typeface="Times New Roman" pitchFamily="18" charset="0"/>
                          <a:cs typeface="Times New Roman" pitchFamily="18" charset="0"/>
                        </a:rPr>
                        <a:t>Природна</a:t>
                      </a: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sr-Cyrl-RS" sz="1800" b="0" i="0" u="none" strike="noStrike" cap="none" normalizeH="0" baseline="0" dirty="0" smtClean="0">
                          <a:ln>
                            <a:noFill/>
                          </a:ln>
                          <a:solidFill>
                            <a:schemeClr val="tx1"/>
                          </a:solidFill>
                          <a:effectLst/>
                          <a:latin typeface="Times New Roman" pitchFamily="18" charset="0"/>
                          <a:cs typeface="Times New Roman" pitchFamily="18" charset="0"/>
                        </a:rPr>
                        <a:t>вода</a:t>
                      </a: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sr-Cyrl-RS" sz="1800" b="0" i="0" u="none" strike="noStrike" cap="none" normalizeH="0" baseline="0" dirty="0" smtClean="0">
                          <a:ln>
                            <a:noFill/>
                          </a:ln>
                          <a:solidFill>
                            <a:schemeClr val="tx1"/>
                          </a:solidFill>
                          <a:effectLst/>
                          <a:latin typeface="Times New Roman" pitchFamily="18" charset="0"/>
                          <a:cs typeface="Times New Roman" pitchFamily="18" charset="0"/>
                        </a:rPr>
                        <a:t>из</a:t>
                      </a: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sr-Cyrl-RS" sz="1800" b="0" i="0" u="none" strike="noStrike" cap="none" normalizeH="0" baseline="0" dirty="0" smtClean="0">
                          <a:ln>
                            <a:noFill/>
                          </a:ln>
                          <a:solidFill>
                            <a:schemeClr val="tx1"/>
                          </a:solidFill>
                          <a:effectLst/>
                          <a:latin typeface="Times New Roman" pitchFamily="18" charset="0"/>
                          <a:cs typeface="Times New Roman" pitchFamily="18" charset="0"/>
                        </a:rPr>
                        <a:t>затворених</a:t>
                      </a: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sr-Cyrl-RS" sz="1800" b="0" i="0" u="none" strike="noStrike" cap="none" normalizeH="0" baseline="0" dirty="0" smtClean="0">
                          <a:ln>
                            <a:noFill/>
                          </a:ln>
                          <a:solidFill>
                            <a:schemeClr val="tx1"/>
                          </a:solidFill>
                          <a:effectLst/>
                          <a:latin typeface="Times New Roman" pitchFamily="18" charset="0"/>
                          <a:cs typeface="Times New Roman" pitchFamily="18" charset="0"/>
                        </a:rPr>
                        <a:t>извора</a:t>
                      </a:r>
                      <a:endParaRPr kumimoji="0" lang="en-US" sz="18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1800" b="0" i="0" u="none" strike="noStrike" cap="none" normalizeH="0" baseline="0" dirty="0" smtClean="0">
                          <a:ln>
                            <a:noFill/>
                          </a:ln>
                          <a:solidFill>
                            <a:schemeClr val="tx1"/>
                          </a:solidFill>
                          <a:effectLst/>
                          <a:latin typeface="Times New Roman" pitchFamily="18" charset="0"/>
                          <a:cs typeface="Times New Roman" pitchFamily="18" charset="0"/>
                        </a:rPr>
                        <a:t>do 100</a:t>
                      </a:r>
                      <a:endParaRPr kumimoji="0" lang="en-US" sz="18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1800" b="0" i="0" u="none" strike="noStrike" cap="none" normalizeH="0" baseline="0" dirty="0" smtClean="0">
                          <a:ln>
                            <a:noFill/>
                          </a:ln>
                          <a:solidFill>
                            <a:schemeClr val="tx1"/>
                          </a:solidFill>
                          <a:effectLst/>
                          <a:latin typeface="Times New Roman" pitchFamily="18" charset="0"/>
                          <a:cs typeface="Times New Roman" pitchFamily="18" charset="0"/>
                        </a:rPr>
                        <a:t>do 50</a:t>
                      </a:r>
                      <a:endParaRPr kumimoji="0" lang="en-US" sz="18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P</a:t>
                      </a:r>
                      <a:r>
                        <a:rPr kumimoji="0" lang="sr-Cyrl-RS" sz="1800" b="0" i="0" u="none" strike="noStrike" cap="none" normalizeH="0" baseline="0" dirty="0" smtClean="0">
                          <a:ln>
                            <a:noFill/>
                          </a:ln>
                          <a:solidFill>
                            <a:schemeClr val="tx1"/>
                          </a:solidFill>
                          <a:effectLst/>
                          <a:latin typeface="Times New Roman" pitchFamily="18" charset="0"/>
                          <a:cs typeface="Times New Roman" pitchFamily="18" charset="0"/>
                        </a:rPr>
                        <a:t>риродна</a:t>
                      </a: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sr-Cyrl-RS" sz="1800" b="0" i="0" u="none" strike="noStrike" cap="none" normalizeH="0" baseline="0" dirty="0" smtClean="0">
                          <a:ln>
                            <a:noFill/>
                          </a:ln>
                          <a:solidFill>
                            <a:schemeClr val="tx1"/>
                          </a:solidFill>
                          <a:effectLst/>
                          <a:latin typeface="Times New Roman" pitchFamily="18" charset="0"/>
                          <a:cs typeface="Times New Roman" pitchFamily="18" charset="0"/>
                        </a:rPr>
                        <a:t>вода</a:t>
                      </a: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sr-Cyrl-RS" sz="1800" b="0" i="0" u="none" strike="noStrike" cap="none" normalizeH="0" baseline="0" dirty="0" smtClean="0">
                          <a:ln>
                            <a:noFill/>
                          </a:ln>
                          <a:solidFill>
                            <a:schemeClr val="tx1"/>
                          </a:solidFill>
                          <a:effectLst/>
                          <a:latin typeface="Times New Roman" pitchFamily="18" charset="0"/>
                          <a:cs typeface="Times New Roman" pitchFamily="18" charset="0"/>
                        </a:rPr>
                        <a:t>из</a:t>
                      </a: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sr-Cyrl-RS" sz="1800" b="0" i="0" u="none" strike="noStrike" cap="none" normalizeH="0" baseline="0" dirty="0" smtClean="0">
                          <a:ln>
                            <a:noFill/>
                          </a:ln>
                          <a:solidFill>
                            <a:schemeClr val="tx1"/>
                          </a:solidFill>
                          <a:effectLst/>
                          <a:latin typeface="Times New Roman" pitchFamily="18" charset="0"/>
                          <a:cs typeface="Times New Roman" pitchFamily="18" charset="0"/>
                        </a:rPr>
                        <a:t>отворених</a:t>
                      </a: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sr-Cyrl-RS" sz="1800" b="0" i="0" u="none" strike="noStrike" cap="none" normalizeH="0" baseline="0" dirty="0" smtClean="0">
                          <a:ln>
                            <a:noFill/>
                          </a:ln>
                          <a:solidFill>
                            <a:schemeClr val="tx1"/>
                          </a:solidFill>
                          <a:effectLst/>
                          <a:latin typeface="Times New Roman" pitchFamily="18" charset="0"/>
                          <a:cs typeface="Times New Roman" pitchFamily="18" charset="0"/>
                        </a:rPr>
                        <a:t>изворишта</a:t>
                      </a:r>
                      <a:endParaRPr kumimoji="0" lang="en-US" sz="18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1800" b="0" i="0" u="none" strike="noStrike" cap="none" normalizeH="0" baseline="0" smtClean="0">
                          <a:ln>
                            <a:noFill/>
                          </a:ln>
                          <a:solidFill>
                            <a:schemeClr val="tx1"/>
                          </a:solidFill>
                          <a:effectLst/>
                          <a:latin typeface="Times New Roman" pitchFamily="18" charset="0"/>
                          <a:cs typeface="Times New Roman" pitchFamily="18" charset="0"/>
                        </a:rPr>
                        <a:t>do 300 </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1800" b="0" i="0" u="none" strike="noStrike" cap="none" normalizeH="0" baseline="0" dirty="0" smtClean="0">
                          <a:ln>
                            <a:noFill/>
                          </a:ln>
                          <a:solidFill>
                            <a:schemeClr val="tx1"/>
                          </a:solidFill>
                          <a:effectLst/>
                          <a:latin typeface="Times New Roman" pitchFamily="18" charset="0"/>
                          <a:cs typeface="Times New Roman" pitchFamily="18" charset="0"/>
                        </a:rPr>
                        <a:t>do 100</a:t>
                      </a:r>
                      <a:endParaRPr kumimoji="0" lang="en-US" sz="18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3037" name="Rectangle 29"/>
          <p:cNvSpPr>
            <a:spLocks noGrp="1" noChangeArrowheads="1"/>
          </p:cNvSpPr>
          <p:nvPr>
            <p:ph type="body" sz="half" idx="2"/>
          </p:nvPr>
        </p:nvSpPr>
        <p:spPr>
          <a:xfrm>
            <a:off x="762000" y="5334000"/>
            <a:ext cx="7772400" cy="2189162"/>
          </a:xfrm>
        </p:spPr>
        <p:txBody>
          <a:bodyPr/>
          <a:lstStyle/>
          <a:p>
            <a:endParaRPr lang="sr-Cyrl-RS" sz="2000" dirty="0" smtClean="0">
              <a:latin typeface="Times New Roman" pitchFamily="18" charset="0"/>
              <a:cs typeface="Times New Roman" pitchFamily="18" charset="0"/>
            </a:endParaRPr>
          </a:p>
          <a:p>
            <a:r>
              <a:rPr lang="sr-Cyrl-RS" sz="2000" dirty="0" smtClean="0">
                <a:latin typeface="Times New Roman" pitchFamily="18" charset="0"/>
                <a:cs typeface="Times New Roman" pitchFamily="18" charset="0"/>
              </a:rPr>
              <a:t>Посебно</a:t>
            </a:r>
            <a:r>
              <a:rPr lang="sr-Latn-C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се</a:t>
            </a:r>
            <a:r>
              <a:rPr lang="sr-Latn-C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утврђује</a:t>
            </a:r>
            <a:r>
              <a:rPr lang="sr-Latn-C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још</a:t>
            </a:r>
            <a:r>
              <a:rPr lang="sr-Latn-C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присуство</a:t>
            </a:r>
            <a:r>
              <a:rPr lang="sr-Latn-CS" sz="2000" dirty="0" smtClean="0">
                <a:latin typeface="Times New Roman" pitchFamily="18" charset="0"/>
                <a:cs typeface="Times New Roman" pitchFamily="18" charset="0"/>
              </a:rPr>
              <a:t> </a:t>
            </a:r>
            <a:r>
              <a:rPr lang="sr-Latn-CS" sz="2000" dirty="0">
                <a:latin typeface="Times New Roman" pitchFamily="18" charset="0"/>
                <a:cs typeface="Times New Roman" pitchFamily="18" charset="0"/>
              </a:rPr>
              <a:t>E. coli, Streptococcus fecalis, Clostridium perfringens i bakteriofaga.</a:t>
            </a:r>
            <a:r>
              <a:rPr lang="sr-Latn-CS" sz="2800" dirty="0">
                <a:latin typeface="Times New Roman" pitchFamily="18" charset="0"/>
                <a:cs typeface="Times New Roman" pitchFamily="18" charset="0"/>
              </a:rPr>
              <a:t> </a:t>
            </a:r>
            <a:endParaRPr lang="en-US" sz="2800" dirty="0">
              <a:latin typeface="Times New Roman" pitchFamily="18" charset="0"/>
              <a:cs typeface="Times New Roman" pitchFamily="18" charset="0"/>
            </a:endParaRPr>
          </a:p>
        </p:txBody>
      </p:sp>
    </p:spTree>
    <p:extLst>
      <p:ext uri="{BB962C8B-B14F-4D97-AF65-F5344CB8AC3E}">
        <p14:creationId xmlns="" xmlns:p14="http://schemas.microsoft.com/office/powerpoint/2010/main" val="221822430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sr-Cyrl-RS" dirty="0" smtClean="0">
                <a:latin typeface="Times New Roman" pitchFamily="18" charset="0"/>
                <a:cs typeface="Times New Roman" pitchFamily="18" charset="0"/>
              </a:rPr>
              <a:t>Асанација водних објеката</a:t>
            </a:r>
            <a:endParaRPr lang="en-US" dirty="0">
              <a:latin typeface="Times New Roman" pitchFamily="18" charset="0"/>
              <a:cs typeface="Times New Roman" pitchFamily="18" charset="0"/>
            </a:endParaRPr>
          </a:p>
        </p:txBody>
      </p:sp>
      <p:sp>
        <p:nvSpPr>
          <p:cNvPr id="45059" name="Rectangle 3"/>
          <p:cNvSpPr>
            <a:spLocks noGrp="1" noChangeArrowheads="1"/>
          </p:cNvSpPr>
          <p:nvPr>
            <p:ph idx="1"/>
          </p:nvPr>
        </p:nvSpPr>
        <p:spPr/>
        <p:txBody>
          <a:bodyPr>
            <a:normAutofit fontScale="85000" lnSpcReduction="20000"/>
          </a:bodyPr>
          <a:lstStyle/>
          <a:p>
            <a:pPr lvl="0"/>
            <a:r>
              <a:rPr lang="sr-Latn-RS" dirty="0">
                <a:latin typeface="Times New Roman" pitchFamily="18" charset="0"/>
                <a:cs typeface="Times New Roman" pitchFamily="18" charset="0"/>
              </a:rPr>
              <a:t>Ово су поступци довођења у стање у којем је експлоатација хигијенско-технички обезбеђена. Асанација обухвата следеће: </a:t>
            </a:r>
          </a:p>
          <a:p>
            <a:pPr lvl="1"/>
            <a:r>
              <a:rPr lang="sr-Latn-RS" dirty="0">
                <a:latin typeface="Times New Roman" pitchFamily="18" charset="0"/>
                <a:cs typeface="Times New Roman" pitchFamily="18" charset="0"/>
              </a:rPr>
              <a:t>чишћење и уређење околине водног објекта,</a:t>
            </a:r>
          </a:p>
          <a:p>
            <a:pPr lvl="1"/>
            <a:r>
              <a:rPr lang="sr-Latn-RS" dirty="0">
                <a:latin typeface="Times New Roman" pitchFamily="18" charset="0"/>
                <a:cs typeface="Times New Roman" pitchFamily="18" charset="0"/>
              </a:rPr>
              <a:t>уклањање свих постојећих извора загађења,</a:t>
            </a:r>
          </a:p>
          <a:p>
            <a:pPr lvl="1"/>
            <a:r>
              <a:rPr lang="sr-Latn-RS" dirty="0">
                <a:latin typeface="Times New Roman" pitchFamily="18" charset="0"/>
                <a:cs typeface="Times New Roman" pitchFamily="18" charset="0"/>
              </a:rPr>
              <a:t>успостављање и уређење зона санитарне заштите,</a:t>
            </a:r>
          </a:p>
          <a:p>
            <a:pPr lvl="1"/>
            <a:r>
              <a:rPr lang="sr-Latn-RS" dirty="0">
                <a:latin typeface="Times New Roman" pitchFamily="18" charset="0"/>
                <a:cs typeface="Times New Roman" pitchFamily="18" charset="0"/>
              </a:rPr>
              <a:t>поправку свих уређаја и алата за захват, обраду и дистрибуцију воде.</a:t>
            </a:r>
          </a:p>
          <a:p>
            <a:pPr lvl="0"/>
            <a:r>
              <a:rPr lang="sr-Latn-RS" dirty="0">
                <a:latin typeface="Times New Roman" pitchFamily="18" charset="0"/>
                <a:cs typeface="Times New Roman" pitchFamily="18" charset="0"/>
              </a:rPr>
              <a:t>После асанације потребно је дезинфиковати водни објекат, а у ту сврху најчешће се користе хлорни креч и Жавелова вода (бунари, цистерне, водоводи и водоводне мреже). </a:t>
            </a:r>
          </a:p>
          <a:p>
            <a:pPr>
              <a:lnSpc>
                <a:spcPct val="90000"/>
              </a:lnSpc>
              <a:buFontTx/>
              <a:buNone/>
            </a:pPr>
            <a:endParaRPr lang="sr-Latn-CS" sz="2800" dirty="0">
              <a:latin typeface="Times New Roman" pitchFamily="18" charset="0"/>
              <a:cs typeface="Times New Roman" pitchFamily="18" charset="0"/>
            </a:endParaRPr>
          </a:p>
          <a:p>
            <a:pPr>
              <a:lnSpc>
                <a:spcPct val="90000"/>
              </a:lnSpc>
              <a:buFontTx/>
              <a:buChar char="-"/>
            </a:pPr>
            <a:endParaRPr lang="en-US" sz="2800" dirty="0">
              <a:latin typeface="Times New Roman" pitchFamily="18" charset="0"/>
              <a:cs typeface="Times New Roman" pitchFamily="18" charset="0"/>
            </a:endParaRPr>
          </a:p>
        </p:txBody>
      </p:sp>
    </p:spTree>
    <p:extLst>
      <p:ext uri="{BB962C8B-B14F-4D97-AF65-F5344CB8AC3E}">
        <p14:creationId xmlns="" xmlns:p14="http://schemas.microsoft.com/office/powerpoint/2010/main" val="103545847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normAutofit/>
          </a:bodyPr>
          <a:lstStyle/>
          <a:p>
            <a:r>
              <a:rPr lang="sr-Cyrl-RS" dirty="0" smtClean="0">
                <a:latin typeface="Times New Roman" pitchFamily="18" charset="0"/>
                <a:cs typeface="Times New Roman" pitchFamily="18" charset="0"/>
              </a:rPr>
              <a:t>Хлорисање</a:t>
            </a:r>
            <a:endParaRPr lang="en-US" dirty="0">
              <a:latin typeface="Times New Roman" pitchFamily="18" charset="0"/>
              <a:cs typeface="Times New Roman" pitchFamily="18" charset="0"/>
            </a:endParaRPr>
          </a:p>
        </p:txBody>
      </p:sp>
      <p:sp>
        <p:nvSpPr>
          <p:cNvPr id="46083" name="Rectangle 3"/>
          <p:cNvSpPr>
            <a:spLocks noGrp="1" noChangeArrowheads="1"/>
          </p:cNvSpPr>
          <p:nvPr>
            <p:ph idx="1"/>
          </p:nvPr>
        </p:nvSpPr>
        <p:spPr/>
        <p:txBody>
          <a:bodyPr>
            <a:normAutofit fontScale="92500" lnSpcReduction="20000"/>
          </a:bodyPr>
          <a:lstStyle/>
          <a:p>
            <a:pPr lvl="0"/>
            <a:r>
              <a:rPr lang="sr-Latn-RS" sz="2800" dirty="0">
                <a:latin typeface="Times New Roman" pitchFamily="18" charset="0"/>
                <a:cs typeface="Times New Roman" pitchFamily="18" charset="0"/>
              </a:rPr>
              <a:t>Ако је вода замућена и/или садржи примесе гвожђа и мангана, потребно ју је најпре избистрити, а затим извршити коагулацију гвожђа и мангана, те је затим подврћи хлорисању.</a:t>
            </a:r>
          </a:p>
          <a:p>
            <a:pPr lvl="0"/>
            <a:r>
              <a:rPr lang="sr-Latn-RS" sz="2800" dirty="0">
                <a:latin typeface="Times New Roman" pitchFamily="18" charset="0"/>
                <a:cs typeface="Times New Roman" pitchFamily="18" charset="0"/>
              </a:rPr>
              <a:t>Хлорише се помоћу стандардног раствора хлора или препаратима хлора у количини која је потребна да се оксидију све органске и неорганске материје у води, односно до појаве резидуалног хлора у количини 0,2 – 0,5 </a:t>
            </a:r>
            <a:r>
              <a:rPr lang="en-US" sz="2800" dirty="0" smtClean="0">
                <a:latin typeface="Times New Roman" pitchFamily="18" charset="0"/>
                <a:cs typeface="Times New Roman" pitchFamily="18" charset="0"/>
              </a:rPr>
              <a:t>mg</a:t>
            </a:r>
            <a:r>
              <a:rPr lang="sr-Latn-RS" sz="2800" dirty="0" smtClean="0">
                <a:latin typeface="Times New Roman" pitchFamily="18" charset="0"/>
                <a:cs typeface="Times New Roman" pitchFamily="18" charset="0"/>
              </a:rPr>
              <a:t>/</a:t>
            </a:r>
            <a:r>
              <a:rPr lang="en-US" sz="2800" dirty="0" smtClean="0">
                <a:latin typeface="Times New Roman" pitchFamily="18" charset="0"/>
                <a:cs typeface="Times New Roman" pitchFamily="18" charset="0"/>
              </a:rPr>
              <a:t>l</a:t>
            </a:r>
            <a:r>
              <a:rPr lang="sr-Latn-RS" sz="2800" dirty="0" smtClean="0">
                <a:latin typeface="Times New Roman" pitchFamily="18" charset="0"/>
                <a:cs typeface="Times New Roman" pitchFamily="18" charset="0"/>
              </a:rPr>
              <a:t>. </a:t>
            </a:r>
            <a:endParaRPr lang="sr-Latn-RS" sz="2800" dirty="0">
              <a:latin typeface="Times New Roman" pitchFamily="18" charset="0"/>
              <a:cs typeface="Times New Roman" pitchFamily="18" charset="0"/>
            </a:endParaRPr>
          </a:p>
          <a:p>
            <a:pPr lvl="0"/>
            <a:r>
              <a:rPr lang="sr-Latn-RS" sz="2800" dirty="0">
                <a:latin typeface="Times New Roman" pitchFamily="18" charset="0"/>
                <a:cs typeface="Times New Roman" pitchFamily="18" charset="0"/>
              </a:rPr>
              <a:t>У водоводима се вода пречишћава на исти начин као и у редовним условима, а на локалним водним објектима се могу инсталирати хлоринатори са сталним дозирањем хлора. </a:t>
            </a:r>
          </a:p>
        </p:txBody>
      </p:sp>
    </p:spTree>
    <p:extLst>
      <p:ext uri="{BB962C8B-B14F-4D97-AF65-F5344CB8AC3E}">
        <p14:creationId xmlns="" xmlns:p14="http://schemas.microsoft.com/office/powerpoint/2010/main" val="403789709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normAutofit fontScale="90000"/>
          </a:bodyPr>
          <a:lstStyle/>
          <a:p>
            <a:r>
              <a:rPr lang="sr-Cyrl-RS" dirty="0" smtClean="0">
                <a:latin typeface="Times New Roman" pitchFamily="18" charset="0"/>
                <a:cs typeface="Times New Roman" pitchFamily="18" charset="0"/>
              </a:rPr>
              <a:t>Дезинфекција малих количина воде</a:t>
            </a:r>
            <a:endParaRPr lang="en-US" dirty="0">
              <a:latin typeface="Times New Roman" pitchFamily="18" charset="0"/>
              <a:cs typeface="Times New Roman" pitchFamily="18" charset="0"/>
            </a:endParaRPr>
          </a:p>
        </p:txBody>
      </p:sp>
      <p:sp>
        <p:nvSpPr>
          <p:cNvPr id="47107" name="Rectangle 3"/>
          <p:cNvSpPr>
            <a:spLocks noGrp="1" noChangeArrowheads="1"/>
          </p:cNvSpPr>
          <p:nvPr>
            <p:ph idx="1"/>
          </p:nvPr>
        </p:nvSpPr>
        <p:spPr>
          <a:xfrm>
            <a:off x="533400" y="1524000"/>
            <a:ext cx="8229600" cy="4525963"/>
          </a:xfrm>
        </p:spPr>
        <p:txBody>
          <a:bodyPr>
            <a:normAutofit fontScale="62500" lnSpcReduction="20000"/>
          </a:bodyPr>
          <a:lstStyle/>
          <a:p>
            <a:pPr lvl="0"/>
            <a:r>
              <a:rPr lang="sr-Latn-RS" dirty="0">
                <a:latin typeface="Times New Roman" pitchFamily="18" charset="0"/>
                <a:cs typeface="Times New Roman" pitchFamily="18" charset="0"/>
              </a:rPr>
              <a:t>Физичка дезинфекција кувањем – 10 </a:t>
            </a:r>
            <a:r>
              <a:rPr lang="en-US" dirty="0" smtClean="0">
                <a:latin typeface="Times New Roman" pitchFamily="18" charset="0"/>
                <a:cs typeface="Times New Roman" pitchFamily="18" charset="0"/>
              </a:rPr>
              <a:t>min</a:t>
            </a:r>
            <a:r>
              <a:rPr lang="sr-Latn-RS" dirty="0" smtClean="0">
                <a:latin typeface="Times New Roman" pitchFamily="18" charset="0"/>
                <a:cs typeface="Times New Roman" pitchFamily="18" charset="0"/>
              </a:rPr>
              <a:t> </a:t>
            </a:r>
            <a:r>
              <a:rPr lang="sr-Latn-RS" dirty="0">
                <a:latin typeface="Times New Roman" pitchFamily="18" charset="0"/>
                <a:cs typeface="Times New Roman" pitchFamily="18" charset="0"/>
              </a:rPr>
              <a:t>(спрогене клице -60 </a:t>
            </a:r>
            <a:r>
              <a:rPr lang="en-US" dirty="0" smtClean="0">
                <a:latin typeface="Times New Roman" pitchFamily="18" charset="0"/>
                <a:cs typeface="Times New Roman" pitchFamily="18" charset="0"/>
              </a:rPr>
              <a:t>min</a:t>
            </a:r>
            <a:r>
              <a:rPr lang="sr-Latn-RS" dirty="0" smtClean="0">
                <a:latin typeface="Times New Roman" pitchFamily="18" charset="0"/>
                <a:cs typeface="Times New Roman" pitchFamily="18" charset="0"/>
              </a:rPr>
              <a:t>)</a:t>
            </a:r>
            <a:endParaRPr lang="sr-Latn-RS" dirty="0">
              <a:latin typeface="Times New Roman" pitchFamily="18" charset="0"/>
              <a:cs typeface="Times New Roman" pitchFamily="18" charset="0"/>
            </a:endParaRPr>
          </a:p>
          <a:p>
            <a:pPr lvl="0"/>
            <a:r>
              <a:rPr lang="sr-Latn-RS" dirty="0">
                <a:latin typeface="Times New Roman" pitchFamily="18" charset="0"/>
                <a:cs typeface="Times New Roman" pitchFamily="18" charset="0"/>
              </a:rPr>
              <a:t>Хемијска дезинфекција хлорним препаратима (пантоцид таблете;1%-ни раствор хлора направљен од Жавелове воде, хлорног креча, паракапорита или хлорамина ) </a:t>
            </a:r>
          </a:p>
          <a:p>
            <a:pPr lvl="0"/>
            <a:r>
              <a:rPr lang="sr-Latn-RS" dirty="0">
                <a:latin typeface="Times New Roman" pitchFamily="18" charset="0"/>
                <a:cs typeface="Times New Roman" pitchFamily="18" charset="0"/>
              </a:rPr>
              <a:t>Хиперхлорисање са накнадним дехлорисањем се врши:</a:t>
            </a:r>
          </a:p>
          <a:p>
            <a:pPr lvl="1"/>
            <a:r>
              <a:rPr lang="sr-Latn-RS" dirty="0">
                <a:latin typeface="Times New Roman" pitchFamily="18" charset="0"/>
                <a:cs typeface="Times New Roman" pitchFamily="18" charset="0"/>
              </a:rPr>
              <a:t>када вода није потпуно бистра, а нема могућности да се применом физичких и хемијским метода избистри,</a:t>
            </a:r>
          </a:p>
          <a:p>
            <a:pPr lvl="1"/>
            <a:r>
              <a:rPr lang="sr-Latn-RS" dirty="0">
                <a:latin typeface="Times New Roman" pitchFamily="18" charset="0"/>
                <a:cs typeface="Times New Roman" pitchFamily="18" charset="0"/>
              </a:rPr>
              <a:t>када постоји вереоватноћа да је масивније контаминирана неорганским или органским материјама, </a:t>
            </a:r>
          </a:p>
          <a:p>
            <a:pPr lvl="1"/>
            <a:r>
              <a:rPr lang="sr-Latn-RS" dirty="0">
                <a:latin typeface="Times New Roman" pitchFamily="18" charset="0"/>
                <a:cs typeface="Times New Roman" pitchFamily="18" charset="0"/>
              </a:rPr>
              <a:t>ако постоји сумња на присуство циста </a:t>
            </a:r>
            <a:r>
              <a:rPr lang="en-US" dirty="0" err="1" smtClean="0">
                <a:latin typeface="Times New Roman" pitchFamily="18" charset="0"/>
                <a:cs typeface="Times New Roman" pitchFamily="18" charset="0"/>
              </a:rPr>
              <a:t>Entamoeba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histolytica</a:t>
            </a:r>
            <a:r>
              <a:rPr lang="en-US" dirty="0" smtClean="0">
                <a:latin typeface="Times New Roman" pitchFamily="18" charset="0"/>
                <a:cs typeface="Times New Roman" pitchFamily="18" charset="0"/>
              </a:rPr>
              <a:t> </a:t>
            </a:r>
            <a:r>
              <a:rPr lang="sr-Latn-RS" dirty="0" smtClean="0">
                <a:latin typeface="Times New Roman" pitchFamily="18" charset="0"/>
                <a:cs typeface="Times New Roman" pitchFamily="18" charset="0"/>
              </a:rPr>
              <a:t>и </a:t>
            </a:r>
            <a:r>
              <a:rPr lang="sr-Latn-RS" dirty="0">
                <a:latin typeface="Times New Roman" pitchFamily="18" charset="0"/>
                <a:cs typeface="Times New Roman" pitchFamily="18" charset="0"/>
              </a:rPr>
              <a:t>спора, </a:t>
            </a:r>
          </a:p>
          <a:p>
            <a:pPr lvl="1"/>
            <a:r>
              <a:rPr lang="sr-Latn-RS" dirty="0">
                <a:latin typeface="Times New Roman" pitchFamily="18" charset="0"/>
                <a:cs typeface="Times New Roman" pitchFamily="18" charset="0"/>
              </a:rPr>
              <a:t>сваки пут када је потребно транспортовати и/или ускладиштавати воду.</a:t>
            </a:r>
          </a:p>
          <a:p>
            <a:pPr lvl="0"/>
            <a:r>
              <a:rPr lang="sr-Latn-RS" dirty="0">
                <a:latin typeface="Times New Roman" pitchFamily="18" charset="0"/>
                <a:cs typeface="Times New Roman" pitchFamily="18" charset="0"/>
              </a:rPr>
              <a:t>Процес хиперхлорисања се врши са 10 пута већим концентрацијама хлора но што је то потребно за вршење дезинфекције. </a:t>
            </a:r>
          </a:p>
          <a:p>
            <a:pPr>
              <a:lnSpc>
                <a:spcPct val="80000"/>
              </a:lnSpc>
              <a:buFontTx/>
              <a:buChar char="-"/>
            </a:pPr>
            <a:endParaRPr lang="en-US" sz="2400" dirty="0">
              <a:latin typeface="Times New Roman" pitchFamily="18" charset="0"/>
              <a:cs typeface="Times New Roman" pitchFamily="18" charset="0"/>
            </a:endParaRPr>
          </a:p>
        </p:txBody>
      </p:sp>
    </p:spTree>
    <p:extLst>
      <p:ext uri="{BB962C8B-B14F-4D97-AF65-F5344CB8AC3E}">
        <p14:creationId xmlns="" xmlns:p14="http://schemas.microsoft.com/office/powerpoint/2010/main" val="242890748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1"/>
          <p:cNvSpPr>
            <a:spLocks noGrp="1" noChangeArrowheads="1"/>
          </p:cNvSpPr>
          <p:nvPr>
            <p:ph type="title"/>
          </p:nvPr>
        </p:nvSpPr>
        <p:spPr>
          <a:xfrm>
            <a:off x="685800" y="301625"/>
            <a:ext cx="7772400" cy="1462088"/>
          </a:xfrm>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sr-Cyrl-CS" dirty="0" smtClean="0">
                <a:latin typeface="Times New Roman" pitchFamily="18" charset="0"/>
                <a:cs typeface="Times New Roman" pitchFamily="18" charset="0"/>
              </a:rPr>
              <a:t>НЕДОСТАТАК ВОДЕ ЗА ПИЋЕ</a:t>
            </a:r>
          </a:p>
        </p:txBody>
      </p:sp>
      <p:sp>
        <p:nvSpPr>
          <p:cNvPr id="57347" name="Rectangle 2"/>
          <p:cNvSpPr>
            <a:spLocks noGrp="1" noChangeArrowheads="1"/>
          </p:cNvSpPr>
          <p:nvPr>
            <p:ph idx="1"/>
          </p:nvPr>
        </p:nvSpPr>
        <p:spPr>
          <a:xfrm>
            <a:off x="762000" y="1371600"/>
            <a:ext cx="7772400" cy="5486400"/>
          </a:xfrm>
        </p:spPr>
        <p:txBody>
          <a:bodyPr>
            <a:normAutofit fontScale="70000" lnSpcReduction="20000"/>
          </a:bodyPr>
          <a:lstStyle/>
          <a:p>
            <a:pPr marL="341313" indent="-341313" eaLnBrk="1" hangingPunct="1">
              <a:spcBef>
                <a:spcPts val="900"/>
              </a:spcBef>
              <a:buClr>
                <a:srgbClr val="FF3399"/>
              </a:buClr>
              <a:buFont typeface="Arial Black"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sr-Cyrl-CS" sz="3600" dirty="0" smtClean="0">
              <a:latin typeface="Times New Roman" pitchFamily="18" charset="0"/>
              <a:cs typeface="Times New Roman" pitchFamily="18" charset="0"/>
            </a:endParaRPr>
          </a:p>
          <a:p>
            <a:pPr marL="341313" indent="-341313" eaLnBrk="1" hangingPunct="1">
              <a:spcBef>
                <a:spcPts val="900"/>
              </a:spcBef>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3600" dirty="0" smtClean="0">
                <a:latin typeface="Times New Roman" pitchFamily="18" charset="0"/>
                <a:cs typeface="Times New Roman" pitchFamily="18" charset="0"/>
              </a:rPr>
              <a:t>Реална опасност од хидричних епидемија</a:t>
            </a:r>
          </a:p>
          <a:p>
            <a:pPr marL="341313" indent="-341313">
              <a:spcBef>
                <a:spcPts val="900"/>
              </a:spcBef>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3600" dirty="0" smtClean="0">
                <a:latin typeface="Times New Roman" pitchFamily="18" charset="0"/>
                <a:cs typeface="Times New Roman" pitchFamily="18" charset="0"/>
              </a:rPr>
              <a:t>Користити само подземну воду, атмосферска вода не-због </a:t>
            </a:r>
            <a:r>
              <a:rPr lang="sr-Cyrl-CS" sz="3600" dirty="0">
                <a:latin typeface="Times New Roman" pitchFamily="18" charset="0"/>
                <a:cs typeface="Times New Roman" pitchFamily="18" charset="0"/>
              </a:rPr>
              <a:t>могуће контаминације, </a:t>
            </a:r>
            <a:r>
              <a:rPr lang="sr-Cyrl-CS" sz="3600" dirty="0" smtClean="0">
                <a:latin typeface="Times New Roman" pitchFamily="18" charset="0"/>
                <a:cs typeface="Times New Roman" pitchFamily="18" charset="0"/>
              </a:rPr>
              <a:t>изузетно </a:t>
            </a:r>
            <a:r>
              <a:rPr lang="sr-Cyrl-CS" sz="3600" dirty="0">
                <a:latin typeface="Times New Roman" pitchFamily="18" charset="0"/>
                <a:cs typeface="Times New Roman" pitchFamily="18" charset="0"/>
              </a:rPr>
              <a:t>– површинска и снег</a:t>
            </a:r>
          </a:p>
          <a:p>
            <a:pPr marL="341313" indent="-341313">
              <a:lnSpc>
                <a:spcPct val="80000"/>
              </a:lnSpc>
              <a:spcBef>
                <a:spcPts val="700"/>
              </a:spcBef>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3600" dirty="0" smtClean="0">
                <a:latin typeface="Times New Roman" pitchFamily="18" charset="0"/>
                <a:cs typeface="Times New Roman" pitchFamily="18" charset="0"/>
              </a:rPr>
              <a:t>За водоснадбевање користити само објекте које је одобрио од кризни штаб</a:t>
            </a:r>
          </a:p>
          <a:p>
            <a:pPr marL="341313" indent="-341313">
              <a:lnSpc>
                <a:spcPct val="80000"/>
              </a:lnSpc>
              <a:spcBef>
                <a:spcPts val="700"/>
              </a:spcBef>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3600" dirty="0" smtClean="0">
                <a:latin typeface="Times New Roman" pitchFamily="18" charset="0"/>
                <a:cs typeface="Times New Roman" pitchFamily="18" charset="0"/>
              </a:rPr>
              <a:t>Водни објекти  и зоне санитарне заштите  морају бити 24 сата под стражом</a:t>
            </a:r>
          </a:p>
          <a:p>
            <a:pPr marL="341313" indent="-341313">
              <a:lnSpc>
                <a:spcPct val="80000"/>
              </a:lnSpc>
              <a:spcBef>
                <a:spcPts val="700"/>
              </a:spcBef>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3600" dirty="0" smtClean="0">
                <a:latin typeface="Times New Roman" pitchFamily="18" charset="0"/>
                <a:cs typeface="Times New Roman" pitchFamily="18" charset="0"/>
              </a:rPr>
              <a:t>Обавезна дезинфекција и провера резидуалног хлора-хлорни препарати или кување 10 минута да вода ври или примена јода...(за мале количине воде)</a:t>
            </a:r>
          </a:p>
          <a:p>
            <a:pPr marL="341313" indent="-341313">
              <a:lnSpc>
                <a:spcPct val="90000"/>
              </a:lnSpc>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dirty="0">
                <a:latin typeface="Times New Roman" pitchFamily="18" charset="0"/>
                <a:cs typeface="Times New Roman" pitchFamily="18" charset="0"/>
              </a:rPr>
              <a:t>Санитетски надзор</a:t>
            </a:r>
          </a:p>
          <a:p>
            <a:pPr marL="341313" indent="-341313">
              <a:lnSpc>
                <a:spcPct val="90000"/>
              </a:lnSpc>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dirty="0">
                <a:latin typeface="Times New Roman" pitchFamily="18" charset="0"/>
                <a:cs typeface="Times New Roman" pitchFamily="18" charset="0"/>
              </a:rPr>
              <a:t>Извиђање и избор водних објеката</a:t>
            </a:r>
          </a:p>
          <a:p>
            <a:pPr marL="341313" indent="-341313">
              <a:lnSpc>
                <a:spcPct val="90000"/>
              </a:lnSpc>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dirty="0">
                <a:latin typeface="Times New Roman" pitchFamily="18" charset="0"/>
                <a:cs typeface="Times New Roman" pitchFamily="18" charset="0"/>
              </a:rPr>
              <a:t>Теренска анализа воде</a:t>
            </a:r>
          </a:p>
          <a:p>
            <a:pPr marL="341313" indent="-341313">
              <a:lnSpc>
                <a:spcPct val="90000"/>
              </a:lnSpc>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dirty="0">
                <a:latin typeface="Times New Roman" pitchFamily="18" charset="0"/>
                <a:cs typeface="Times New Roman" pitchFamily="18" charset="0"/>
              </a:rPr>
              <a:t>Оцена квалитета воде</a:t>
            </a:r>
          </a:p>
          <a:p>
            <a:pPr marL="341313" indent="-341313">
              <a:lnSpc>
                <a:spcPct val="90000"/>
              </a:lnSpc>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dirty="0">
                <a:latin typeface="Times New Roman" pitchFamily="18" charset="0"/>
                <a:cs typeface="Times New Roman" pitchFamily="18" charset="0"/>
              </a:rPr>
              <a:t>Одобрење за употребу воде</a:t>
            </a:r>
          </a:p>
          <a:p>
            <a:pPr marL="341313" indent="-341313">
              <a:lnSpc>
                <a:spcPct val="80000"/>
              </a:lnSpc>
              <a:spcBef>
                <a:spcPts val="700"/>
              </a:spcBef>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sr-Cyrl-CS" sz="3600" dirty="0" smtClean="0">
              <a:latin typeface="Times New Roman" pitchFamily="18" charset="0"/>
              <a:cs typeface="Times New Roman" pitchFamily="18" charset="0"/>
            </a:endParaRPr>
          </a:p>
          <a:p>
            <a:pPr marL="341313" indent="-341313" eaLnBrk="1" hangingPunct="1">
              <a:spcBef>
                <a:spcPts val="900"/>
              </a:spcBef>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sr-Cyrl-CS" sz="3600" dirty="0" smtClean="0">
              <a:latin typeface="Times New Roman" pitchFamily="18" charset="0"/>
              <a:cs typeface="Times New Roman" pitchFamily="18" charset="0"/>
            </a:endParaRPr>
          </a:p>
        </p:txBody>
      </p:sp>
      <p:sp>
        <p:nvSpPr>
          <p:cNvPr id="2" name="Right Brace 1"/>
          <p:cNvSpPr/>
          <p:nvPr/>
        </p:nvSpPr>
        <p:spPr>
          <a:xfrm>
            <a:off x="5715000" y="5181600"/>
            <a:ext cx="381000" cy="14478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sr-Latn-RS">
              <a:latin typeface="Times New Roman" pitchFamily="18" charset="0"/>
              <a:cs typeface="Times New Roman" pitchFamily="18" charset="0"/>
            </a:endParaRPr>
          </a:p>
        </p:txBody>
      </p:sp>
      <p:sp>
        <p:nvSpPr>
          <p:cNvPr id="3" name="Oval 2"/>
          <p:cNvSpPr/>
          <p:nvPr/>
        </p:nvSpPr>
        <p:spPr>
          <a:xfrm>
            <a:off x="6477000" y="5334000"/>
            <a:ext cx="1828800" cy="1066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RS" dirty="0" smtClean="0">
                <a:latin typeface="Times New Roman" pitchFamily="18" charset="0"/>
                <a:cs typeface="Times New Roman" pitchFamily="18" charset="0"/>
              </a:rPr>
              <a:t>Посао и дужност лекара</a:t>
            </a:r>
            <a:endParaRPr lang="sr-Latn-RS" dirty="0">
              <a:latin typeface="Times New Roman" pitchFamily="18" charset="0"/>
              <a:cs typeface="Times New Roman" pitchFamily="18" charset="0"/>
            </a:endParaRPr>
          </a:p>
        </p:txBody>
      </p:sp>
    </p:spTree>
    <p:extLst>
      <p:ext uri="{BB962C8B-B14F-4D97-AF65-F5344CB8AC3E}">
        <p14:creationId xmlns="" xmlns:p14="http://schemas.microsoft.com/office/powerpoint/2010/main" val="930340905"/>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1"/>
          <p:cNvSpPr>
            <a:spLocks noGrp="1" noChangeArrowheads="1"/>
          </p:cNvSpPr>
          <p:nvPr>
            <p:ph type="title"/>
          </p:nvPr>
        </p:nvSpPr>
        <p:spPr>
          <a:xfrm>
            <a:off x="685800" y="71438"/>
            <a:ext cx="7772400" cy="1922462"/>
          </a:xfrm>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sr-Cyrl-CS" sz="4000" dirty="0" smtClean="0">
                <a:latin typeface="Times New Roman" pitchFamily="18" charset="0"/>
                <a:cs typeface="Times New Roman" pitchFamily="18" charset="0"/>
              </a:rPr>
              <a:t>РАДИОЛОШКА ДЕКОНТАМИНАЦИЈЕ ВОДЕ ЗА ПИЋЕ</a:t>
            </a:r>
          </a:p>
        </p:txBody>
      </p:sp>
      <p:sp>
        <p:nvSpPr>
          <p:cNvPr id="63491" name="Rectangle 2"/>
          <p:cNvSpPr>
            <a:spLocks noGrp="1" noChangeArrowheads="1"/>
          </p:cNvSpPr>
          <p:nvPr>
            <p:ph idx="1"/>
          </p:nvPr>
        </p:nvSpPr>
        <p:spPr>
          <a:xfrm>
            <a:off x="685800" y="1981200"/>
            <a:ext cx="7772400" cy="4675188"/>
          </a:xfrm>
        </p:spPr>
        <p:txBody>
          <a:bodyPr/>
          <a:lstStyle/>
          <a:p>
            <a:pPr marL="341313" indent="-341313" eaLnBrk="1" hangingPunct="1">
              <a:buClr>
                <a:srgbClr val="FF3399"/>
              </a:buClr>
              <a:buFont typeface="Arial Black"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sr-Cyrl-CS" dirty="0" smtClean="0">
              <a:latin typeface="Times New Roman" pitchFamily="18" charset="0"/>
              <a:cs typeface="Times New Roman" pitchFamily="18" charset="0"/>
            </a:endParaRPr>
          </a:p>
          <a:p>
            <a:pPr marL="341313" indent="-341313" eaLnBrk="1" hangingPunct="1">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dirty="0" smtClean="0">
                <a:latin typeface="Times New Roman" pitchFamily="18" charset="0"/>
                <a:cs typeface="Times New Roman" pitchFamily="18" charset="0"/>
              </a:rPr>
              <a:t>Уобичајено пречишћавање – 85% ефикасност</a:t>
            </a:r>
          </a:p>
          <a:p>
            <a:pPr marL="341313" indent="-341313" eaLnBrk="1" hangingPunct="1">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dirty="0" smtClean="0">
                <a:latin typeface="Times New Roman" pitchFamily="18" charset="0"/>
                <a:cs typeface="Times New Roman" pitchFamily="18" charset="0"/>
              </a:rPr>
              <a:t>Јонски измењивачи – 99%</a:t>
            </a:r>
          </a:p>
          <a:p>
            <a:pPr marL="341313" indent="-341313" eaLnBrk="1" hangingPunct="1">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dirty="0" smtClean="0">
                <a:latin typeface="Times New Roman" pitchFamily="18" charset="0"/>
                <a:cs typeface="Times New Roman" pitchFamily="18" charset="0"/>
              </a:rPr>
              <a:t>Разблаживање исправном водом</a:t>
            </a:r>
          </a:p>
          <a:p>
            <a:pPr marL="341313" indent="-341313" eaLnBrk="1" hangingPunct="1">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dirty="0" smtClean="0">
                <a:latin typeface="Times New Roman" pitchFamily="18" charset="0"/>
                <a:cs typeface="Times New Roman" pitchFamily="18" charset="0"/>
              </a:rPr>
              <a:t>Филтрирање активним угљем</a:t>
            </a:r>
          </a:p>
          <a:p>
            <a:pPr marL="341313" indent="-341313" eaLnBrk="1" hangingPunct="1">
              <a:buClr>
                <a:srgbClr val="FF3399"/>
              </a:buClr>
              <a:buFont typeface="Arial Black"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sr-Cyrl-CS" dirty="0" smtClean="0">
              <a:latin typeface="Times New Roman" pitchFamily="18" charset="0"/>
              <a:cs typeface="Times New Roman" pitchFamily="18" charset="0"/>
            </a:endParaRPr>
          </a:p>
        </p:txBody>
      </p:sp>
    </p:spTree>
    <p:extLst>
      <p:ext uri="{BB962C8B-B14F-4D97-AF65-F5344CB8AC3E}">
        <p14:creationId xmlns="" xmlns:p14="http://schemas.microsoft.com/office/powerpoint/2010/main" val="380917999"/>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1"/>
          <p:cNvSpPr>
            <a:spLocks noGrp="1" noChangeArrowheads="1"/>
          </p:cNvSpPr>
          <p:nvPr>
            <p:ph type="title"/>
          </p:nvPr>
        </p:nvSpPr>
        <p:spPr>
          <a:xfrm>
            <a:off x="685800" y="71438"/>
            <a:ext cx="7772400" cy="1922462"/>
          </a:xfrm>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sr-Cyrl-CS" sz="4000" dirty="0" smtClean="0">
                <a:latin typeface="Times New Roman" pitchFamily="18" charset="0"/>
                <a:cs typeface="Times New Roman" pitchFamily="18" charset="0"/>
              </a:rPr>
              <a:t>ХЕМИЈСКА ДЕКОНТАМИНАЦИЈА ВОДЕ ЗА ПИЋЕ</a:t>
            </a:r>
          </a:p>
        </p:txBody>
      </p:sp>
      <p:sp>
        <p:nvSpPr>
          <p:cNvPr id="64515" name="Rectangle 2"/>
          <p:cNvSpPr>
            <a:spLocks noGrp="1" noChangeArrowheads="1"/>
          </p:cNvSpPr>
          <p:nvPr>
            <p:ph idx="1"/>
          </p:nvPr>
        </p:nvSpPr>
        <p:spPr>
          <a:xfrm>
            <a:off x="228600" y="1981200"/>
            <a:ext cx="8686800" cy="4114800"/>
          </a:xfrm>
        </p:spPr>
        <p:txBody>
          <a:bodyPr/>
          <a:lstStyle/>
          <a:p>
            <a:pPr marL="341313" indent="-341313" eaLnBrk="1" hangingPunct="1">
              <a:buClr>
                <a:srgbClr val="FF3399"/>
              </a:buClr>
              <a:buFont typeface="Arial Black"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sr-Cyrl-CS" dirty="0" smtClean="0">
              <a:latin typeface="Times New Roman" pitchFamily="18" charset="0"/>
              <a:cs typeface="Times New Roman" pitchFamily="18" charset="0"/>
            </a:endParaRPr>
          </a:p>
          <a:p>
            <a:pPr marL="341313" indent="-341313" eaLnBrk="1" hangingPunct="1">
              <a:spcBef>
                <a:spcPts val="700"/>
              </a:spcBef>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2800" dirty="0" smtClean="0">
                <a:latin typeface="Times New Roman" pitchFamily="18" charset="0"/>
                <a:cs typeface="Times New Roman" pitchFamily="18" charset="0"/>
              </a:rPr>
              <a:t>Бистра – хиперхлорисање</a:t>
            </a:r>
          </a:p>
          <a:p>
            <a:pPr marL="341313" indent="-341313" eaLnBrk="1" hangingPunct="1">
              <a:spcBef>
                <a:spcPts val="700"/>
              </a:spcBef>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2800" dirty="0" smtClean="0">
                <a:latin typeface="Times New Roman" pitchFamily="18" charset="0"/>
                <a:cs typeface="Times New Roman" pitchFamily="18" charset="0"/>
              </a:rPr>
              <a:t>Контакт 30 минута </a:t>
            </a:r>
          </a:p>
          <a:p>
            <a:pPr marL="341313" indent="-341313" eaLnBrk="1" hangingPunct="1">
              <a:spcBef>
                <a:spcPts val="700"/>
              </a:spcBef>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2800" dirty="0" smtClean="0">
                <a:latin typeface="Times New Roman" pitchFamily="18" charset="0"/>
                <a:cs typeface="Times New Roman" pitchFamily="18" charset="0"/>
              </a:rPr>
              <a:t>Филтрирање активним угљем</a:t>
            </a:r>
          </a:p>
          <a:p>
            <a:pPr marL="341313" indent="-341313" eaLnBrk="1" hangingPunct="1">
              <a:spcBef>
                <a:spcPts val="700"/>
              </a:spcBef>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2800" dirty="0" smtClean="0">
                <a:latin typeface="Times New Roman" pitchFamily="18" charset="0"/>
                <a:cs typeface="Times New Roman" pitchFamily="18" charset="0"/>
              </a:rPr>
              <a:t>Мутна – Коагулација+Филтрирање песком + Хиперхлорисање +Филтрирање активним угљем</a:t>
            </a:r>
          </a:p>
        </p:txBody>
      </p:sp>
    </p:spTree>
    <p:extLst>
      <p:ext uri="{BB962C8B-B14F-4D97-AF65-F5344CB8AC3E}">
        <p14:creationId xmlns="" xmlns:p14="http://schemas.microsoft.com/office/powerpoint/2010/main" val="2798356916"/>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1"/>
          <p:cNvSpPr>
            <a:spLocks noGrp="1" noChangeArrowheads="1"/>
          </p:cNvSpPr>
          <p:nvPr>
            <p:ph type="title"/>
          </p:nvPr>
        </p:nvSpPr>
        <p:spPr>
          <a:xfrm>
            <a:off x="685800" y="71438"/>
            <a:ext cx="7772400" cy="1922462"/>
          </a:xfrm>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sr-Cyrl-CS" dirty="0" smtClean="0">
                <a:latin typeface="Times New Roman" pitchFamily="18" charset="0"/>
                <a:cs typeface="Times New Roman" pitchFamily="18" charset="0"/>
              </a:rPr>
              <a:t>РЕЧНЕ ПОПЛАВЕ</a:t>
            </a:r>
            <a:r>
              <a:rPr lang="sl-SI" sz="6000" b="1" dirty="0" smtClean="0">
                <a:latin typeface="Times New Roman" pitchFamily="18" charset="0"/>
                <a:cs typeface="Times New Roman" pitchFamily="18" charset="0"/>
              </a:rPr>
              <a:t/>
            </a:r>
            <a:br>
              <a:rPr lang="sl-SI" sz="6000" b="1" dirty="0" smtClean="0">
                <a:latin typeface="Times New Roman" pitchFamily="18" charset="0"/>
                <a:cs typeface="Times New Roman" pitchFamily="18" charset="0"/>
              </a:rPr>
            </a:br>
            <a:endParaRPr lang="sl-SI" sz="6000" b="1" dirty="0" smtClean="0">
              <a:latin typeface="Times New Roman" pitchFamily="18" charset="0"/>
              <a:cs typeface="Times New Roman" pitchFamily="18" charset="0"/>
            </a:endParaRPr>
          </a:p>
        </p:txBody>
      </p:sp>
      <p:sp>
        <p:nvSpPr>
          <p:cNvPr id="80899" name="Rectangle 2"/>
          <p:cNvSpPr>
            <a:spLocks noGrp="1" noChangeArrowheads="1"/>
          </p:cNvSpPr>
          <p:nvPr>
            <p:ph idx="1"/>
          </p:nvPr>
        </p:nvSpPr>
        <p:spPr>
          <a:xfrm>
            <a:off x="152400" y="1371600"/>
            <a:ext cx="8596039" cy="4753123"/>
          </a:xfrm>
        </p:spPr>
        <p:txBody>
          <a:bodyPr>
            <a:normAutofit/>
          </a:bodyPr>
          <a:lstStyle/>
          <a:p>
            <a:pPr lvl="2" eaLnBrk="1" hangingPunct="1">
              <a:lnSpc>
                <a:spcPct val="90000"/>
              </a:lnSpc>
              <a:spcBef>
                <a:spcPts val="700"/>
              </a:spcBef>
              <a:buClr>
                <a:srgbClr val="FFCC00"/>
              </a:buClr>
              <a:buFont typeface="Arial" charset="0"/>
              <a:buNone/>
              <a:tabLst>
                <a:tab pos="1828800" algn="l"/>
                <a:tab pos="2743200" algn="l"/>
                <a:tab pos="3657600" algn="l"/>
                <a:tab pos="4572000" algn="l"/>
                <a:tab pos="5486400" algn="l"/>
                <a:tab pos="6400800" algn="l"/>
                <a:tab pos="7315200" algn="l"/>
                <a:tab pos="8229600" algn="l"/>
                <a:tab pos="9144000" algn="l"/>
                <a:tab pos="10058400" algn="l"/>
              </a:tabLst>
            </a:pPr>
            <a:endParaRPr lang="sr-Cyrl-CS" sz="2800" dirty="0" smtClean="0">
              <a:latin typeface="Times New Roman" pitchFamily="18" charset="0"/>
              <a:cs typeface="Times New Roman" pitchFamily="18" charset="0"/>
            </a:endParaRPr>
          </a:p>
          <a:p>
            <a:pPr marL="914400" lvl="2" indent="0" eaLnBrk="1" hangingPunct="1">
              <a:lnSpc>
                <a:spcPct val="90000"/>
              </a:lnSpc>
              <a:spcBef>
                <a:spcPts val="900"/>
              </a:spcBef>
              <a:buClr>
                <a:srgbClr val="FFCC00"/>
              </a:buClr>
              <a:buNone/>
              <a:tabLst>
                <a:tab pos="1828800" algn="l"/>
                <a:tab pos="2743200" algn="l"/>
                <a:tab pos="3657600" algn="l"/>
                <a:tab pos="4572000" algn="l"/>
                <a:tab pos="5486400" algn="l"/>
                <a:tab pos="6400800" algn="l"/>
                <a:tab pos="7315200" algn="l"/>
                <a:tab pos="8229600" algn="l"/>
                <a:tab pos="9144000" algn="l"/>
                <a:tab pos="10058400" algn="l"/>
              </a:tabLst>
            </a:pPr>
            <a:r>
              <a:rPr lang="sr-Cyrl-CS" sz="3600" dirty="0" smtClean="0">
                <a:latin typeface="Times New Roman" pitchFamily="18" charset="0"/>
                <a:cs typeface="Times New Roman" pitchFamily="18" charset="0"/>
              </a:rPr>
              <a:t>Могу се предвидети</a:t>
            </a:r>
            <a:r>
              <a:rPr lang="sl-SI" sz="3600" dirty="0" smtClean="0">
                <a:latin typeface="Times New Roman" pitchFamily="18" charset="0"/>
                <a:cs typeface="Times New Roman" pitchFamily="18" charset="0"/>
              </a:rPr>
              <a:t> </a:t>
            </a:r>
            <a:r>
              <a:rPr lang="sr-Cyrl-RS" sz="3600" dirty="0" smtClean="0">
                <a:latin typeface="Times New Roman" pitchFamily="18" charset="0"/>
                <a:cs typeface="Times New Roman" pitchFamily="18" charset="0"/>
              </a:rPr>
              <a:t>и делимично ублажити последице</a:t>
            </a:r>
            <a:endParaRPr lang="sl-SI" sz="3600" dirty="0" smtClean="0">
              <a:latin typeface="Times New Roman" pitchFamily="18" charset="0"/>
              <a:cs typeface="Times New Roman" pitchFamily="18" charset="0"/>
            </a:endParaRPr>
          </a:p>
          <a:p>
            <a:pPr marL="914400" lvl="2" indent="0" eaLnBrk="1" hangingPunct="1">
              <a:lnSpc>
                <a:spcPct val="90000"/>
              </a:lnSpc>
              <a:spcBef>
                <a:spcPts val="900"/>
              </a:spcBef>
              <a:buClr>
                <a:srgbClr val="FFCC00"/>
              </a:buClr>
              <a:buNone/>
              <a:tabLst>
                <a:tab pos="1828800" algn="l"/>
                <a:tab pos="2743200" algn="l"/>
                <a:tab pos="3657600" algn="l"/>
                <a:tab pos="4572000" algn="l"/>
                <a:tab pos="5486400" algn="l"/>
                <a:tab pos="6400800" algn="l"/>
                <a:tab pos="7315200" algn="l"/>
                <a:tab pos="8229600" algn="l"/>
                <a:tab pos="9144000" algn="l"/>
                <a:tab pos="10058400" algn="l"/>
              </a:tabLst>
            </a:pPr>
            <a:r>
              <a:rPr lang="sr-Cyrl-CS" sz="3600" dirty="0" smtClean="0">
                <a:latin typeface="Times New Roman" pitchFamily="18" charset="0"/>
                <a:cs typeface="Times New Roman" pitchFamily="18" charset="0"/>
              </a:rPr>
              <a:t>Доминирају материјалне штете</a:t>
            </a:r>
          </a:p>
          <a:p>
            <a:pPr marL="914400" lvl="2" indent="0" eaLnBrk="1" hangingPunct="1">
              <a:lnSpc>
                <a:spcPct val="90000"/>
              </a:lnSpc>
              <a:spcBef>
                <a:spcPts val="900"/>
              </a:spcBef>
              <a:buClr>
                <a:srgbClr val="FFCC00"/>
              </a:buClr>
              <a:buNone/>
              <a:tabLst>
                <a:tab pos="1828800" algn="l"/>
                <a:tab pos="2743200" algn="l"/>
                <a:tab pos="3657600" algn="l"/>
                <a:tab pos="4572000" algn="l"/>
                <a:tab pos="5486400" algn="l"/>
                <a:tab pos="6400800" algn="l"/>
                <a:tab pos="7315200" algn="l"/>
                <a:tab pos="8229600" algn="l"/>
                <a:tab pos="9144000" algn="l"/>
                <a:tab pos="10058400" algn="l"/>
              </a:tabLst>
            </a:pPr>
            <a:r>
              <a:rPr lang="sr-Cyrl-CS" sz="3600" dirty="0" smtClean="0">
                <a:latin typeface="Times New Roman" pitchFamily="18" charset="0"/>
                <a:cs typeface="Times New Roman" pitchFamily="18" charset="0"/>
              </a:rPr>
              <a:t>Људске жртве-Утопљеници</a:t>
            </a:r>
          </a:p>
          <a:p>
            <a:pPr marL="914400" lvl="2" indent="0" eaLnBrk="1" hangingPunct="1">
              <a:lnSpc>
                <a:spcPct val="90000"/>
              </a:lnSpc>
              <a:spcBef>
                <a:spcPts val="900"/>
              </a:spcBef>
              <a:buClr>
                <a:srgbClr val="FFCC00"/>
              </a:buClr>
              <a:buNone/>
              <a:tabLst>
                <a:tab pos="1828800" algn="l"/>
                <a:tab pos="2743200" algn="l"/>
                <a:tab pos="3657600" algn="l"/>
                <a:tab pos="4572000" algn="l"/>
                <a:tab pos="5486400" algn="l"/>
                <a:tab pos="6400800" algn="l"/>
                <a:tab pos="7315200" algn="l"/>
                <a:tab pos="8229600" algn="l"/>
                <a:tab pos="9144000" algn="l"/>
                <a:tab pos="10058400" algn="l"/>
              </a:tabLst>
            </a:pPr>
            <a:r>
              <a:rPr lang="sr-Cyrl-CS" sz="3600" dirty="0" smtClean="0">
                <a:latin typeface="Times New Roman" pitchFamily="18" charset="0"/>
                <a:cs typeface="Times New Roman" pitchFamily="18" charset="0"/>
              </a:rPr>
              <a:t>Прскање брана хидроцентрала</a:t>
            </a:r>
          </a:p>
          <a:p>
            <a:pPr marL="914400" lvl="2" indent="0" eaLnBrk="1" hangingPunct="1">
              <a:lnSpc>
                <a:spcPct val="90000"/>
              </a:lnSpc>
              <a:spcBef>
                <a:spcPts val="900"/>
              </a:spcBef>
              <a:buClr>
                <a:srgbClr val="FFCC00"/>
              </a:buClr>
              <a:buNone/>
              <a:tabLst>
                <a:tab pos="1828800" algn="l"/>
                <a:tab pos="2743200" algn="l"/>
                <a:tab pos="3657600" algn="l"/>
                <a:tab pos="4572000" algn="l"/>
                <a:tab pos="5486400" algn="l"/>
                <a:tab pos="6400800" algn="l"/>
                <a:tab pos="7315200" algn="l"/>
                <a:tab pos="8229600" algn="l"/>
                <a:tab pos="9144000" algn="l"/>
                <a:tab pos="10058400" algn="l"/>
              </a:tabLst>
            </a:pPr>
            <a:r>
              <a:rPr lang="sr-Cyrl-CS" sz="3600" dirty="0" smtClean="0">
                <a:latin typeface="Times New Roman" pitchFamily="18" charset="0"/>
                <a:cs typeface="Times New Roman" pitchFamily="18" charset="0"/>
              </a:rPr>
              <a:t>Обилне падавине</a:t>
            </a:r>
          </a:p>
          <a:p>
            <a:pPr marL="914400" lvl="2" indent="0" eaLnBrk="1" hangingPunct="1">
              <a:lnSpc>
                <a:spcPct val="90000"/>
              </a:lnSpc>
              <a:spcBef>
                <a:spcPts val="900"/>
              </a:spcBef>
              <a:buClr>
                <a:srgbClr val="FFCC00"/>
              </a:buClr>
              <a:buNone/>
              <a:tabLst>
                <a:tab pos="1828800" algn="l"/>
                <a:tab pos="2743200" algn="l"/>
                <a:tab pos="3657600" algn="l"/>
                <a:tab pos="4572000" algn="l"/>
                <a:tab pos="5486400" algn="l"/>
                <a:tab pos="6400800" algn="l"/>
                <a:tab pos="7315200" algn="l"/>
                <a:tab pos="8229600" algn="l"/>
                <a:tab pos="9144000" algn="l"/>
                <a:tab pos="10058400" algn="l"/>
              </a:tabLst>
            </a:pPr>
            <a:r>
              <a:rPr lang="sr-Cyrl-CS" sz="3600" dirty="0" smtClean="0">
                <a:latin typeface="Times New Roman" pitchFamily="18" charset="0"/>
                <a:cs typeface="Times New Roman" pitchFamily="18" charset="0"/>
              </a:rPr>
              <a:t>Природне појаве...</a:t>
            </a:r>
          </a:p>
        </p:txBody>
      </p:sp>
    </p:spTree>
    <p:extLst>
      <p:ext uri="{BB962C8B-B14F-4D97-AF65-F5344CB8AC3E}">
        <p14:creationId xmlns="" xmlns:p14="http://schemas.microsoft.com/office/powerpoint/2010/main" val="338684897"/>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sz="4000" b="1" dirty="0">
                <a:latin typeface="Times New Roman" pitchFamily="18" charset="0"/>
                <a:cs typeface="Times New Roman" pitchFamily="18" charset="0"/>
              </a:rPr>
              <a:t>ИСХРАНА СТАНОВНИШТВА У ВАНРЕДНИМ СТАЊИМА</a:t>
            </a:r>
          </a:p>
        </p:txBody>
      </p:sp>
      <p:sp>
        <p:nvSpPr>
          <p:cNvPr id="4099" name="Rectangle 3"/>
          <p:cNvSpPr>
            <a:spLocks noGrp="1" noChangeArrowheads="1"/>
          </p:cNvSpPr>
          <p:nvPr>
            <p:ph type="body" sz="half" idx="1"/>
          </p:nvPr>
        </p:nvSpPr>
        <p:spPr>
          <a:xfrm>
            <a:off x="457200" y="1981200"/>
            <a:ext cx="8075240" cy="4114800"/>
          </a:xfrm>
        </p:spPr>
        <p:txBody>
          <a:bodyPr>
            <a:normAutofit lnSpcReduction="10000"/>
          </a:bodyPr>
          <a:lstStyle/>
          <a:p>
            <a:pPr>
              <a:lnSpc>
                <a:spcPct val="80000"/>
              </a:lnSpc>
            </a:pPr>
            <a:r>
              <a:rPr lang="en-US" sz="2400" dirty="0">
                <a:latin typeface="Times New Roman" pitchFamily="18" charset="0"/>
                <a:cs typeface="Times New Roman" pitchFamily="18" charset="0"/>
              </a:rPr>
              <a:t>У</a:t>
            </a:r>
            <a:r>
              <a:rPr lang="hr-HR"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ванредним</a:t>
            </a:r>
            <a:r>
              <a:rPr lang="hr-HR"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стањима</a:t>
            </a:r>
            <a:r>
              <a:rPr lang="hr-HR"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долази</a:t>
            </a:r>
            <a:r>
              <a:rPr lang="hr-HR"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до</a:t>
            </a:r>
            <a:r>
              <a:rPr lang="hr-HR"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те</a:t>
            </a:r>
            <a:r>
              <a:rPr lang="hr-HR" sz="2400" dirty="0">
                <a:latin typeface="Times New Roman" pitchFamily="18" charset="0"/>
                <a:cs typeface="Times New Roman" pitchFamily="18" charset="0"/>
              </a:rPr>
              <a:t>ш</a:t>
            </a:r>
            <a:r>
              <a:rPr lang="en-US" sz="2400" dirty="0" err="1">
                <a:latin typeface="Times New Roman" pitchFamily="18" charset="0"/>
                <a:cs typeface="Times New Roman" pitchFamily="18" charset="0"/>
              </a:rPr>
              <a:t>ко</a:t>
            </a:r>
            <a:r>
              <a:rPr lang="hr-HR" sz="2400" dirty="0">
                <a:latin typeface="Times New Roman" pitchFamily="18" charset="0"/>
                <a:cs typeface="Times New Roman" pitchFamily="18" charset="0"/>
              </a:rPr>
              <a:t>ћ</a:t>
            </a:r>
            <a:r>
              <a:rPr lang="en-US" sz="2400" dirty="0">
                <a:latin typeface="Times New Roman" pitchFamily="18" charset="0"/>
                <a:cs typeface="Times New Roman" pitchFamily="18" charset="0"/>
              </a:rPr>
              <a:t>е</a:t>
            </a:r>
            <a:r>
              <a:rPr lang="hr-HR" sz="2400" dirty="0">
                <a:latin typeface="Times New Roman" pitchFamily="18" charset="0"/>
                <a:cs typeface="Times New Roman" pitchFamily="18" charset="0"/>
              </a:rPr>
              <a:t> </a:t>
            </a:r>
            <a:r>
              <a:rPr lang="en-US" sz="2400" dirty="0">
                <a:latin typeface="Times New Roman" pitchFamily="18" charset="0"/>
                <a:cs typeface="Times New Roman" pitchFamily="18" charset="0"/>
              </a:rPr>
              <a:t>у</a:t>
            </a:r>
            <a:r>
              <a:rPr lang="hr-HR"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снабдевању</a:t>
            </a:r>
            <a:r>
              <a:rPr lang="hr-HR"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храном</a:t>
            </a:r>
            <a:r>
              <a:rPr lang="hr-HR"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због</a:t>
            </a:r>
            <a:r>
              <a:rPr lang="hr-HR"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уни</a:t>
            </a:r>
            <a:r>
              <a:rPr lang="hr-HR" sz="2400" dirty="0">
                <a:latin typeface="Times New Roman" pitchFamily="18" charset="0"/>
                <a:cs typeface="Times New Roman" pitchFamily="18" charset="0"/>
              </a:rPr>
              <a:t>ш</a:t>
            </a:r>
            <a:r>
              <a:rPr lang="en-US" sz="2400" dirty="0" err="1">
                <a:latin typeface="Times New Roman" pitchFamily="18" charset="0"/>
                <a:cs typeface="Times New Roman" pitchFamily="18" charset="0"/>
              </a:rPr>
              <a:t>тавања</a:t>
            </a:r>
            <a:r>
              <a:rPr lang="hr-HR"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летине</a:t>
            </a:r>
            <a:r>
              <a:rPr lang="hr-HR" sz="2400" dirty="0">
                <a:latin typeface="Times New Roman" pitchFamily="18" charset="0"/>
                <a:cs typeface="Times New Roman" pitchFamily="18" charset="0"/>
              </a:rPr>
              <a:t> </a:t>
            </a:r>
            <a:r>
              <a:rPr lang="en-US" sz="2400" dirty="0">
                <a:latin typeface="Times New Roman" pitchFamily="18" charset="0"/>
                <a:cs typeface="Times New Roman" pitchFamily="18" charset="0"/>
              </a:rPr>
              <a:t>и</a:t>
            </a:r>
            <a:r>
              <a:rPr lang="hr-HR"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залиха</a:t>
            </a:r>
            <a:r>
              <a:rPr lang="hr-HR"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хране</a:t>
            </a:r>
            <a:r>
              <a:rPr lang="hr-HR" sz="2400" dirty="0">
                <a:latin typeface="Times New Roman" pitchFamily="18" charset="0"/>
                <a:cs typeface="Times New Roman" pitchFamily="18" charset="0"/>
              </a:rPr>
              <a:t>, </a:t>
            </a:r>
            <a:r>
              <a:rPr lang="en-US" sz="2400" dirty="0">
                <a:latin typeface="Times New Roman" pitchFamily="18" charset="0"/>
                <a:cs typeface="Times New Roman" pitchFamily="18" charset="0"/>
              </a:rPr>
              <a:t>о</a:t>
            </a:r>
            <a:r>
              <a:rPr lang="hr-HR" sz="2400" dirty="0">
                <a:latin typeface="Times New Roman" pitchFamily="18" charset="0"/>
                <a:cs typeface="Times New Roman" pitchFamily="18" charset="0"/>
              </a:rPr>
              <a:t>ш</a:t>
            </a:r>
            <a:r>
              <a:rPr lang="en-US" sz="2400" dirty="0" err="1">
                <a:latin typeface="Times New Roman" pitchFamily="18" charset="0"/>
                <a:cs typeface="Times New Roman" pitchFamily="18" charset="0"/>
              </a:rPr>
              <a:t>те</a:t>
            </a:r>
            <a:r>
              <a:rPr lang="hr-HR" sz="2400" dirty="0">
                <a:latin typeface="Times New Roman" pitchFamily="18" charset="0"/>
                <a:cs typeface="Times New Roman" pitchFamily="18" charset="0"/>
              </a:rPr>
              <a:t>ћ</a:t>
            </a:r>
            <a:r>
              <a:rPr lang="en-US" sz="2400" dirty="0" err="1">
                <a:latin typeface="Times New Roman" pitchFamily="18" charset="0"/>
                <a:cs typeface="Times New Roman" pitchFamily="18" charset="0"/>
              </a:rPr>
              <a:t>ења</a:t>
            </a:r>
            <a:r>
              <a:rPr lang="hr-HR"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прехрамбених</a:t>
            </a:r>
            <a:r>
              <a:rPr lang="hr-HR"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објеката</a:t>
            </a:r>
            <a:r>
              <a:rPr lang="hr-HR"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пореме</a:t>
            </a:r>
            <a:r>
              <a:rPr lang="hr-HR" sz="2400" dirty="0">
                <a:latin typeface="Times New Roman" pitchFamily="18" charset="0"/>
                <a:cs typeface="Times New Roman" pitchFamily="18" charset="0"/>
              </a:rPr>
              <a:t>-ћа</a:t>
            </a:r>
            <a:r>
              <a:rPr lang="en-US" sz="2400" dirty="0" err="1">
                <a:latin typeface="Times New Roman" pitchFamily="18" charset="0"/>
                <a:cs typeface="Times New Roman" pitchFamily="18" charset="0"/>
              </a:rPr>
              <a:t>ја</a:t>
            </a:r>
            <a:r>
              <a:rPr lang="hr-HR"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дру</a:t>
            </a:r>
            <a:r>
              <a:rPr lang="hr-HR" sz="2400" dirty="0">
                <a:latin typeface="Times New Roman" pitchFamily="18" charset="0"/>
                <a:cs typeface="Times New Roman" pitchFamily="18" charset="0"/>
              </a:rPr>
              <a:t>ш</a:t>
            </a:r>
            <a:r>
              <a:rPr lang="en-US" sz="2400" dirty="0" err="1">
                <a:latin typeface="Times New Roman" pitchFamily="18" charset="0"/>
                <a:cs typeface="Times New Roman" pitchFamily="18" charset="0"/>
              </a:rPr>
              <a:t>твене</a:t>
            </a:r>
            <a:r>
              <a:rPr lang="hr-HR" sz="2400" dirty="0">
                <a:latin typeface="Times New Roman" pitchFamily="18" charset="0"/>
                <a:cs typeface="Times New Roman" pitchFamily="18" charset="0"/>
              </a:rPr>
              <a:t> </a:t>
            </a:r>
            <a:r>
              <a:rPr lang="en-US" sz="2400" dirty="0">
                <a:latin typeface="Times New Roman" pitchFamily="18" charset="0"/>
                <a:cs typeface="Times New Roman" pitchFamily="18" charset="0"/>
              </a:rPr>
              <a:t>и</a:t>
            </a:r>
            <a:r>
              <a:rPr lang="hr-HR"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породи</a:t>
            </a:r>
            <a:r>
              <a:rPr lang="hr-HR" sz="2400" dirty="0">
                <a:latin typeface="Times New Roman" pitchFamily="18" charset="0"/>
                <a:cs typeface="Times New Roman" pitchFamily="18" charset="0"/>
              </a:rPr>
              <a:t>ч</a:t>
            </a:r>
            <a:r>
              <a:rPr lang="en-US" sz="2400" dirty="0" err="1">
                <a:latin typeface="Times New Roman" pitchFamily="18" charset="0"/>
                <a:cs typeface="Times New Roman" pitchFamily="18" charset="0"/>
              </a:rPr>
              <a:t>не</a:t>
            </a:r>
            <a:r>
              <a:rPr lang="hr-HR"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исхране</a:t>
            </a:r>
            <a:r>
              <a:rPr lang="hr-HR" sz="2400" dirty="0">
                <a:latin typeface="Times New Roman" pitchFamily="18" charset="0"/>
                <a:cs typeface="Times New Roman" pitchFamily="18" charset="0"/>
              </a:rPr>
              <a:t>. Најтежи поремећаји се јављају у рату, а оскудица хране (посебно меса, млека, јаја и њихових производа, масти и шећера, па и поврћа и воћа) у првом реду погађа становништво градова и индустријских центара. </a:t>
            </a:r>
            <a:endParaRPr lang="sr-Cyrl-RS" sz="2400" dirty="0" smtClean="0">
              <a:latin typeface="Times New Roman" pitchFamily="18" charset="0"/>
              <a:cs typeface="Times New Roman" pitchFamily="18" charset="0"/>
            </a:endParaRPr>
          </a:p>
          <a:p>
            <a:pPr marL="0" indent="0">
              <a:lnSpc>
                <a:spcPct val="80000"/>
              </a:lnSpc>
              <a:buNone/>
            </a:pPr>
            <a:endParaRPr lang="hr-HR" sz="2400" dirty="0">
              <a:latin typeface="Times New Roman" pitchFamily="18" charset="0"/>
              <a:cs typeface="Times New Roman" pitchFamily="18" charset="0"/>
            </a:endParaRPr>
          </a:p>
          <a:p>
            <a:pPr>
              <a:lnSpc>
                <a:spcPct val="80000"/>
              </a:lnSpc>
            </a:pPr>
            <a:r>
              <a:rPr lang="hr-HR" sz="2400" dirty="0">
                <a:latin typeface="Times New Roman" pitchFamily="18" charset="0"/>
                <a:cs typeface="Times New Roman" pitchFamily="18" charset="0"/>
              </a:rPr>
              <a:t>Најугроженије категорије становништва су деца, труднице и дојиље, што се манифестује повећаним морбидитетом и морталитетом, па и помором одојчади и мале деце, заостајањем раста и развоја деце и омладине, већим постотком недоношчади и мртворођене деце итд.</a:t>
            </a:r>
            <a:endParaRPr lang="sr-Cyrl-CS" sz="2400" dirty="0">
              <a:latin typeface="Times New Roman" pitchFamily="18" charset="0"/>
              <a:cs typeface="Times New Roman" pitchFamily="18" charset="0"/>
            </a:endParaRPr>
          </a:p>
          <a:p>
            <a:pPr>
              <a:lnSpc>
                <a:spcPct val="80000"/>
              </a:lnSpc>
            </a:pPr>
            <a:endParaRPr lang="en-US" sz="1600" b="1" dirty="0">
              <a:latin typeface="Times New Roman" pitchFamily="18" charset="0"/>
              <a:cs typeface="Times New Roman" pitchFamily="18" charset="0"/>
            </a:endParaRPr>
          </a:p>
        </p:txBody>
      </p:sp>
    </p:spTree>
    <p:extLst>
      <p:ext uri="{BB962C8B-B14F-4D97-AF65-F5344CB8AC3E}">
        <p14:creationId xmlns="" xmlns:p14="http://schemas.microsoft.com/office/powerpoint/2010/main" val="359513754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sz="4000" i="1" dirty="0" err="1">
                <a:latin typeface="Times New Roman" pitchFamily="18" charset="0"/>
                <a:cs typeface="Times New Roman" pitchFamily="18" charset="0"/>
              </a:rPr>
              <a:t>Исхрана</a:t>
            </a:r>
            <a:r>
              <a:rPr lang="en-US" sz="4000" i="1" dirty="0">
                <a:latin typeface="Times New Roman" pitchFamily="18" charset="0"/>
                <a:cs typeface="Times New Roman" pitchFamily="18" charset="0"/>
              </a:rPr>
              <a:t> </a:t>
            </a:r>
            <a:r>
              <a:rPr lang="en-US" sz="4000" i="1" dirty="0" err="1">
                <a:latin typeface="Times New Roman" pitchFamily="18" charset="0"/>
                <a:cs typeface="Times New Roman" pitchFamily="18" charset="0"/>
              </a:rPr>
              <a:t>становништва</a:t>
            </a:r>
            <a:r>
              <a:rPr lang="en-US" sz="4000" i="1" dirty="0">
                <a:latin typeface="Times New Roman" pitchFamily="18" charset="0"/>
                <a:cs typeface="Times New Roman" pitchFamily="18" charset="0"/>
              </a:rPr>
              <a:t> у </a:t>
            </a:r>
            <a:r>
              <a:rPr lang="en-US" sz="4000" i="1" dirty="0" err="1">
                <a:latin typeface="Times New Roman" pitchFamily="18" charset="0"/>
                <a:cs typeface="Times New Roman" pitchFamily="18" charset="0"/>
              </a:rPr>
              <a:t>ванредним</a:t>
            </a:r>
            <a:r>
              <a:rPr lang="en-US" sz="4000" i="1" dirty="0">
                <a:latin typeface="Times New Roman" pitchFamily="18" charset="0"/>
                <a:cs typeface="Times New Roman" pitchFamily="18" charset="0"/>
              </a:rPr>
              <a:t> </a:t>
            </a:r>
            <a:r>
              <a:rPr lang="en-US" sz="4000" i="1" dirty="0" err="1">
                <a:latin typeface="Times New Roman" pitchFamily="18" charset="0"/>
                <a:cs typeface="Times New Roman" pitchFamily="18" charset="0"/>
              </a:rPr>
              <a:t>стањима</a:t>
            </a:r>
            <a:endParaRPr lang="en-US" sz="4000" i="1" dirty="0">
              <a:latin typeface="Times New Roman" pitchFamily="18" charset="0"/>
              <a:cs typeface="Times New Roman" pitchFamily="18" charset="0"/>
            </a:endParaRPr>
          </a:p>
        </p:txBody>
      </p:sp>
      <p:sp>
        <p:nvSpPr>
          <p:cNvPr id="5123" name="Rectangle 3"/>
          <p:cNvSpPr>
            <a:spLocks noGrp="1" noChangeArrowheads="1"/>
          </p:cNvSpPr>
          <p:nvPr>
            <p:ph type="body" sz="half" idx="1"/>
          </p:nvPr>
        </p:nvSpPr>
        <p:spPr>
          <a:xfrm>
            <a:off x="152400" y="1981200"/>
            <a:ext cx="8686800" cy="4114800"/>
          </a:xfrm>
        </p:spPr>
        <p:txBody>
          <a:bodyPr>
            <a:noAutofit/>
          </a:bodyPr>
          <a:lstStyle/>
          <a:p>
            <a:pPr algn="just">
              <a:lnSpc>
                <a:spcPct val="80000"/>
              </a:lnSpc>
            </a:pPr>
            <a:r>
              <a:rPr lang="hr-HR" sz="2800" dirty="0">
                <a:latin typeface="Times New Roman" pitchFamily="18" charset="0"/>
                <a:cs typeface="Times New Roman" pitchFamily="18" charset="0"/>
              </a:rPr>
              <a:t>У </a:t>
            </a:r>
            <a:r>
              <a:rPr lang="hr-HR" sz="2800" b="1" dirty="0">
                <a:latin typeface="Times New Roman" pitchFamily="18" charset="0"/>
                <a:cs typeface="Times New Roman" pitchFamily="18" charset="0"/>
              </a:rPr>
              <a:t>ванредним стањима, због олакшаног загађења хране, честе су епидемије алиментарних токсиинфекција и других цревних зараза. </a:t>
            </a:r>
            <a:endParaRPr lang="en-US" sz="2800" b="1" dirty="0" smtClean="0">
              <a:latin typeface="Times New Roman" pitchFamily="18" charset="0"/>
              <a:cs typeface="Times New Roman" pitchFamily="18" charset="0"/>
            </a:endParaRPr>
          </a:p>
          <a:p>
            <a:pPr algn="just">
              <a:lnSpc>
                <a:spcPct val="80000"/>
              </a:lnSpc>
            </a:pPr>
            <a:r>
              <a:rPr lang="hr-HR" sz="2800" b="1" dirty="0" smtClean="0">
                <a:latin typeface="Times New Roman" pitchFamily="18" charset="0"/>
                <a:cs typeface="Times New Roman" pitchFamily="18" charset="0"/>
              </a:rPr>
              <a:t>Могућа </a:t>
            </a:r>
            <a:r>
              <a:rPr lang="hr-HR" sz="2800" b="1" dirty="0">
                <a:latin typeface="Times New Roman" pitchFamily="18" charset="0"/>
                <a:cs typeface="Times New Roman" pitchFamily="18" charset="0"/>
              </a:rPr>
              <a:t>су и масовна тровања хемијског порекла: тешким металима приликом припреме и чувања јела у посудама које не одговарају хигијенским прописима, пестици-дима кад се </a:t>
            </a:r>
            <a:r>
              <a:rPr lang="hr-HR" sz="2800" b="1" dirty="0" smtClean="0">
                <a:latin typeface="Times New Roman" pitchFamily="18" charset="0"/>
                <a:cs typeface="Times New Roman" pitchFamily="18" charset="0"/>
              </a:rPr>
              <a:t>неконтролирано</a:t>
            </a:r>
            <a:r>
              <a:rPr lang="en-US" sz="2800" b="1" dirty="0" smtClean="0">
                <a:latin typeface="Times New Roman" pitchFamily="18" charset="0"/>
                <a:cs typeface="Times New Roman" pitchFamily="18" charset="0"/>
              </a:rPr>
              <a:t> </a:t>
            </a:r>
            <a:r>
              <a:rPr lang="hr-HR" sz="2800" b="1" dirty="0" smtClean="0">
                <a:latin typeface="Times New Roman" pitchFamily="18" charset="0"/>
                <a:cs typeface="Times New Roman" pitchFamily="18" charset="0"/>
              </a:rPr>
              <a:t>употребљавају, фалсификованим </a:t>
            </a:r>
            <a:r>
              <a:rPr lang="hr-HR" sz="2800" b="1" dirty="0">
                <a:latin typeface="Times New Roman" pitchFamily="18" charset="0"/>
                <a:cs typeface="Times New Roman" pitchFamily="18" charset="0"/>
              </a:rPr>
              <a:t>намирницама, отровним гљивама и отровним дивљим биљем кад се грешком користе </a:t>
            </a:r>
            <a:r>
              <a:rPr lang="sr-Cyrl-RS" sz="2800" b="1" dirty="0" smtClean="0">
                <a:latin typeface="Times New Roman" pitchFamily="18" charset="0"/>
                <a:cs typeface="Times New Roman" pitchFamily="18" charset="0"/>
              </a:rPr>
              <a:t>у</a:t>
            </a:r>
            <a:r>
              <a:rPr lang="hr-HR" sz="2800" b="1" dirty="0" smtClean="0">
                <a:latin typeface="Times New Roman" pitchFamily="18" charset="0"/>
                <a:cs typeface="Times New Roman" pitchFamily="18" charset="0"/>
              </a:rPr>
              <a:t>место </a:t>
            </a:r>
            <a:r>
              <a:rPr lang="hr-HR" sz="2800" b="1" dirty="0">
                <a:latin typeface="Times New Roman" pitchFamily="18" charset="0"/>
                <a:cs typeface="Times New Roman" pitchFamily="18" charset="0"/>
              </a:rPr>
              <a:t>јестивих врста. </a:t>
            </a:r>
            <a:endParaRPr lang="sr-Cyrl-RS" sz="2800" b="1" dirty="0" smtClean="0">
              <a:latin typeface="Times New Roman" pitchFamily="18" charset="0"/>
              <a:cs typeface="Times New Roman" pitchFamily="18" charset="0"/>
            </a:endParaRPr>
          </a:p>
          <a:p>
            <a:pPr algn="just">
              <a:lnSpc>
                <a:spcPct val="80000"/>
              </a:lnSpc>
            </a:pPr>
            <a:r>
              <a:rPr lang="hr-HR" sz="2800" b="1" dirty="0" smtClean="0">
                <a:latin typeface="Times New Roman" pitchFamily="18" charset="0"/>
                <a:cs typeface="Times New Roman" pitchFamily="18" charset="0"/>
              </a:rPr>
              <a:t>У </a:t>
            </a:r>
            <a:r>
              <a:rPr lang="hr-HR" sz="2800" b="1" dirty="0">
                <a:latin typeface="Times New Roman" pitchFamily="18" charset="0"/>
                <a:cs typeface="Times New Roman" pitchFamily="18" charset="0"/>
              </a:rPr>
              <a:t>рату прети опасност од епидемија изазваних храном </a:t>
            </a:r>
            <a:r>
              <a:rPr lang="hr-HR" sz="2800" b="1" dirty="0" smtClean="0">
                <a:latin typeface="Times New Roman" pitchFamily="18" charset="0"/>
                <a:cs typeface="Times New Roman" pitchFamily="18" charset="0"/>
              </a:rPr>
              <a:t>контаминираном </a:t>
            </a:r>
            <a:r>
              <a:rPr lang="hr-HR" sz="2800" b="1" dirty="0">
                <a:latin typeface="Times New Roman" pitchFamily="18" charset="0"/>
                <a:cs typeface="Times New Roman" pitchFamily="18" charset="0"/>
              </a:rPr>
              <a:t>РБХ средствима.</a:t>
            </a:r>
            <a:endParaRPr lang="en-US" sz="2800" b="1" dirty="0">
              <a:latin typeface="Times New Roman" pitchFamily="18" charset="0"/>
              <a:cs typeface="Times New Roman" pitchFamily="18" charset="0"/>
            </a:endParaRPr>
          </a:p>
        </p:txBody>
      </p:sp>
    </p:spTree>
    <p:extLst>
      <p:ext uri="{BB962C8B-B14F-4D97-AF65-F5344CB8AC3E}">
        <p14:creationId xmlns="" xmlns:p14="http://schemas.microsoft.com/office/powerpoint/2010/main" val="270062555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sz="4000" b="1" i="1">
                <a:latin typeface="Times New Roman" pitchFamily="18" charset="0"/>
                <a:cs typeface="Times New Roman" pitchFamily="18" charset="0"/>
              </a:rPr>
              <a:t>Исхрана становништва у ванредним стањима</a:t>
            </a:r>
          </a:p>
        </p:txBody>
      </p:sp>
      <p:sp>
        <p:nvSpPr>
          <p:cNvPr id="6147" name="Rectangle 3"/>
          <p:cNvSpPr>
            <a:spLocks noGrp="1" noChangeArrowheads="1"/>
          </p:cNvSpPr>
          <p:nvPr>
            <p:ph type="body" sz="half" idx="1"/>
          </p:nvPr>
        </p:nvSpPr>
        <p:spPr>
          <a:xfrm>
            <a:off x="107504" y="1700808"/>
            <a:ext cx="8856984" cy="5157192"/>
          </a:xfrm>
        </p:spPr>
        <p:txBody>
          <a:bodyPr>
            <a:normAutofit/>
          </a:bodyPr>
          <a:lstStyle/>
          <a:p>
            <a:pPr>
              <a:lnSpc>
                <a:spcPct val="80000"/>
              </a:lnSpc>
            </a:pPr>
            <a:r>
              <a:rPr lang="hr-HR" sz="1700" b="1" dirty="0">
                <a:latin typeface="Times New Roman" pitchFamily="18" charset="0"/>
                <a:cs typeface="Times New Roman" pitchFamily="18" charset="0"/>
              </a:rPr>
              <a:t>Здравље и психофизичка кондиција могу се сачувати и спречити обољења дефицитарне </a:t>
            </a:r>
            <a:r>
              <a:rPr lang="hr-HR" sz="1700" b="1" dirty="0" smtClean="0">
                <a:latin typeface="Times New Roman" pitchFamily="18" charset="0"/>
                <a:cs typeface="Times New Roman" pitchFamily="18" charset="0"/>
              </a:rPr>
              <a:t>исхране</a:t>
            </a:r>
            <a:r>
              <a:rPr lang="sr-Cyrl-RS" sz="1700" b="1" dirty="0" smtClean="0">
                <a:latin typeface="Times New Roman" pitchFamily="18" charset="0"/>
                <a:cs typeface="Times New Roman" pitchFamily="18" charset="0"/>
              </a:rPr>
              <a:t> као</a:t>
            </a:r>
            <a:r>
              <a:rPr lang="hr-HR" sz="1700" b="1" dirty="0" smtClean="0">
                <a:latin typeface="Times New Roman" pitchFamily="18" charset="0"/>
                <a:cs typeface="Times New Roman" pitchFamily="18" charset="0"/>
              </a:rPr>
              <a:t> </a:t>
            </a:r>
            <a:r>
              <a:rPr lang="hr-HR" sz="1700" b="1" dirty="0">
                <a:latin typeface="Times New Roman" pitchFamily="18" charset="0"/>
                <a:cs typeface="Times New Roman" pitchFamily="18" charset="0"/>
              </a:rPr>
              <a:t>и обољења изазвана загађеном, затрованом и радио-активном храном, ако се предузму следеће мере:</a:t>
            </a:r>
          </a:p>
          <a:p>
            <a:pPr>
              <a:lnSpc>
                <a:spcPct val="80000"/>
              </a:lnSpc>
            </a:pPr>
            <a:r>
              <a:rPr lang="hr-HR" sz="1700" b="1" dirty="0">
                <a:latin typeface="Times New Roman" pitchFamily="18" charset="0"/>
                <a:cs typeface="Times New Roman" pitchFamily="18" charset="0"/>
              </a:rPr>
              <a:t>Унапређење мирнодопске исхране становништва да би се потпуно ускладила са специфичним физиолошким потребама појединих категорија, обезбедило добро стање ухрањености и људства и створили услови да дуже поднесе оскудицу хране у ванредној ситуацији</a:t>
            </a:r>
            <a:r>
              <a:rPr lang="hr-HR" sz="1700" b="1" dirty="0" smtClean="0">
                <a:latin typeface="Times New Roman" pitchFamily="18" charset="0"/>
                <a:cs typeface="Times New Roman" pitchFamily="18" charset="0"/>
              </a:rPr>
              <a:t>.</a:t>
            </a:r>
            <a:endParaRPr lang="sr-Cyrl-RS" sz="1700" b="1" dirty="0" smtClean="0">
              <a:latin typeface="Times New Roman" pitchFamily="18" charset="0"/>
              <a:cs typeface="Times New Roman" pitchFamily="18" charset="0"/>
            </a:endParaRPr>
          </a:p>
          <a:p>
            <a:pPr marL="609600" indent="-609600">
              <a:lnSpc>
                <a:spcPct val="80000"/>
              </a:lnSpc>
            </a:pPr>
            <a:r>
              <a:rPr lang="hr-HR" sz="1700" b="1" dirty="0">
                <a:latin typeface="Times New Roman" pitchFamily="18" charset="0"/>
                <a:cs typeface="Times New Roman" pitchFamily="18" charset="0"/>
              </a:rPr>
              <a:t>Стварање резерви основних намирница (месо, млеко у праху, масти, шећер, житарице, легуминозе), и њихов растресит распоред по територији, правилно чување и контрола.</a:t>
            </a:r>
          </a:p>
          <a:p>
            <a:pPr marL="609600" indent="-609600">
              <a:lnSpc>
                <a:spcPct val="80000"/>
              </a:lnSpc>
            </a:pPr>
            <a:r>
              <a:rPr lang="hr-HR" sz="1700" b="1" dirty="0">
                <a:latin typeface="Times New Roman" pitchFamily="18" charset="0"/>
                <a:cs typeface="Times New Roman" pitchFamily="18" charset="0"/>
              </a:rPr>
              <a:t>Организација снабдевања храном на територијалном принципу и у вези с тим оспособљавање сваког региона да подмири потребе свог стано-вништва у рату максималним искоришћавањем локалних могућности за прои-зводњу хране и допунских извора хране из дивље природе.</a:t>
            </a:r>
            <a:endParaRPr lang="en-US" sz="1700" b="1" dirty="0">
              <a:latin typeface="Times New Roman" pitchFamily="18" charset="0"/>
              <a:cs typeface="Times New Roman" pitchFamily="18" charset="0"/>
            </a:endParaRPr>
          </a:p>
          <a:p>
            <a:pPr marL="609600" indent="-609600">
              <a:lnSpc>
                <a:spcPct val="80000"/>
              </a:lnSpc>
            </a:pPr>
            <a:r>
              <a:rPr lang="hr-HR" sz="1700" b="1" dirty="0">
                <a:latin typeface="Times New Roman" pitchFamily="18" charset="0"/>
                <a:cs typeface="Times New Roman" pitchFamily="18" charset="0"/>
              </a:rPr>
              <a:t>Припрема трговине, угоститељства и организација друштвене исхране за снабдевање  храном становништва у ванредним стањима, особито у рату. Због уништавања, оштећења и загађења сталних прехрамбених објеката треба да се припреме и оспособе да организују покретне и импровизоване пекаре, кланице, кухиње и пунктове за расподелу хране.</a:t>
            </a:r>
          </a:p>
          <a:p>
            <a:pPr marL="609600" indent="-609600">
              <a:lnSpc>
                <a:spcPct val="80000"/>
              </a:lnSpc>
            </a:pPr>
            <a:r>
              <a:rPr lang="hr-HR" sz="1700" b="1" dirty="0">
                <a:latin typeface="Times New Roman" pitchFamily="18" charset="0"/>
                <a:cs typeface="Times New Roman" pitchFamily="18" charset="0"/>
              </a:rPr>
              <a:t>Рационирање исхране с циљем да се најцелисходније користе располо-живе количине хране.</a:t>
            </a:r>
          </a:p>
          <a:p>
            <a:pPr marL="609600" indent="-609600">
              <a:lnSpc>
                <a:spcPct val="80000"/>
              </a:lnSpc>
            </a:pPr>
            <a:r>
              <a:rPr lang="hr-HR" sz="1700" b="1" dirty="0">
                <a:latin typeface="Times New Roman" pitchFamily="18" charset="0"/>
                <a:cs typeface="Times New Roman" pitchFamily="18" charset="0"/>
              </a:rPr>
              <a:t>Коришћење допунских извора хране.</a:t>
            </a:r>
            <a:endParaRPr lang="en-US" sz="1700" b="1" dirty="0">
              <a:latin typeface="Times New Roman" pitchFamily="18" charset="0"/>
              <a:cs typeface="Times New Roman" pitchFamily="18" charset="0"/>
            </a:endParaRPr>
          </a:p>
          <a:p>
            <a:pPr>
              <a:lnSpc>
                <a:spcPct val="80000"/>
              </a:lnSpc>
            </a:pPr>
            <a:endParaRPr lang="en-US" sz="1600" b="1" dirty="0">
              <a:latin typeface="Times New Roman" pitchFamily="18" charset="0"/>
              <a:cs typeface="Times New Roman" pitchFamily="18" charset="0"/>
            </a:endParaRPr>
          </a:p>
        </p:txBody>
      </p:sp>
    </p:spTree>
    <p:extLst>
      <p:ext uri="{BB962C8B-B14F-4D97-AF65-F5344CB8AC3E}">
        <p14:creationId xmlns="" xmlns:p14="http://schemas.microsoft.com/office/powerpoint/2010/main" val="112682308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normAutofit fontScale="90000"/>
          </a:bodyPr>
          <a:lstStyle/>
          <a:p>
            <a:r>
              <a:rPr lang="en-US" sz="4000" b="1" i="1">
                <a:latin typeface="Times New Roman" pitchFamily="18" charset="0"/>
                <a:cs typeface="Times New Roman" pitchFamily="18" charset="0"/>
              </a:rPr>
              <a:t>Исхрана становништва у ванредним стањима</a:t>
            </a:r>
          </a:p>
        </p:txBody>
      </p:sp>
      <p:sp>
        <p:nvSpPr>
          <p:cNvPr id="9219" name="Rectangle 3"/>
          <p:cNvSpPr>
            <a:spLocks noGrp="1" noChangeArrowheads="1"/>
          </p:cNvSpPr>
          <p:nvPr>
            <p:ph type="body" idx="1"/>
          </p:nvPr>
        </p:nvSpPr>
        <p:spPr/>
        <p:txBody>
          <a:bodyPr/>
          <a:lstStyle/>
          <a:p>
            <a:pPr marL="609600" indent="-609600">
              <a:lnSpc>
                <a:spcPct val="80000"/>
              </a:lnSpc>
            </a:pPr>
            <a:r>
              <a:rPr lang="hr-HR" sz="2400" b="1" dirty="0">
                <a:latin typeface="Times New Roman" pitchFamily="18" charset="0"/>
                <a:cs typeface="Times New Roman" pitchFamily="18" charset="0"/>
              </a:rPr>
              <a:t>Праћење и контрола стања ухрањености становништва, првенствено вулнерабилних група и рано откривање знакова дефицитарних обољења, те предузимање превентивних мера.</a:t>
            </a:r>
          </a:p>
          <a:p>
            <a:pPr marL="609600" indent="-609600">
              <a:lnSpc>
                <a:spcPct val="80000"/>
              </a:lnSpc>
            </a:pPr>
            <a:r>
              <a:rPr lang="hr-HR" sz="2400" b="1" dirty="0">
                <a:latin typeface="Times New Roman" pitchFamily="18" charset="0"/>
                <a:cs typeface="Times New Roman" pitchFamily="18" charset="0"/>
              </a:rPr>
              <a:t>Спровођење мера за спречавање обољења алиментарног порекла: хигијена прехрамбених објеката, нарочито импровизованих; ригорозна контрола здравља и хигијене особља, контрола хигијенске исправности и РБХ контаминације намирница, заштита хране од загађења, квара и РБХ контами-нације при транспорту и у складиштима, пооштрен санитарни и ветеринарски надзор.</a:t>
            </a:r>
          </a:p>
          <a:p>
            <a:pPr marL="609600" indent="-609600">
              <a:lnSpc>
                <a:spcPct val="80000"/>
              </a:lnSpc>
            </a:pPr>
            <a:r>
              <a:rPr lang="hr-HR" sz="2400" b="1" dirty="0">
                <a:latin typeface="Times New Roman" pitchFamily="18" charset="0"/>
                <a:cs typeface="Times New Roman" pitchFamily="18" charset="0"/>
              </a:rPr>
              <a:t>Здравствено васпитање становништва.</a:t>
            </a:r>
            <a:endParaRPr lang="en-US" sz="2400" b="1" dirty="0">
              <a:latin typeface="Times New Roman" pitchFamily="18" charset="0"/>
              <a:cs typeface="Times New Roman" pitchFamily="18" charset="0"/>
            </a:endParaRPr>
          </a:p>
        </p:txBody>
      </p:sp>
    </p:spTree>
    <p:extLst>
      <p:ext uri="{BB962C8B-B14F-4D97-AF65-F5344CB8AC3E}">
        <p14:creationId xmlns="" xmlns:p14="http://schemas.microsoft.com/office/powerpoint/2010/main" val="238046512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normAutofit fontScale="90000"/>
          </a:bodyPr>
          <a:lstStyle/>
          <a:p>
            <a:r>
              <a:rPr lang="en-US" sz="4000" b="1" dirty="0" err="1">
                <a:latin typeface="Times New Roman" pitchFamily="18" charset="0"/>
                <a:cs typeface="Times New Roman" pitchFamily="18" charset="0"/>
              </a:rPr>
              <a:t>Исхрана</a:t>
            </a:r>
            <a:r>
              <a:rPr lang="en-US" sz="4000" b="1" dirty="0">
                <a:latin typeface="Times New Roman" pitchFamily="18" charset="0"/>
                <a:cs typeface="Times New Roman" pitchFamily="18" charset="0"/>
              </a:rPr>
              <a:t> </a:t>
            </a:r>
            <a:r>
              <a:rPr lang="en-US" sz="4000" b="1" dirty="0" err="1">
                <a:latin typeface="Times New Roman" pitchFamily="18" charset="0"/>
                <a:cs typeface="Times New Roman" pitchFamily="18" charset="0"/>
              </a:rPr>
              <a:t>становништва</a:t>
            </a:r>
            <a:r>
              <a:rPr lang="en-US" sz="4000" b="1" dirty="0">
                <a:latin typeface="Times New Roman" pitchFamily="18" charset="0"/>
                <a:cs typeface="Times New Roman" pitchFamily="18" charset="0"/>
              </a:rPr>
              <a:t> у </a:t>
            </a:r>
            <a:r>
              <a:rPr lang="en-US" sz="4000" b="1" dirty="0" err="1">
                <a:latin typeface="Times New Roman" pitchFamily="18" charset="0"/>
                <a:cs typeface="Times New Roman" pitchFamily="18" charset="0"/>
              </a:rPr>
              <a:t>ванредним</a:t>
            </a:r>
            <a:r>
              <a:rPr lang="en-US" sz="4000" b="1" dirty="0">
                <a:latin typeface="Times New Roman" pitchFamily="18" charset="0"/>
                <a:cs typeface="Times New Roman" pitchFamily="18" charset="0"/>
              </a:rPr>
              <a:t> </a:t>
            </a:r>
            <a:r>
              <a:rPr lang="en-US" sz="4000" b="1" dirty="0" err="1">
                <a:latin typeface="Times New Roman" pitchFamily="18" charset="0"/>
                <a:cs typeface="Times New Roman" pitchFamily="18" charset="0"/>
              </a:rPr>
              <a:t>стањима</a:t>
            </a:r>
            <a:endParaRPr lang="en-US" sz="4000" b="1" dirty="0">
              <a:latin typeface="Times New Roman" pitchFamily="18" charset="0"/>
              <a:cs typeface="Times New Roman" pitchFamily="18" charset="0"/>
            </a:endParaRPr>
          </a:p>
        </p:txBody>
      </p:sp>
      <p:sp>
        <p:nvSpPr>
          <p:cNvPr id="10243" name="Rectangle 3"/>
          <p:cNvSpPr>
            <a:spLocks noGrp="1" noChangeArrowheads="1"/>
          </p:cNvSpPr>
          <p:nvPr>
            <p:ph type="body" idx="1"/>
          </p:nvPr>
        </p:nvSpPr>
        <p:spPr>
          <a:xfrm>
            <a:off x="152400" y="1600200"/>
            <a:ext cx="8991600" cy="5257800"/>
          </a:xfrm>
        </p:spPr>
        <p:txBody>
          <a:bodyPr>
            <a:normAutofit/>
          </a:bodyPr>
          <a:lstStyle/>
          <a:p>
            <a:pPr>
              <a:lnSpc>
                <a:spcPct val="80000"/>
              </a:lnSpc>
            </a:pPr>
            <a:r>
              <a:rPr lang="hr-HR" sz="2400" b="1" dirty="0">
                <a:latin typeface="Times New Roman" pitchFamily="18" charset="0"/>
                <a:cs typeface="Times New Roman" pitchFamily="18" charset="0"/>
              </a:rPr>
              <a:t>Рационирање исхране састоји се у томе што се стављају под контролу производња и промет најважније намирнице (житарице, маст, уље, месо, шећер, млеко и њихови производи, легуминозе), па се становништву дају у виду гарантованог следовања по утврђеним ценама. </a:t>
            </a:r>
            <a:endParaRPr lang="sr-Cyrl-RS" sz="2400" b="1" dirty="0" smtClean="0">
              <a:latin typeface="Times New Roman" pitchFamily="18" charset="0"/>
              <a:cs typeface="Times New Roman" pitchFamily="18" charset="0"/>
            </a:endParaRPr>
          </a:p>
          <a:p>
            <a:pPr>
              <a:lnSpc>
                <a:spcPct val="80000"/>
              </a:lnSpc>
            </a:pPr>
            <a:r>
              <a:rPr lang="hr-HR" sz="2400" b="1" dirty="0" smtClean="0">
                <a:latin typeface="Times New Roman" pitchFamily="18" charset="0"/>
                <a:cs typeface="Times New Roman" pitchFamily="18" charset="0"/>
              </a:rPr>
              <a:t>Становништво </a:t>
            </a:r>
            <a:r>
              <a:rPr lang="hr-HR" sz="2400" b="1" dirty="0">
                <a:latin typeface="Times New Roman" pitchFamily="18" charset="0"/>
                <a:cs typeface="Times New Roman" pitchFamily="18" charset="0"/>
              </a:rPr>
              <a:t>се дели на категорије и за сваку категорију одређује следовање. Категоризација може бити различита, а најоправданија је подела  на следеће категорије: мала деца до 6 година, школска деца од 7 до 12 година, омладина од 13 до 19 година, одрасли који не раде или обављају лаке послове</a:t>
            </a:r>
            <a:r>
              <a:rPr lang="hr-HR" sz="2400" b="1" dirty="0" smtClean="0">
                <a:latin typeface="Times New Roman" pitchFamily="18" charset="0"/>
                <a:cs typeface="Times New Roman" pitchFamily="18" charset="0"/>
              </a:rPr>
              <a:t>,</a:t>
            </a:r>
            <a:r>
              <a:rPr lang="sr-Cyrl-RS" sz="2400" b="1" dirty="0" smtClean="0">
                <a:latin typeface="Times New Roman" pitchFamily="18" charset="0"/>
                <a:cs typeface="Times New Roman" pitchFamily="18" charset="0"/>
              </a:rPr>
              <a:t> људи који обављају</a:t>
            </a:r>
            <a:r>
              <a:rPr lang="hr-HR" sz="2400" b="1" dirty="0" smtClean="0">
                <a:latin typeface="Times New Roman" pitchFamily="18" charset="0"/>
                <a:cs typeface="Times New Roman" pitchFamily="18" charset="0"/>
              </a:rPr>
              <a:t> </a:t>
            </a:r>
            <a:r>
              <a:rPr lang="hr-HR" sz="2400" b="1" dirty="0">
                <a:latin typeface="Times New Roman" pitchFamily="18" charset="0"/>
                <a:cs typeface="Times New Roman" pitchFamily="18" charset="0"/>
              </a:rPr>
              <a:t>средње </a:t>
            </a:r>
            <a:r>
              <a:rPr lang="hr-HR" sz="2400" b="1" dirty="0" smtClean="0">
                <a:latin typeface="Times New Roman" pitchFamily="18" charset="0"/>
                <a:cs typeface="Times New Roman" pitchFamily="18" charset="0"/>
              </a:rPr>
              <a:t>тешк</a:t>
            </a:r>
            <a:r>
              <a:rPr lang="sr-Cyrl-RS" sz="2400" b="1" dirty="0" smtClean="0">
                <a:latin typeface="Times New Roman" pitchFamily="18" charset="0"/>
                <a:cs typeface="Times New Roman" pitchFamily="18" charset="0"/>
              </a:rPr>
              <a:t>е</a:t>
            </a:r>
            <a:r>
              <a:rPr lang="hr-HR" sz="2400" b="1" dirty="0" smtClean="0">
                <a:latin typeface="Times New Roman" pitchFamily="18" charset="0"/>
                <a:cs typeface="Times New Roman" pitchFamily="18" charset="0"/>
              </a:rPr>
              <a:t> </a:t>
            </a:r>
            <a:r>
              <a:rPr lang="sr-Cyrl-RS" sz="2400" b="1" dirty="0" smtClean="0">
                <a:latin typeface="Times New Roman" pitchFamily="18" charset="0"/>
                <a:cs typeface="Times New Roman" pitchFamily="18" charset="0"/>
              </a:rPr>
              <a:t>послове</a:t>
            </a:r>
            <a:r>
              <a:rPr lang="hr-HR" sz="2400" b="1" dirty="0" smtClean="0">
                <a:latin typeface="Times New Roman" pitchFamily="18" charset="0"/>
                <a:cs typeface="Times New Roman" pitchFamily="18" charset="0"/>
              </a:rPr>
              <a:t>, </a:t>
            </a:r>
            <a:r>
              <a:rPr lang="hr-HR" sz="2400" b="1" dirty="0">
                <a:latin typeface="Times New Roman" pitchFamily="18" charset="0"/>
                <a:cs typeface="Times New Roman" pitchFamily="18" charset="0"/>
              </a:rPr>
              <a:t>тешки радници</a:t>
            </a:r>
            <a:r>
              <a:rPr lang="hr-HR" sz="2400" b="1" dirty="0" smtClean="0">
                <a:latin typeface="Times New Roman" pitchFamily="18" charset="0"/>
                <a:cs typeface="Times New Roman" pitchFamily="18" charset="0"/>
              </a:rPr>
              <a:t>,</a:t>
            </a:r>
            <a:r>
              <a:rPr lang="sr-Cyrl-RS" sz="2400" b="1" dirty="0" smtClean="0">
                <a:latin typeface="Times New Roman" pitchFamily="18" charset="0"/>
                <a:cs typeface="Times New Roman" pitchFamily="18" charset="0"/>
              </a:rPr>
              <a:t> људи који обављају</a:t>
            </a:r>
            <a:r>
              <a:rPr lang="hr-HR" sz="2400" b="1" dirty="0" smtClean="0">
                <a:latin typeface="Times New Roman" pitchFamily="18" charset="0"/>
                <a:cs typeface="Times New Roman" pitchFamily="18" charset="0"/>
              </a:rPr>
              <a:t> </a:t>
            </a:r>
            <a:r>
              <a:rPr lang="hr-HR" sz="2400" b="1" dirty="0">
                <a:latin typeface="Times New Roman" pitchFamily="18" charset="0"/>
                <a:cs typeface="Times New Roman" pitchFamily="18" charset="0"/>
              </a:rPr>
              <a:t>врло </a:t>
            </a:r>
            <a:r>
              <a:rPr lang="hr-HR" sz="2400" b="1" dirty="0" smtClean="0">
                <a:latin typeface="Times New Roman" pitchFamily="18" charset="0"/>
                <a:cs typeface="Times New Roman" pitchFamily="18" charset="0"/>
              </a:rPr>
              <a:t>тешк</a:t>
            </a:r>
            <a:r>
              <a:rPr lang="sr-Cyrl-RS" sz="2400" b="1" dirty="0" smtClean="0">
                <a:latin typeface="Times New Roman" pitchFamily="18" charset="0"/>
                <a:cs typeface="Times New Roman" pitchFamily="18" charset="0"/>
              </a:rPr>
              <a:t>е послове</a:t>
            </a:r>
            <a:r>
              <a:rPr lang="hr-HR" sz="2400" b="1" dirty="0" smtClean="0">
                <a:latin typeface="Times New Roman" pitchFamily="18" charset="0"/>
                <a:cs typeface="Times New Roman" pitchFamily="18" charset="0"/>
              </a:rPr>
              <a:t>, </a:t>
            </a:r>
            <a:r>
              <a:rPr lang="hr-HR" sz="2400" b="1" dirty="0">
                <a:latin typeface="Times New Roman" pitchFamily="18" charset="0"/>
                <a:cs typeface="Times New Roman" pitchFamily="18" charset="0"/>
              </a:rPr>
              <a:t>болесници, труднице и дојиље</a:t>
            </a:r>
            <a:r>
              <a:rPr lang="en-US" sz="2400" b="1" dirty="0">
                <a:latin typeface="Times New Roman" pitchFamily="18" charset="0"/>
                <a:cs typeface="Times New Roman" pitchFamily="18" charset="0"/>
              </a:rPr>
              <a:t> </a:t>
            </a:r>
          </a:p>
        </p:txBody>
      </p:sp>
    </p:spTree>
    <p:extLst>
      <p:ext uri="{BB962C8B-B14F-4D97-AF65-F5344CB8AC3E}">
        <p14:creationId xmlns="" xmlns:p14="http://schemas.microsoft.com/office/powerpoint/2010/main" val="321377600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fontScale="90000"/>
          </a:bodyPr>
          <a:lstStyle/>
          <a:p>
            <a:r>
              <a:rPr lang="en-US" sz="4000" b="1" i="1" dirty="0" err="1">
                <a:latin typeface="Times New Roman" pitchFamily="18" charset="0"/>
                <a:cs typeface="Times New Roman" pitchFamily="18" charset="0"/>
              </a:rPr>
              <a:t>Исхрана</a:t>
            </a:r>
            <a:r>
              <a:rPr lang="en-US" sz="4000" b="1" i="1" dirty="0">
                <a:latin typeface="Times New Roman" pitchFamily="18" charset="0"/>
                <a:cs typeface="Times New Roman" pitchFamily="18" charset="0"/>
              </a:rPr>
              <a:t> </a:t>
            </a:r>
            <a:r>
              <a:rPr lang="en-US" sz="4000" b="1" i="1" dirty="0" err="1">
                <a:latin typeface="Times New Roman" pitchFamily="18" charset="0"/>
                <a:cs typeface="Times New Roman" pitchFamily="18" charset="0"/>
              </a:rPr>
              <a:t>становништва</a:t>
            </a:r>
            <a:r>
              <a:rPr lang="en-US" sz="4000" b="1" i="1" dirty="0">
                <a:latin typeface="Times New Roman" pitchFamily="18" charset="0"/>
                <a:cs typeface="Times New Roman" pitchFamily="18" charset="0"/>
              </a:rPr>
              <a:t> у </a:t>
            </a:r>
            <a:r>
              <a:rPr lang="en-US" sz="4000" b="1" i="1" dirty="0" err="1">
                <a:latin typeface="Times New Roman" pitchFamily="18" charset="0"/>
                <a:cs typeface="Times New Roman" pitchFamily="18" charset="0"/>
              </a:rPr>
              <a:t>ванредним</a:t>
            </a:r>
            <a:r>
              <a:rPr lang="en-US" sz="4000" b="1" i="1" dirty="0">
                <a:latin typeface="Times New Roman" pitchFamily="18" charset="0"/>
                <a:cs typeface="Times New Roman" pitchFamily="18" charset="0"/>
              </a:rPr>
              <a:t> </a:t>
            </a:r>
            <a:r>
              <a:rPr lang="en-US" sz="4000" b="1" i="1" dirty="0" err="1">
                <a:latin typeface="Times New Roman" pitchFamily="18" charset="0"/>
                <a:cs typeface="Times New Roman" pitchFamily="18" charset="0"/>
              </a:rPr>
              <a:t>стањима</a:t>
            </a:r>
            <a:endParaRPr lang="en-US" sz="4000" b="1" i="1" dirty="0">
              <a:latin typeface="Times New Roman" pitchFamily="18" charset="0"/>
              <a:cs typeface="Times New Roman" pitchFamily="18" charset="0"/>
            </a:endParaRPr>
          </a:p>
        </p:txBody>
      </p:sp>
      <p:sp>
        <p:nvSpPr>
          <p:cNvPr id="11267" name="Rectangle 3"/>
          <p:cNvSpPr>
            <a:spLocks noGrp="1" noChangeArrowheads="1"/>
          </p:cNvSpPr>
          <p:nvPr>
            <p:ph type="body" idx="1"/>
          </p:nvPr>
        </p:nvSpPr>
        <p:spPr/>
        <p:txBody>
          <a:bodyPr/>
          <a:lstStyle/>
          <a:p>
            <a:pPr>
              <a:lnSpc>
                <a:spcPct val="90000"/>
              </a:lnSpc>
            </a:pPr>
            <a:r>
              <a:rPr lang="hr-HR" sz="2400" b="1" dirty="0">
                <a:latin typeface="Times New Roman" pitchFamily="18" charset="0"/>
                <a:cs typeface="Times New Roman" pitchFamily="18" charset="0"/>
              </a:rPr>
              <a:t>Посебно се води рачуна да се млеко и млечни производи обезбеде деци и трудницама, </a:t>
            </a:r>
            <a:r>
              <a:rPr lang="hr-HR" sz="2400" b="1" dirty="0" smtClean="0">
                <a:latin typeface="Times New Roman" pitchFamily="18" charset="0"/>
                <a:cs typeface="Times New Roman" pitchFamily="18" charset="0"/>
              </a:rPr>
              <a:t>дојиљама </a:t>
            </a:r>
            <a:r>
              <a:rPr lang="hr-HR" sz="2400" b="1" dirty="0">
                <a:latin typeface="Times New Roman" pitchFamily="18" charset="0"/>
                <a:cs typeface="Times New Roman" pitchFamily="18" charset="0"/>
              </a:rPr>
              <a:t>и болесницима. Гарантовано следовање треба да обезбеди 80 – 85% дневних потреба одређених категорија, а остатак производе сами становници или набављају на тржишту. Норме исхране односно величина  гарантованог следовања могу бити различите зависно од прехрамбене ситуације у земљи или региону, па се прехрамбена вредност може кретати од </a:t>
            </a:r>
            <a:r>
              <a:rPr lang="hr-HR" sz="2400" b="1" i="1" dirty="0">
                <a:latin typeface="Times New Roman" pitchFamily="18" charset="0"/>
                <a:cs typeface="Times New Roman" pitchFamily="18" charset="0"/>
              </a:rPr>
              <a:t>оптималних</a:t>
            </a:r>
            <a:r>
              <a:rPr lang="hr-HR" sz="2400" b="1" dirty="0">
                <a:latin typeface="Times New Roman" pitchFamily="18" charset="0"/>
                <a:cs typeface="Times New Roman" pitchFamily="18" charset="0"/>
              </a:rPr>
              <a:t> оброка до оброка за </a:t>
            </a:r>
            <a:r>
              <a:rPr lang="hr-HR" sz="2400" b="1" i="1" dirty="0">
                <a:latin typeface="Times New Roman" pitchFamily="18" charset="0"/>
                <a:cs typeface="Times New Roman" pitchFamily="18" charset="0"/>
              </a:rPr>
              <a:t>преживљавање</a:t>
            </a:r>
            <a:r>
              <a:rPr lang="hr-HR" sz="2400" b="1" dirty="0">
                <a:latin typeface="Times New Roman" pitchFamily="18" charset="0"/>
                <a:cs typeface="Times New Roman" pitchFamily="18" charset="0"/>
              </a:rPr>
              <a:t>. </a:t>
            </a:r>
            <a:endParaRPr lang="en-US" sz="2400" b="1" dirty="0">
              <a:latin typeface="Times New Roman" pitchFamily="18" charset="0"/>
              <a:cs typeface="Times New Roman" pitchFamily="18" charset="0"/>
            </a:endParaRPr>
          </a:p>
        </p:txBody>
      </p:sp>
    </p:spTree>
    <p:extLst>
      <p:ext uri="{BB962C8B-B14F-4D97-AF65-F5344CB8AC3E}">
        <p14:creationId xmlns="" xmlns:p14="http://schemas.microsoft.com/office/powerpoint/2010/main" val="262792398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normAutofit fontScale="90000"/>
          </a:bodyPr>
          <a:lstStyle/>
          <a:p>
            <a:r>
              <a:rPr lang="en-US" sz="4000" b="1" i="1">
                <a:latin typeface="Times New Roman" pitchFamily="18" charset="0"/>
                <a:cs typeface="Times New Roman" pitchFamily="18" charset="0"/>
              </a:rPr>
              <a:t>Исхрана становништва у ванредним стањима</a:t>
            </a:r>
          </a:p>
        </p:txBody>
      </p:sp>
      <p:sp>
        <p:nvSpPr>
          <p:cNvPr id="12291" name="Rectangle 3"/>
          <p:cNvSpPr>
            <a:spLocks noGrp="1" noChangeArrowheads="1"/>
          </p:cNvSpPr>
          <p:nvPr>
            <p:ph type="body" idx="1"/>
          </p:nvPr>
        </p:nvSpPr>
        <p:spPr/>
        <p:txBody>
          <a:bodyPr/>
          <a:lstStyle/>
          <a:p>
            <a:pPr>
              <a:lnSpc>
                <a:spcPct val="90000"/>
              </a:lnSpc>
            </a:pPr>
            <a:r>
              <a:rPr lang="hr-HR" sz="2400" b="1" dirty="0">
                <a:latin typeface="Times New Roman" pitchFamily="18" charset="0"/>
                <a:cs typeface="Times New Roman" pitchFamily="18" charset="0"/>
              </a:rPr>
              <a:t>Оптимални оброци базирају у потпуности на физиолошким нормама, које је препоручила Светска здравствена организација. </a:t>
            </a:r>
            <a:endParaRPr lang="sr-Cyrl-RS" sz="2400" b="1" dirty="0" smtClean="0">
              <a:latin typeface="Times New Roman" pitchFamily="18" charset="0"/>
              <a:cs typeface="Times New Roman" pitchFamily="18" charset="0"/>
            </a:endParaRPr>
          </a:p>
          <a:p>
            <a:pPr>
              <a:lnSpc>
                <a:spcPct val="90000"/>
              </a:lnSpc>
            </a:pPr>
            <a:r>
              <a:rPr lang="hr-HR" sz="2400" b="1" dirty="0" smtClean="0">
                <a:latin typeface="Times New Roman" pitchFamily="18" charset="0"/>
                <a:cs typeface="Times New Roman" pitchFamily="18" charset="0"/>
              </a:rPr>
              <a:t>Оброци </a:t>
            </a:r>
            <a:r>
              <a:rPr lang="hr-HR" sz="2400" b="1" dirty="0">
                <a:latin typeface="Times New Roman" pitchFamily="18" charset="0"/>
                <a:cs typeface="Times New Roman" pitchFamily="18" charset="0"/>
              </a:rPr>
              <a:t>за преживљавање предстваљају минимум, који омогућује да се за краће време (2 – 3 месеца) спречи појава обољења дефицитне исхране и </a:t>
            </a:r>
            <a:r>
              <a:rPr lang="hr-HR" sz="2400" b="1" dirty="0" smtClean="0">
                <a:latin typeface="Times New Roman" pitchFamily="18" charset="0"/>
                <a:cs typeface="Times New Roman" pitchFamily="18" charset="0"/>
              </a:rPr>
              <a:t>озбиљнији </a:t>
            </a:r>
            <a:r>
              <a:rPr lang="hr-HR" sz="2400" b="1" dirty="0">
                <a:latin typeface="Times New Roman" pitchFamily="18" charset="0"/>
                <a:cs typeface="Times New Roman" pitchFamily="18" charset="0"/>
              </a:rPr>
              <a:t>поремећаји кондиције, предвиђају се за најтеже ситуације и не сме се ићи испод њих. </a:t>
            </a:r>
            <a:endParaRPr lang="sr-Cyrl-RS" sz="2400" b="1" dirty="0" smtClean="0">
              <a:latin typeface="Times New Roman" pitchFamily="18" charset="0"/>
              <a:cs typeface="Times New Roman" pitchFamily="18" charset="0"/>
            </a:endParaRPr>
          </a:p>
          <a:p>
            <a:pPr>
              <a:lnSpc>
                <a:spcPct val="90000"/>
              </a:lnSpc>
            </a:pPr>
            <a:r>
              <a:rPr lang="hr-HR" sz="2400" b="1" dirty="0" smtClean="0">
                <a:latin typeface="Times New Roman" pitchFamily="18" charset="0"/>
                <a:cs typeface="Times New Roman" pitchFamily="18" charset="0"/>
              </a:rPr>
              <a:t>Минимални </a:t>
            </a:r>
            <a:r>
              <a:rPr lang="hr-HR" sz="2400" b="1" dirty="0">
                <a:latin typeface="Times New Roman" pitchFamily="18" charset="0"/>
                <a:cs typeface="Times New Roman" pitchFamily="18" charset="0"/>
              </a:rPr>
              <a:t>оброци се налазе између њих и гарантују да се више месеци не јаве код људства поремећаји. </a:t>
            </a:r>
            <a:endParaRPr lang="en-US" sz="2400" b="1" dirty="0">
              <a:latin typeface="Times New Roman" pitchFamily="18" charset="0"/>
              <a:cs typeface="Times New Roman" pitchFamily="18" charset="0"/>
            </a:endParaRPr>
          </a:p>
        </p:txBody>
      </p:sp>
    </p:spTree>
    <p:extLst>
      <p:ext uri="{BB962C8B-B14F-4D97-AF65-F5344CB8AC3E}">
        <p14:creationId xmlns="" xmlns:p14="http://schemas.microsoft.com/office/powerpoint/2010/main" val="342205289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normAutofit fontScale="90000"/>
          </a:bodyPr>
          <a:lstStyle/>
          <a:p>
            <a:r>
              <a:rPr lang="en-US" sz="4000" b="1" i="1" dirty="0" err="1">
                <a:latin typeface="Times New Roman" pitchFamily="18" charset="0"/>
                <a:cs typeface="Times New Roman" pitchFamily="18" charset="0"/>
              </a:rPr>
              <a:t>Исхрана</a:t>
            </a:r>
            <a:r>
              <a:rPr lang="en-US" sz="4000" b="1" i="1" dirty="0">
                <a:latin typeface="Times New Roman" pitchFamily="18" charset="0"/>
                <a:cs typeface="Times New Roman" pitchFamily="18" charset="0"/>
              </a:rPr>
              <a:t> </a:t>
            </a:r>
            <a:r>
              <a:rPr lang="en-US" sz="4000" b="1" i="1" dirty="0" err="1">
                <a:latin typeface="Times New Roman" pitchFamily="18" charset="0"/>
                <a:cs typeface="Times New Roman" pitchFamily="18" charset="0"/>
              </a:rPr>
              <a:t>становништва</a:t>
            </a:r>
            <a:r>
              <a:rPr lang="en-US" sz="4000" b="1" i="1" dirty="0">
                <a:latin typeface="Times New Roman" pitchFamily="18" charset="0"/>
                <a:cs typeface="Times New Roman" pitchFamily="18" charset="0"/>
              </a:rPr>
              <a:t> у </a:t>
            </a:r>
            <a:r>
              <a:rPr lang="en-US" sz="4000" b="1" i="1" dirty="0" err="1">
                <a:latin typeface="Times New Roman" pitchFamily="18" charset="0"/>
                <a:cs typeface="Times New Roman" pitchFamily="18" charset="0"/>
              </a:rPr>
              <a:t>ванредним</a:t>
            </a:r>
            <a:r>
              <a:rPr lang="en-US" sz="4000" b="1" i="1" dirty="0">
                <a:latin typeface="Times New Roman" pitchFamily="18" charset="0"/>
                <a:cs typeface="Times New Roman" pitchFamily="18" charset="0"/>
              </a:rPr>
              <a:t> </a:t>
            </a:r>
            <a:r>
              <a:rPr lang="en-US" sz="4000" b="1" i="1" dirty="0" err="1">
                <a:latin typeface="Times New Roman" pitchFamily="18" charset="0"/>
                <a:cs typeface="Times New Roman" pitchFamily="18" charset="0"/>
              </a:rPr>
              <a:t>стањима</a:t>
            </a:r>
            <a:endParaRPr lang="en-US" sz="4000" b="1" i="1" dirty="0">
              <a:latin typeface="Times New Roman" pitchFamily="18" charset="0"/>
              <a:cs typeface="Times New Roman" pitchFamily="18" charset="0"/>
            </a:endParaRPr>
          </a:p>
        </p:txBody>
      </p:sp>
      <p:sp>
        <p:nvSpPr>
          <p:cNvPr id="13315" name="Rectangle 3"/>
          <p:cNvSpPr>
            <a:spLocks noGrp="1" noChangeArrowheads="1"/>
          </p:cNvSpPr>
          <p:nvPr>
            <p:ph type="body" idx="1"/>
          </p:nvPr>
        </p:nvSpPr>
        <p:spPr/>
        <p:txBody>
          <a:bodyPr/>
          <a:lstStyle/>
          <a:p>
            <a:pPr>
              <a:lnSpc>
                <a:spcPct val="80000"/>
              </a:lnSpc>
              <a:buNone/>
            </a:pPr>
            <a:r>
              <a:rPr lang="sr-Cyrl-RS" sz="2800" b="1" dirty="0" smtClean="0">
                <a:latin typeface="Times New Roman" pitchFamily="18" charset="0"/>
                <a:cs typeface="Times New Roman" pitchFamily="18" charset="0"/>
              </a:rPr>
              <a:t>Енергетска</a:t>
            </a:r>
            <a:r>
              <a:rPr lang="hr-HR" sz="2800" b="1" dirty="0" smtClean="0">
                <a:latin typeface="Times New Roman" pitchFamily="18" charset="0"/>
                <a:cs typeface="Times New Roman" pitchFamily="18" charset="0"/>
              </a:rPr>
              <a:t> </a:t>
            </a:r>
            <a:r>
              <a:rPr lang="hr-HR" sz="2800" b="1" dirty="0">
                <a:latin typeface="Times New Roman" pitchFamily="18" charset="0"/>
                <a:cs typeface="Times New Roman" pitchFamily="18" charset="0"/>
              </a:rPr>
              <a:t>вредност оброка за преживљавање за поједине категорије </a:t>
            </a:r>
            <a:r>
              <a:rPr lang="hr-HR" sz="2800" b="1" dirty="0" smtClean="0">
                <a:latin typeface="Times New Roman" pitchFamily="18" charset="0"/>
                <a:cs typeface="Times New Roman" pitchFamily="18" charset="0"/>
              </a:rPr>
              <a:t>износи:</a:t>
            </a:r>
            <a:endParaRPr lang="hr-HR" sz="2800" b="1" dirty="0">
              <a:latin typeface="Times New Roman" pitchFamily="18" charset="0"/>
              <a:cs typeface="Times New Roman" pitchFamily="18" charset="0"/>
            </a:endParaRPr>
          </a:p>
          <a:p>
            <a:pPr>
              <a:lnSpc>
                <a:spcPct val="80000"/>
              </a:lnSpc>
              <a:buNone/>
            </a:pPr>
            <a:r>
              <a:rPr lang="hr-HR" sz="2800" b="1" dirty="0">
                <a:latin typeface="Times New Roman" pitchFamily="18" charset="0"/>
                <a:cs typeface="Times New Roman" pitchFamily="18" charset="0"/>
              </a:rPr>
              <a:t>- деца од 0 до 6 година	1250 </a:t>
            </a:r>
            <a:r>
              <a:rPr lang="en-US" sz="2800" b="1" dirty="0" smtClean="0">
                <a:latin typeface="Times New Roman" pitchFamily="18" charset="0"/>
                <a:cs typeface="Times New Roman" pitchFamily="18" charset="0"/>
              </a:rPr>
              <a:t>kcal</a:t>
            </a:r>
            <a:r>
              <a:rPr lang="hr-HR" sz="2800" b="1" dirty="0" smtClean="0">
                <a:latin typeface="Times New Roman" pitchFamily="18" charset="0"/>
                <a:cs typeface="Times New Roman" pitchFamily="18" charset="0"/>
              </a:rPr>
              <a:t>.</a:t>
            </a:r>
            <a:endParaRPr lang="hr-HR" sz="2800" b="1" dirty="0">
              <a:latin typeface="Times New Roman" pitchFamily="18" charset="0"/>
              <a:cs typeface="Times New Roman" pitchFamily="18" charset="0"/>
            </a:endParaRPr>
          </a:p>
          <a:p>
            <a:pPr>
              <a:lnSpc>
                <a:spcPct val="80000"/>
              </a:lnSpc>
              <a:buNone/>
            </a:pPr>
            <a:r>
              <a:rPr lang="hr-HR" sz="2800" b="1" dirty="0">
                <a:latin typeface="Times New Roman" pitchFamily="18" charset="0"/>
                <a:cs typeface="Times New Roman" pitchFamily="18" charset="0"/>
              </a:rPr>
              <a:t>- деца од 7 до 12 година	1750 </a:t>
            </a:r>
            <a:r>
              <a:rPr lang="en-US" sz="2800" b="1" dirty="0" smtClean="0">
                <a:latin typeface="Times New Roman" pitchFamily="18" charset="0"/>
                <a:cs typeface="Times New Roman" pitchFamily="18" charset="0"/>
              </a:rPr>
              <a:t>kcal</a:t>
            </a:r>
            <a:r>
              <a:rPr lang="hr-HR" sz="2800" b="1" dirty="0" smtClean="0">
                <a:latin typeface="Times New Roman" pitchFamily="18" charset="0"/>
                <a:cs typeface="Times New Roman" pitchFamily="18" charset="0"/>
              </a:rPr>
              <a:t>.</a:t>
            </a:r>
            <a:endParaRPr lang="hr-HR" sz="2800" b="1" dirty="0">
              <a:latin typeface="Times New Roman" pitchFamily="18" charset="0"/>
              <a:cs typeface="Times New Roman" pitchFamily="18" charset="0"/>
            </a:endParaRPr>
          </a:p>
          <a:p>
            <a:pPr>
              <a:lnSpc>
                <a:spcPct val="80000"/>
              </a:lnSpc>
              <a:buNone/>
            </a:pPr>
            <a:r>
              <a:rPr lang="hr-HR" sz="2800" b="1" dirty="0">
                <a:latin typeface="Times New Roman" pitchFamily="18" charset="0"/>
                <a:cs typeface="Times New Roman" pitchFamily="18" charset="0"/>
              </a:rPr>
              <a:t>- омладина од 13 до 19 година	2500 </a:t>
            </a:r>
            <a:r>
              <a:rPr lang="en-US" sz="2800" b="1" dirty="0" smtClean="0">
                <a:latin typeface="Times New Roman" pitchFamily="18" charset="0"/>
                <a:cs typeface="Times New Roman" pitchFamily="18" charset="0"/>
              </a:rPr>
              <a:t>kcal</a:t>
            </a:r>
            <a:r>
              <a:rPr lang="hr-HR" sz="2800" b="1" dirty="0" smtClean="0">
                <a:latin typeface="Times New Roman" pitchFamily="18" charset="0"/>
                <a:cs typeface="Times New Roman" pitchFamily="18" charset="0"/>
              </a:rPr>
              <a:t>.</a:t>
            </a:r>
            <a:endParaRPr lang="hr-HR" sz="2800" b="1" dirty="0">
              <a:latin typeface="Times New Roman" pitchFamily="18" charset="0"/>
              <a:cs typeface="Times New Roman" pitchFamily="18" charset="0"/>
            </a:endParaRPr>
          </a:p>
          <a:p>
            <a:pPr>
              <a:lnSpc>
                <a:spcPct val="80000"/>
              </a:lnSpc>
              <a:buNone/>
            </a:pPr>
            <a:r>
              <a:rPr lang="hr-HR" sz="2800" b="1" dirty="0">
                <a:latin typeface="Times New Roman" pitchFamily="18" charset="0"/>
                <a:cs typeface="Times New Roman" pitchFamily="18" charset="0"/>
              </a:rPr>
              <a:t>- </a:t>
            </a:r>
            <a:r>
              <a:rPr lang="hr-HR" sz="2800" b="1" dirty="0" smtClean="0">
                <a:latin typeface="Times New Roman" pitchFamily="18" charset="0"/>
                <a:cs typeface="Times New Roman" pitchFamily="18" charset="0"/>
              </a:rPr>
              <a:t>одрасли </a:t>
            </a:r>
            <a:r>
              <a:rPr lang="hr-HR" sz="2800" b="1" dirty="0">
                <a:latin typeface="Times New Roman" pitchFamily="18" charset="0"/>
                <a:cs typeface="Times New Roman" pitchFamily="18" charset="0"/>
              </a:rPr>
              <a:t>	</a:t>
            </a:r>
            <a:endParaRPr lang="en-US" sz="2800" b="1" dirty="0" smtClean="0">
              <a:latin typeface="Times New Roman" pitchFamily="18" charset="0"/>
              <a:cs typeface="Times New Roman" pitchFamily="18" charset="0"/>
            </a:endParaRPr>
          </a:p>
          <a:p>
            <a:pPr>
              <a:lnSpc>
                <a:spcPct val="80000"/>
              </a:lnSpc>
              <a:buNone/>
            </a:pPr>
            <a:r>
              <a:rPr lang="hr-HR" sz="2800" b="1" dirty="0" smtClean="0">
                <a:latin typeface="Times New Roman" pitchFamily="18" charset="0"/>
                <a:cs typeface="Times New Roman" pitchFamily="18" charset="0"/>
              </a:rPr>
              <a:t>– </a:t>
            </a:r>
            <a:r>
              <a:rPr lang="hr-HR" sz="2800" b="1" dirty="0">
                <a:latin typeface="Times New Roman" pitchFamily="18" charset="0"/>
                <a:cs typeface="Times New Roman" pitchFamily="18" charset="0"/>
              </a:rPr>
              <a:t>седећи рад	1900 </a:t>
            </a:r>
            <a:r>
              <a:rPr lang="en-US" sz="2800" b="1" dirty="0" smtClean="0">
                <a:latin typeface="Times New Roman" pitchFamily="18" charset="0"/>
                <a:cs typeface="Times New Roman" pitchFamily="18" charset="0"/>
              </a:rPr>
              <a:t>kcal</a:t>
            </a:r>
            <a:r>
              <a:rPr lang="hr-HR" sz="2800" b="1" dirty="0" smtClean="0">
                <a:latin typeface="Times New Roman" pitchFamily="18" charset="0"/>
                <a:cs typeface="Times New Roman" pitchFamily="18" charset="0"/>
              </a:rPr>
              <a:t>.</a:t>
            </a:r>
            <a:endParaRPr lang="hr-HR" sz="2800" b="1" dirty="0">
              <a:latin typeface="Times New Roman" pitchFamily="18" charset="0"/>
              <a:cs typeface="Times New Roman" pitchFamily="18" charset="0"/>
            </a:endParaRPr>
          </a:p>
          <a:p>
            <a:pPr>
              <a:lnSpc>
                <a:spcPct val="80000"/>
              </a:lnSpc>
              <a:buNone/>
            </a:pPr>
            <a:r>
              <a:rPr lang="hr-HR" sz="2800" b="1" dirty="0" smtClean="0">
                <a:latin typeface="Times New Roman" pitchFamily="18" charset="0"/>
                <a:cs typeface="Times New Roman" pitchFamily="18" charset="0"/>
              </a:rPr>
              <a:t>– </a:t>
            </a:r>
            <a:r>
              <a:rPr lang="hr-HR" sz="2800" b="1" dirty="0">
                <a:latin typeface="Times New Roman" pitchFamily="18" charset="0"/>
                <a:cs typeface="Times New Roman" pitchFamily="18" charset="0"/>
              </a:rPr>
              <a:t>средње тежак рад	2000 </a:t>
            </a:r>
            <a:r>
              <a:rPr lang="en-US" sz="2800" b="1" dirty="0" smtClean="0">
                <a:latin typeface="Times New Roman" pitchFamily="18" charset="0"/>
                <a:cs typeface="Times New Roman" pitchFamily="18" charset="0"/>
              </a:rPr>
              <a:t>kcal</a:t>
            </a:r>
            <a:endParaRPr lang="hr-HR" sz="2800" b="1" dirty="0">
              <a:latin typeface="Times New Roman" pitchFamily="18" charset="0"/>
              <a:cs typeface="Times New Roman" pitchFamily="18" charset="0"/>
            </a:endParaRPr>
          </a:p>
          <a:p>
            <a:pPr>
              <a:lnSpc>
                <a:spcPct val="80000"/>
              </a:lnSpc>
              <a:buNone/>
            </a:pPr>
            <a:r>
              <a:rPr lang="hr-HR" sz="2800" b="1" dirty="0" smtClean="0">
                <a:latin typeface="Times New Roman" pitchFamily="18" charset="0"/>
                <a:cs typeface="Times New Roman" pitchFamily="18" charset="0"/>
              </a:rPr>
              <a:t>– </a:t>
            </a:r>
            <a:r>
              <a:rPr lang="hr-HR" sz="2800" b="1" dirty="0">
                <a:latin typeface="Times New Roman" pitchFamily="18" charset="0"/>
                <a:cs typeface="Times New Roman" pitchFamily="18" charset="0"/>
              </a:rPr>
              <a:t>тежак рад	2500 </a:t>
            </a:r>
            <a:r>
              <a:rPr lang="en-US" sz="2800" b="1" dirty="0" smtClean="0">
                <a:latin typeface="Times New Roman" pitchFamily="18" charset="0"/>
                <a:cs typeface="Times New Roman" pitchFamily="18" charset="0"/>
              </a:rPr>
              <a:t>kcal</a:t>
            </a:r>
            <a:r>
              <a:rPr lang="hr-HR" sz="2800" b="1" dirty="0" smtClean="0">
                <a:latin typeface="Times New Roman" pitchFamily="18" charset="0"/>
                <a:cs typeface="Times New Roman" pitchFamily="18" charset="0"/>
              </a:rPr>
              <a:t>.</a:t>
            </a:r>
            <a:endParaRPr lang="hr-HR" sz="2800" b="1" dirty="0">
              <a:latin typeface="Times New Roman" pitchFamily="18" charset="0"/>
              <a:cs typeface="Times New Roman" pitchFamily="18" charset="0"/>
            </a:endParaRPr>
          </a:p>
          <a:p>
            <a:pPr>
              <a:lnSpc>
                <a:spcPct val="80000"/>
              </a:lnSpc>
              <a:buNone/>
            </a:pPr>
            <a:r>
              <a:rPr lang="hr-HR" sz="2800" b="1" dirty="0" smtClean="0">
                <a:latin typeface="Times New Roman" pitchFamily="18" charset="0"/>
                <a:cs typeface="Times New Roman" pitchFamily="18" charset="0"/>
              </a:rPr>
              <a:t>–</a:t>
            </a:r>
            <a:r>
              <a:rPr lang="hr-HR" sz="2800" b="1" dirty="0">
                <a:latin typeface="Times New Roman" pitchFamily="18" charset="0"/>
                <a:cs typeface="Times New Roman" pitchFamily="18" charset="0"/>
              </a:rPr>
              <a:t>врло тежак рад	3000 </a:t>
            </a:r>
            <a:r>
              <a:rPr lang="en-US" sz="2800" b="1" dirty="0" smtClean="0">
                <a:latin typeface="Times New Roman" pitchFamily="18" charset="0"/>
                <a:cs typeface="Times New Roman" pitchFamily="18" charset="0"/>
              </a:rPr>
              <a:t>kcal</a:t>
            </a:r>
            <a:r>
              <a:rPr lang="hr-HR" sz="2800" b="1" dirty="0" smtClean="0">
                <a:latin typeface="Times New Roman" pitchFamily="18" charset="0"/>
                <a:cs typeface="Times New Roman" pitchFamily="18" charset="0"/>
              </a:rPr>
              <a:t>.</a:t>
            </a:r>
            <a:endParaRPr lang="en-US" sz="2800" b="1" dirty="0">
              <a:latin typeface="Times New Roman" pitchFamily="18" charset="0"/>
              <a:cs typeface="Times New Roman" pitchFamily="18" charset="0"/>
            </a:endParaRPr>
          </a:p>
        </p:txBody>
      </p:sp>
    </p:spTree>
    <p:extLst>
      <p:ext uri="{BB962C8B-B14F-4D97-AF65-F5344CB8AC3E}">
        <p14:creationId xmlns="" xmlns:p14="http://schemas.microsoft.com/office/powerpoint/2010/main" val="82182057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sz="4000" b="1" i="1">
                <a:latin typeface="Times New Roman" pitchFamily="18" charset="0"/>
                <a:cs typeface="Times New Roman" pitchFamily="18" charset="0"/>
              </a:rPr>
              <a:t>Исхрана становништва у ванредним стањима</a:t>
            </a:r>
          </a:p>
        </p:txBody>
      </p:sp>
      <p:sp>
        <p:nvSpPr>
          <p:cNvPr id="14339" name="Rectangle 3"/>
          <p:cNvSpPr>
            <a:spLocks noGrp="1" noChangeArrowheads="1"/>
          </p:cNvSpPr>
          <p:nvPr>
            <p:ph type="body" sz="half" idx="1"/>
          </p:nvPr>
        </p:nvSpPr>
        <p:spPr>
          <a:xfrm>
            <a:off x="457200" y="1981200"/>
            <a:ext cx="8147248" cy="4114800"/>
          </a:xfrm>
        </p:spPr>
        <p:txBody>
          <a:bodyPr>
            <a:normAutofit/>
          </a:bodyPr>
          <a:lstStyle/>
          <a:p>
            <a:pPr>
              <a:lnSpc>
                <a:spcPct val="80000"/>
              </a:lnSpc>
            </a:pPr>
            <a:r>
              <a:rPr lang="hr-HR" sz="2800" b="1" dirty="0">
                <a:latin typeface="Times New Roman" pitchFamily="18" charset="0"/>
                <a:cs typeface="Times New Roman" pitchFamily="18" charset="0"/>
              </a:rPr>
              <a:t>Трудницама следује додатак од 400, а дојиљама од 1000 </a:t>
            </a:r>
            <a:r>
              <a:rPr lang="sr-Cyrl-RS" sz="2800" b="1" dirty="0" smtClean="0">
                <a:latin typeface="Times New Roman" pitchFamily="18" charset="0"/>
                <a:cs typeface="Times New Roman" pitchFamily="18" charset="0"/>
              </a:rPr>
              <a:t>кило</a:t>
            </a:r>
            <a:r>
              <a:rPr lang="hr-HR" sz="2800" b="1" dirty="0" smtClean="0">
                <a:latin typeface="Times New Roman" pitchFamily="18" charset="0"/>
                <a:cs typeface="Times New Roman" pitchFamily="18" charset="0"/>
              </a:rPr>
              <a:t>калорија</a:t>
            </a:r>
            <a:r>
              <a:rPr lang="hr-HR" sz="2800" b="1" dirty="0">
                <a:latin typeface="Times New Roman" pitchFamily="18" charset="0"/>
                <a:cs typeface="Times New Roman" pitchFamily="18" charset="0"/>
              </a:rPr>
              <a:t>.</a:t>
            </a:r>
          </a:p>
          <a:p>
            <a:pPr>
              <a:lnSpc>
                <a:spcPct val="80000"/>
              </a:lnSpc>
            </a:pPr>
            <a:r>
              <a:rPr lang="hr-HR" sz="2800" b="1" dirty="0">
                <a:latin typeface="Times New Roman" pitchFamily="18" charset="0"/>
                <a:cs typeface="Times New Roman" pitchFamily="18" charset="0"/>
              </a:rPr>
              <a:t>Протеини, калцијум, гвожђе и витамини треба да се обезбеђују по препорукама Светске здравствене организације. </a:t>
            </a:r>
            <a:endParaRPr lang="sr-Cyrl-RS" sz="2800" b="1" dirty="0" smtClean="0">
              <a:latin typeface="Times New Roman" pitchFamily="18" charset="0"/>
              <a:cs typeface="Times New Roman" pitchFamily="18" charset="0"/>
            </a:endParaRPr>
          </a:p>
          <a:p>
            <a:pPr>
              <a:lnSpc>
                <a:spcPct val="80000"/>
              </a:lnSpc>
            </a:pPr>
            <a:r>
              <a:rPr lang="hr-HR" sz="2800" b="1" dirty="0" smtClean="0">
                <a:latin typeface="Times New Roman" pitchFamily="18" charset="0"/>
                <a:cs typeface="Times New Roman" pitchFamily="18" charset="0"/>
              </a:rPr>
              <a:t>У </a:t>
            </a:r>
            <a:r>
              <a:rPr lang="hr-HR" sz="2800" b="1" dirty="0">
                <a:latin typeface="Times New Roman" pitchFamily="18" charset="0"/>
                <a:cs typeface="Times New Roman" pitchFamily="18" charset="0"/>
              </a:rPr>
              <a:t>случају теже оскудице протеини се могу смањити за 1/3 од норме у оброку одраслих, витамин А за 1/3, изузетно за 1/2 од норме, витамин </a:t>
            </a:r>
            <a:r>
              <a:rPr lang="hr-HR" sz="2800" b="1" dirty="0" smtClean="0">
                <a:latin typeface="Times New Roman" pitchFamily="18" charset="0"/>
                <a:cs typeface="Times New Roman" pitchFamily="18" charset="0"/>
              </a:rPr>
              <a:t>Ц</a:t>
            </a:r>
            <a:r>
              <a:rPr lang="en-US" sz="2800" b="1" dirty="0" smtClean="0">
                <a:latin typeface="Times New Roman" pitchFamily="18" charset="0"/>
                <a:cs typeface="Times New Roman" pitchFamily="18" charset="0"/>
              </a:rPr>
              <a:t>e</a:t>
            </a:r>
            <a:r>
              <a:rPr lang="hr-HR" sz="2800" b="1" dirty="0" smtClean="0">
                <a:latin typeface="Times New Roman" pitchFamily="18" charset="0"/>
                <a:cs typeface="Times New Roman" pitchFamily="18" charset="0"/>
              </a:rPr>
              <a:t> </a:t>
            </a:r>
            <a:r>
              <a:rPr lang="hr-HR" sz="2800" b="1" dirty="0">
                <a:latin typeface="Times New Roman" pitchFamily="18" charset="0"/>
                <a:cs typeface="Times New Roman" pitchFamily="18" charset="0"/>
              </a:rPr>
              <a:t>на 30 </a:t>
            </a:r>
            <a:r>
              <a:rPr lang="sr-Cyrl-RS" sz="2800" b="1" dirty="0" smtClean="0">
                <a:latin typeface="Times New Roman" pitchFamily="18" charset="0"/>
                <a:cs typeface="Times New Roman" pitchFamily="18" charset="0"/>
              </a:rPr>
              <a:t>милиграма</a:t>
            </a:r>
            <a:r>
              <a:rPr lang="hr-HR" sz="2800" b="1" dirty="0" smtClean="0">
                <a:latin typeface="Times New Roman" pitchFamily="18" charset="0"/>
                <a:cs typeface="Times New Roman" pitchFamily="18" charset="0"/>
              </a:rPr>
              <a:t>, </a:t>
            </a:r>
            <a:r>
              <a:rPr lang="hr-HR" sz="2800" b="1" dirty="0">
                <a:latin typeface="Times New Roman" pitchFamily="18" charset="0"/>
                <a:cs typeface="Times New Roman" pitchFamily="18" charset="0"/>
              </a:rPr>
              <a:t>а витамини  </a:t>
            </a:r>
            <a:r>
              <a:rPr lang="hr-HR" sz="2800" b="1" dirty="0" smtClean="0">
                <a:latin typeface="Times New Roman" pitchFamily="18" charset="0"/>
                <a:cs typeface="Times New Roman" pitchFamily="18" charset="0"/>
              </a:rPr>
              <a:t>Б</a:t>
            </a:r>
            <a:r>
              <a:rPr lang="en-US" sz="2800" b="1" dirty="0" smtClean="0">
                <a:latin typeface="Times New Roman" pitchFamily="18" charset="0"/>
                <a:cs typeface="Times New Roman" pitchFamily="18" charset="0"/>
              </a:rPr>
              <a:t>e </a:t>
            </a:r>
            <a:r>
              <a:rPr lang="hr-HR" sz="2800" b="1" dirty="0" smtClean="0">
                <a:latin typeface="Times New Roman" pitchFamily="18" charset="0"/>
                <a:cs typeface="Times New Roman" pitchFamily="18" charset="0"/>
              </a:rPr>
              <a:t>комплекса </a:t>
            </a:r>
            <a:r>
              <a:rPr lang="hr-HR" sz="2800" b="1" dirty="0">
                <a:latin typeface="Times New Roman" pitchFamily="18" charset="0"/>
                <a:cs typeface="Times New Roman" pitchFamily="18" charset="0"/>
              </a:rPr>
              <a:t>се дају према </a:t>
            </a:r>
            <a:r>
              <a:rPr lang="hr-HR" sz="2800" b="1" dirty="0" smtClean="0">
                <a:latin typeface="Times New Roman" pitchFamily="18" charset="0"/>
                <a:cs typeface="Times New Roman" pitchFamily="18" charset="0"/>
              </a:rPr>
              <a:t>калори</a:t>
            </a:r>
            <a:r>
              <a:rPr lang="sr-Cyrl-RS" sz="2800" b="1" dirty="0" smtClean="0">
                <a:latin typeface="Times New Roman" pitchFamily="18" charset="0"/>
                <a:cs typeface="Times New Roman" pitchFamily="18" charset="0"/>
              </a:rPr>
              <a:t>јској</a:t>
            </a:r>
            <a:r>
              <a:rPr lang="hr-HR" sz="2800" b="1" dirty="0" smtClean="0">
                <a:latin typeface="Times New Roman" pitchFamily="18" charset="0"/>
                <a:cs typeface="Times New Roman" pitchFamily="18" charset="0"/>
              </a:rPr>
              <a:t> </a:t>
            </a:r>
            <a:r>
              <a:rPr lang="hr-HR" sz="2800" b="1" dirty="0">
                <a:latin typeface="Times New Roman" pitchFamily="18" charset="0"/>
                <a:cs typeface="Times New Roman" pitchFamily="18" charset="0"/>
              </a:rPr>
              <a:t>вредности оброка.</a:t>
            </a:r>
            <a:endParaRPr lang="en-US" sz="2800" b="1" dirty="0">
              <a:latin typeface="Times New Roman" pitchFamily="18" charset="0"/>
              <a:cs typeface="Times New Roman" pitchFamily="18" charset="0"/>
            </a:endParaRPr>
          </a:p>
        </p:txBody>
      </p:sp>
    </p:spTree>
    <p:extLst>
      <p:ext uri="{BB962C8B-B14F-4D97-AF65-F5344CB8AC3E}">
        <p14:creationId xmlns="" xmlns:p14="http://schemas.microsoft.com/office/powerpoint/2010/main" val="11462581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normAutofit fontScale="90000"/>
          </a:bodyPr>
          <a:lstStyle/>
          <a:p>
            <a:r>
              <a:rPr lang="en-US" sz="4000" b="1" dirty="0" err="1">
                <a:latin typeface="Times New Roman" pitchFamily="18" charset="0"/>
                <a:cs typeface="Times New Roman" pitchFamily="18" charset="0"/>
              </a:rPr>
              <a:t>Исхрана</a:t>
            </a:r>
            <a:r>
              <a:rPr lang="en-US" sz="4000" b="1" dirty="0">
                <a:latin typeface="Times New Roman" pitchFamily="18" charset="0"/>
                <a:cs typeface="Times New Roman" pitchFamily="18" charset="0"/>
              </a:rPr>
              <a:t> </a:t>
            </a:r>
            <a:r>
              <a:rPr lang="en-US" sz="4000" b="1" dirty="0" err="1">
                <a:latin typeface="Times New Roman" pitchFamily="18" charset="0"/>
                <a:cs typeface="Times New Roman" pitchFamily="18" charset="0"/>
              </a:rPr>
              <a:t>становништва</a:t>
            </a:r>
            <a:r>
              <a:rPr lang="en-US" sz="4000" b="1" dirty="0">
                <a:latin typeface="Times New Roman" pitchFamily="18" charset="0"/>
                <a:cs typeface="Times New Roman" pitchFamily="18" charset="0"/>
              </a:rPr>
              <a:t> у </a:t>
            </a:r>
            <a:r>
              <a:rPr lang="en-US" sz="4000" b="1" dirty="0" err="1">
                <a:latin typeface="Times New Roman" pitchFamily="18" charset="0"/>
                <a:cs typeface="Times New Roman" pitchFamily="18" charset="0"/>
              </a:rPr>
              <a:t>ванредним</a:t>
            </a:r>
            <a:r>
              <a:rPr lang="en-US" sz="4000" b="1" dirty="0">
                <a:latin typeface="Times New Roman" pitchFamily="18" charset="0"/>
                <a:cs typeface="Times New Roman" pitchFamily="18" charset="0"/>
              </a:rPr>
              <a:t> </a:t>
            </a:r>
            <a:r>
              <a:rPr lang="en-US" sz="4000" b="1" dirty="0" err="1">
                <a:latin typeface="Times New Roman" pitchFamily="18" charset="0"/>
                <a:cs typeface="Times New Roman" pitchFamily="18" charset="0"/>
              </a:rPr>
              <a:t>стањима</a:t>
            </a:r>
            <a:endParaRPr lang="en-US" sz="4000" b="1" dirty="0">
              <a:latin typeface="Times New Roman" pitchFamily="18" charset="0"/>
              <a:cs typeface="Times New Roman" pitchFamily="18" charset="0"/>
            </a:endParaRPr>
          </a:p>
        </p:txBody>
      </p:sp>
      <p:sp>
        <p:nvSpPr>
          <p:cNvPr id="15363" name="Rectangle 3"/>
          <p:cNvSpPr>
            <a:spLocks noGrp="1" noChangeArrowheads="1"/>
          </p:cNvSpPr>
          <p:nvPr>
            <p:ph type="body" idx="1"/>
          </p:nvPr>
        </p:nvSpPr>
        <p:spPr>
          <a:xfrm>
            <a:off x="152400" y="1600200"/>
            <a:ext cx="8839200" cy="5029200"/>
          </a:xfrm>
        </p:spPr>
        <p:txBody>
          <a:bodyPr>
            <a:normAutofit fontScale="77500" lnSpcReduction="20000"/>
          </a:bodyPr>
          <a:lstStyle/>
          <a:p>
            <a:pPr>
              <a:lnSpc>
                <a:spcPct val="80000"/>
              </a:lnSpc>
            </a:pPr>
            <a:r>
              <a:rPr lang="hr-HR" sz="2700" dirty="0">
                <a:latin typeface="Times New Roman" pitchFamily="18" charset="0"/>
                <a:cs typeface="Times New Roman" pitchFamily="18" charset="0"/>
              </a:rPr>
              <a:t>Допунски извори хране надокнађују недостатак појединих намирница и хранљивих материја. Ту се убрајају</a:t>
            </a:r>
            <a:r>
              <a:rPr lang="hr-HR" sz="2700" dirty="0" smtClean="0">
                <a:latin typeface="Times New Roman" pitchFamily="18" charset="0"/>
                <a:cs typeface="Times New Roman" pitchFamily="18" charset="0"/>
              </a:rPr>
              <a:t>:</a:t>
            </a:r>
            <a:endParaRPr lang="en-US" sz="2700" dirty="0" smtClean="0">
              <a:latin typeface="Times New Roman" pitchFamily="18" charset="0"/>
              <a:cs typeface="Times New Roman" pitchFamily="18" charset="0"/>
            </a:endParaRPr>
          </a:p>
          <a:p>
            <a:pPr marL="0" indent="0">
              <a:lnSpc>
                <a:spcPct val="80000"/>
              </a:lnSpc>
              <a:buNone/>
            </a:pPr>
            <a:endParaRPr lang="hr-HR" sz="2700" dirty="0">
              <a:latin typeface="Times New Roman" pitchFamily="18" charset="0"/>
              <a:cs typeface="Times New Roman" pitchFamily="18" charset="0"/>
            </a:endParaRPr>
          </a:p>
          <a:p>
            <a:pPr>
              <a:lnSpc>
                <a:spcPct val="80000"/>
              </a:lnSpc>
            </a:pPr>
            <a:r>
              <a:rPr lang="hr-HR" sz="2700" dirty="0">
                <a:latin typeface="Times New Roman" pitchFamily="18" charset="0"/>
                <a:cs typeface="Times New Roman" pitchFamily="18" charset="0"/>
              </a:rPr>
              <a:t>квасац као извор биолошки пуновредних протеина и витамина </a:t>
            </a:r>
            <a:r>
              <a:rPr lang="en-US" sz="2700" dirty="0" smtClean="0">
                <a:latin typeface="Times New Roman" pitchFamily="18" charset="0"/>
                <a:cs typeface="Times New Roman" pitchFamily="18" charset="0"/>
              </a:rPr>
              <a:t>B </a:t>
            </a:r>
            <a:r>
              <a:rPr lang="hr-HR" sz="2700" dirty="0" smtClean="0">
                <a:latin typeface="Times New Roman" pitchFamily="18" charset="0"/>
                <a:cs typeface="Times New Roman" pitchFamily="18" charset="0"/>
              </a:rPr>
              <a:t>комплекса</a:t>
            </a:r>
            <a:r>
              <a:rPr lang="hr-HR" sz="2700" dirty="0">
                <a:latin typeface="Times New Roman" pitchFamily="18" charset="0"/>
                <a:cs typeface="Times New Roman" pitchFamily="18" charset="0"/>
              </a:rPr>
              <a:t>, а додаје се чорбама, вариву и у већој количини пециву,</a:t>
            </a:r>
          </a:p>
          <a:p>
            <a:pPr>
              <a:lnSpc>
                <a:spcPct val="80000"/>
              </a:lnSpc>
            </a:pPr>
            <a:r>
              <a:rPr lang="hr-HR" sz="2700" dirty="0">
                <a:latin typeface="Times New Roman" pitchFamily="18" charset="0"/>
                <a:cs typeface="Times New Roman" pitchFamily="18" charset="0"/>
              </a:rPr>
              <a:t>гљиве као извор протеина и замена за месо, а једу се и куване, пржене и печене,</a:t>
            </a:r>
          </a:p>
          <a:p>
            <a:pPr>
              <a:lnSpc>
                <a:spcPct val="80000"/>
              </a:lnSpc>
            </a:pPr>
            <a:r>
              <a:rPr lang="hr-HR" sz="2700" dirty="0">
                <a:latin typeface="Times New Roman" pitchFamily="18" charset="0"/>
                <a:cs typeface="Times New Roman" pitchFamily="18" charset="0"/>
              </a:rPr>
              <a:t>дивље воће и плодови (јабука, крушка, мукиња, јаребика, брекиња, дрен, трњина, глог и др.) као извор витамина </a:t>
            </a:r>
            <a:r>
              <a:rPr lang="en-US" sz="2700" dirty="0" smtClean="0">
                <a:latin typeface="Times New Roman" pitchFamily="18" charset="0"/>
                <a:cs typeface="Times New Roman" pitchFamily="18" charset="0"/>
              </a:rPr>
              <a:t>C</a:t>
            </a:r>
            <a:r>
              <a:rPr lang="hr-HR" sz="2700" dirty="0" smtClean="0">
                <a:latin typeface="Times New Roman" pitchFamily="18" charset="0"/>
                <a:cs typeface="Times New Roman" pitchFamily="18" charset="0"/>
              </a:rPr>
              <a:t> </a:t>
            </a:r>
            <a:r>
              <a:rPr lang="hr-HR" sz="2700" dirty="0">
                <a:latin typeface="Times New Roman" pitchFamily="18" charset="0"/>
                <a:cs typeface="Times New Roman" pitchFamily="18" charset="0"/>
              </a:rPr>
              <a:t>и угљених хидрата,</a:t>
            </a:r>
          </a:p>
          <a:p>
            <a:pPr>
              <a:lnSpc>
                <a:spcPct val="80000"/>
              </a:lnSpc>
            </a:pPr>
            <a:r>
              <a:rPr lang="hr-HR" sz="2700" dirty="0">
                <a:latin typeface="Times New Roman" pitchFamily="18" charset="0"/>
                <a:cs typeface="Times New Roman" pitchFamily="18" charset="0"/>
              </a:rPr>
              <a:t>чајне биљке (иглице четинара, лишће купине, јагоде, малине, дивље руже, нана, мајкина душица, хајдучка трава, шипак и други народни чајеви) као извор витамина </a:t>
            </a:r>
            <a:r>
              <a:rPr lang="en-US" sz="2700" dirty="0">
                <a:latin typeface="Times New Roman" pitchFamily="18" charset="0"/>
                <a:cs typeface="Times New Roman" pitchFamily="18" charset="0"/>
              </a:rPr>
              <a:t>C</a:t>
            </a:r>
            <a:r>
              <a:rPr lang="hr-HR" sz="2700" dirty="0" smtClean="0">
                <a:latin typeface="Times New Roman" pitchFamily="18" charset="0"/>
                <a:cs typeface="Times New Roman" pitchFamily="18" charset="0"/>
              </a:rPr>
              <a:t>,</a:t>
            </a:r>
            <a:endParaRPr lang="sr-Cyrl-RS" sz="2700" dirty="0" smtClean="0">
              <a:latin typeface="Times New Roman" pitchFamily="18" charset="0"/>
              <a:cs typeface="Times New Roman" pitchFamily="18" charset="0"/>
            </a:endParaRPr>
          </a:p>
          <a:p>
            <a:pPr>
              <a:lnSpc>
                <a:spcPct val="80000"/>
              </a:lnSpc>
            </a:pPr>
            <a:r>
              <a:rPr lang="hr-HR" sz="2700" dirty="0" smtClean="0">
                <a:latin typeface="Times New Roman" pitchFamily="18" charset="0"/>
                <a:cs typeface="Times New Roman" pitchFamily="18" charset="0"/>
              </a:rPr>
              <a:t>дивље лиснато биље као извор карот</a:t>
            </a:r>
            <a:r>
              <a:rPr lang="sr-Cyrl-RS" sz="2700" dirty="0" smtClean="0">
                <a:latin typeface="Times New Roman" pitchFamily="18" charset="0"/>
                <a:cs typeface="Times New Roman" pitchFamily="18" charset="0"/>
              </a:rPr>
              <a:t>е</a:t>
            </a:r>
            <a:r>
              <a:rPr lang="hr-HR" sz="2700" dirty="0" smtClean="0">
                <a:latin typeface="Times New Roman" pitchFamily="18" charset="0"/>
                <a:cs typeface="Times New Roman" pitchFamily="18" charset="0"/>
              </a:rPr>
              <a:t>на, витамина </a:t>
            </a:r>
            <a:r>
              <a:rPr lang="en-US" sz="2700" dirty="0">
                <a:latin typeface="Times New Roman" pitchFamily="18" charset="0"/>
                <a:cs typeface="Times New Roman" pitchFamily="18" charset="0"/>
              </a:rPr>
              <a:t>C</a:t>
            </a:r>
            <a:r>
              <a:rPr lang="hr-HR" sz="2700" dirty="0" smtClean="0">
                <a:latin typeface="Times New Roman" pitchFamily="18" charset="0"/>
                <a:cs typeface="Times New Roman" pitchFamily="18" charset="0"/>
              </a:rPr>
              <a:t>, минерал</a:t>
            </a:r>
            <a:r>
              <a:rPr lang="sr-Cyrl-RS" sz="2700" dirty="0" smtClean="0">
                <a:latin typeface="Times New Roman" pitchFamily="18" charset="0"/>
                <a:cs typeface="Times New Roman" pitchFamily="18" charset="0"/>
              </a:rPr>
              <a:t>а</a:t>
            </a:r>
            <a:r>
              <a:rPr lang="hr-HR" sz="2700" dirty="0" smtClean="0">
                <a:latin typeface="Times New Roman" pitchFamily="18" charset="0"/>
                <a:cs typeface="Times New Roman" pitchFamily="18" charset="0"/>
              </a:rPr>
              <a:t> и угљених хидрата. За припрему чорби и варива користе се: све врсте коприва, коњско зеље, штавељ, штир, лобода, јагорчевина, брашњеник, детелина, луцерка, мишјакиња, боквица и др. За припрему салата користи се: кисељак, сремуш, маслачак (радич), матовилац, красуљак, зечја соца и др.,</a:t>
            </a:r>
          </a:p>
          <a:p>
            <a:pPr>
              <a:lnSpc>
                <a:spcPct val="80000"/>
              </a:lnSpc>
            </a:pPr>
            <a:r>
              <a:rPr lang="hr-HR" sz="2700" dirty="0" smtClean="0">
                <a:latin typeface="Times New Roman" pitchFamily="18" charset="0"/>
                <a:cs typeface="Times New Roman" pitchFamily="18" charset="0"/>
              </a:rPr>
              <a:t>ловна дивљач и друге дивље животиње (јежеви, пухови, корњаче, зебе, пужеви, ракови, шкољке</a:t>
            </a:r>
            <a:r>
              <a:rPr lang="sr-Cyrl-RS" sz="2700" dirty="0" smtClean="0">
                <a:latin typeface="Times New Roman" pitchFamily="18" charset="0"/>
                <a:cs typeface="Times New Roman" pitchFamily="18" charset="0"/>
              </a:rPr>
              <a:t>, змије</a:t>
            </a:r>
            <a:r>
              <a:rPr lang="hr-HR" sz="2700" dirty="0" smtClean="0">
                <a:latin typeface="Times New Roman" pitchFamily="18" charset="0"/>
                <a:cs typeface="Times New Roman" pitchFamily="18" charset="0"/>
              </a:rPr>
              <a:t> и др.), чије месо по калоричној вредности и садржају протеина одговара месу домаћих животиња</a:t>
            </a:r>
            <a:r>
              <a:rPr lang="hr-HR" sz="2700" dirty="0" smtClean="0"/>
              <a:t>.</a:t>
            </a:r>
            <a:endParaRPr lang="en-US" sz="2700" dirty="0" smtClean="0"/>
          </a:p>
          <a:p>
            <a:pPr>
              <a:lnSpc>
                <a:spcPct val="80000"/>
              </a:lnSpc>
            </a:pPr>
            <a:endParaRPr lang="en-US" sz="2200" dirty="0">
              <a:latin typeface="Times New Roman" pitchFamily="18" charset="0"/>
              <a:cs typeface="Times New Roman" pitchFamily="18" charset="0"/>
            </a:endParaRPr>
          </a:p>
        </p:txBody>
      </p:sp>
    </p:spTree>
    <p:extLst>
      <p:ext uri="{BB962C8B-B14F-4D97-AF65-F5344CB8AC3E}">
        <p14:creationId xmlns="" xmlns:p14="http://schemas.microsoft.com/office/powerpoint/2010/main" val="3515159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1"/>
          <p:cNvSpPr>
            <a:spLocks noGrp="1" noChangeArrowheads="1"/>
          </p:cNvSpPr>
          <p:nvPr>
            <p:ph type="title"/>
          </p:nvPr>
        </p:nvSpPr>
        <p:spPr>
          <a:xfrm>
            <a:off x="685800" y="301625"/>
            <a:ext cx="7772400" cy="1462088"/>
          </a:xfrm>
        </p:spPr>
        <p:txBody>
          <a:bodyPr>
            <a:normAutofit fontScale="90000"/>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sr-Cyrl-CS" sz="4000" dirty="0" smtClean="0"/>
              <a:t>Суша-период изузетно сувог времена, довољно дугог трајања да се поремети хидролошка равнотежа</a:t>
            </a:r>
          </a:p>
        </p:txBody>
      </p:sp>
      <p:sp>
        <p:nvSpPr>
          <p:cNvPr id="81923" name="Rectangle 2"/>
          <p:cNvSpPr>
            <a:spLocks noGrp="1" noChangeArrowheads="1"/>
          </p:cNvSpPr>
          <p:nvPr>
            <p:ph idx="1"/>
          </p:nvPr>
        </p:nvSpPr>
        <p:spPr>
          <a:xfrm>
            <a:off x="255262" y="1916832"/>
            <a:ext cx="8856984" cy="4114800"/>
          </a:xfrm>
        </p:spPr>
        <p:txBody>
          <a:bodyPr>
            <a:noAutofit/>
          </a:bodyPr>
          <a:lstStyle/>
          <a:p>
            <a:pPr marL="0" indent="0" eaLnBrk="1" hangingPunct="1">
              <a:spcBef>
                <a:spcPts val="1350"/>
              </a:spcBef>
              <a:buClr>
                <a:srgbClr val="FF3399"/>
              </a:buClr>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2400" dirty="0" smtClean="0">
                <a:latin typeface="Arial" charset="0"/>
              </a:rPr>
              <a:t>Јавља се сваке 3-5 године</a:t>
            </a:r>
          </a:p>
          <a:p>
            <a:pPr marL="0" indent="0" eaLnBrk="1" hangingPunct="1">
              <a:spcBef>
                <a:spcPts val="1350"/>
              </a:spcBef>
              <a:buClr>
                <a:srgbClr val="FF3399"/>
              </a:buClr>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2400" dirty="0" smtClean="0">
                <a:latin typeface="Arial" charset="0"/>
              </a:rPr>
              <a:t>Утицај на пољопривреду-смањење приноса 20-90% и више</a:t>
            </a:r>
          </a:p>
          <a:p>
            <a:pPr marL="0" indent="0" algn="ctr">
              <a:spcBef>
                <a:spcPts val="1350"/>
              </a:spcBef>
              <a:buClr>
                <a:srgbClr val="FF3399"/>
              </a:buClr>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2400" dirty="0" smtClean="0">
                <a:latin typeface="Arial" charset="0"/>
              </a:rPr>
              <a:t>Врсте </a:t>
            </a:r>
          </a:p>
          <a:p>
            <a:pPr marL="457200" indent="-457200">
              <a:spcBef>
                <a:spcPts val="1350"/>
              </a:spcBef>
              <a:buClr>
                <a:srgbClr val="FF3399"/>
              </a:buClr>
              <a:buFont typeface="+mj-lt"/>
              <a:buAutoNum type="arabicPeriod"/>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2400" dirty="0" smtClean="0">
                <a:latin typeface="Arial" charset="0"/>
              </a:rPr>
              <a:t>Мете</a:t>
            </a:r>
            <a:r>
              <a:rPr lang="en-US" sz="2400" dirty="0" smtClean="0">
                <a:latin typeface="Arial" charset="0"/>
              </a:rPr>
              <a:t>o</a:t>
            </a:r>
            <a:r>
              <a:rPr lang="sr-Cyrl-CS" sz="2400" dirty="0" smtClean="0">
                <a:latin typeface="Arial" charset="0"/>
              </a:rPr>
              <a:t>ролошка услед недостатка падавина, високе температуре ваздуха и појачаног ветра</a:t>
            </a:r>
          </a:p>
          <a:p>
            <a:pPr marL="457200" indent="-457200">
              <a:spcBef>
                <a:spcPts val="1350"/>
              </a:spcBef>
              <a:buClr>
                <a:srgbClr val="FF3399"/>
              </a:buClr>
              <a:buFont typeface="+mj-lt"/>
              <a:buAutoNum type="arabicPeriod"/>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2400" dirty="0" smtClean="0">
                <a:latin typeface="Arial" charset="0"/>
              </a:rPr>
              <a:t>Пољопривредна –недостатак влаге у тлу, </a:t>
            </a:r>
          </a:p>
          <a:p>
            <a:pPr marL="457200" indent="-457200">
              <a:spcBef>
                <a:spcPts val="1350"/>
              </a:spcBef>
              <a:buClr>
                <a:srgbClr val="FF3399"/>
              </a:buClr>
              <a:buFont typeface="+mj-lt"/>
              <a:buAutoNum type="arabicPeriod"/>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2400" dirty="0" smtClean="0">
                <a:latin typeface="Arial" charset="0"/>
              </a:rPr>
              <a:t>Хидролошка –ниски водостаји језера и река</a:t>
            </a:r>
          </a:p>
        </p:txBody>
      </p:sp>
    </p:spTree>
    <p:extLst>
      <p:ext uri="{BB962C8B-B14F-4D97-AF65-F5344CB8AC3E}">
        <p14:creationId xmlns="" xmlns:p14="http://schemas.microsoft.com/office/powerpoint/2010/main" val="632978612"/>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ormAutofit fontScale="90000"/>
          </a:bodyPr>
          <a:lstStyle/>
          <a:p>
            <a:r>
              <a:rPr lang="en-US" sz="4000" b="1" i="1">
                <a:latin typeface="Times New Roman" pitchFamily="18" charset="0"/>
                <a:cs typeface="Times New Roman" pitchFamily="18" charset="0"/>
              </a:rPr>
              <a:t>Исхрана становништва у ванредним стањима</a:t>
            </a:r>
          </a:p>
        </p:txBody>
      </p:sp>
      <p:sp>
        <p:nvSpPr>
          <p:cNvPr id="18435" name="Rectangle 3"/>
          <p:cNvSpPr>
            <a:spLocks noGrp="1" noChangeArrowheads="1"/>
          </p:cNvSpPr>
          <p:nvPr>
            <p:ph type="body" idx="1"/>
          </p:nvPr>
        </p:nvSpPr>
        <p:spPr>
          <a:xfrm>
            <a:off x="76200" y="1600200"/>
            <a:ext cx="8991600" cy="4953000"/>
          </a:xfrm>
        </p:spPr>
        <p:txBody>
          <a:bodyPr>
            <a:normAutofit fontScale="92500" lnSpcReduction="20000"/>
          </a:bodyPr>
          <a:lstStyle/>
          <a:p>
            <a:pPr>
              <a:lnSpc>
                <a:spcPct val="80000"/>
              </a:lnSpc>
            </a:pPr>
            <a:r>
              <a:rPr lang="hr-HR" sz="2200" dirty="0">
                <a:latin typeface="Times New Roman" pitchFamily="18" charset="0"/>
                <a:cs typeface="Times New Roman" pitchFamily="18" charset="0"/>
              </a:rPr>
              <a:t>Радиолошка контаминација хране настаје када радиоактивне материје, створене при нуклеарној експлозији, доспевају директно на летину, поврће, воће или остале незаштићене намирнице или у стоку путем контаминиране сточне хране, воде и ваздуха односно у биљке, које расту на контами-нираном земљишту. Незаштићене течне намирнице контаминирају се потпуно, а чврсте и растресите само по површини.</a:t>
            </a:r>
          </a:p>
          <a:p>
            <a:pPr marL="0" indent="0" algn="ctr">
              <a:lnSpc>
                <a:spcPct val="80000"/>
              </a:lnSpc>
              <a:buNone/>
            </a:pPr>
            <a:r>
              <a:rPr lang="hr-HR" sz="2200" dirty="0">
                <a:latin typeface="Times New Roman" pitchFamily="18" charset="0"/>
                <a:cs typeface="Times New Roman" pitchFamily="18" charset="0"/>
              </a:rPr>
              <a:t>Све намирнице, које су биле у подручју нуклеарне експлозије или радиоактивних падавина, контролишу се помоћу радиодетектора. За употребу се дозвољавају оне чији радиоактивитет не прелази норму наведену за воду и пиће. Остале се групишу на оне које су јако загађене, не могу се деконта-минисати, па се закопавају далеко од водних објеката и оне које се могу деконтаминисати</a:t>
            </a:r>
            <a:r>
              <a:rPr lang="en-US" sz="2200" dirty="0">
                <a:latin typeface="Times New Roman" pitchFamily="18" charset="0"/>
                <a:cs typeface="Times New Roman" pitchFamily="18" charset="0"/>
              </a:rPr>
              <a:t> </a:t>
            </a:r>
            <a:endParaRPr lang="sr-Cyrl-RS" sz="2200" dirty="0" smtClean="0">
              <a:latin typeface="Times New Roman" pitchFamily="18" charset="0"/>
              <a:cs typeface="Times New Roman" pitchFamily="18" charset="0"/>
            </a:endParaRPr>
          </a:p>
          <a:p>
            <a:pPr marL="0" indent="0" algn="ctr">
              <a:lnSpc>
                <a:spcPct val="80000"/>
              </a:lnSpc>
              <a:buNone/>
            </a:pPr>
            <a:endParaRPr lang="sr-Cyrl-RS" sz="2200" dirty="0" smtClean="0">
              <a:latin typeface="Times New Roman" pitchFamily="18" charset="0"/>
              <a:cs typeface="Times New Roman" pitchFamily="18" charset="0"/>
            </a:endParaRPr>
          </a:p>
          <a:p>
            <a:pPr marL="0" indent="0" algn="ctr">
              <a:lnSpc>
                <a:spcPct val="80000"/>
              </a:lnSpc>
              <a:buNone/>
            </a:pPr>
            <a:r>
              <a:rPr lang="hr-HR" sz="2400" dirty="0" smtClean="0">
                <a:latin typeface="Times New Roman" pitchFamily="18" charset="0"/>
                <a:cs typeface="Times New Roman" pitchFamily="18" charset="0"/>
              </a:rPr>
              <a:t> </a:t>
            </a:r>
            <a:r>
              <a:rPr lang="hr-HR" sz="2400" dirty="0">
                <a:latin typeface="Times New Roman" pitchFamily="18" charset="0"/>
                <a:cs typeface="Times New Roman" pitchFamily="18" charset="0"/>
              </a:rPr>
              <a:t>Д</a:t>
            </a:r>
            <a:r>
              <a:rPr lang="sr-Cyrl-RS" sz="2400" dirty="0">
                <a:latin typeface="Times New Roman" pitchFamily="18" charset="0"/>
                <a:cs typeface="Times New Roman" pitchFamily="18" charset="0"/>
              </a:rPr>
              <a:t>е</a:t>
            </a:r>
            <a:r>
              <a:rPr lang="hr-HR" sz="2400" dirty="0">
                <a:latin typeface="Times New Roman" pitchFamily="18" charset="0"/>
                <a:cs typeface="Times New Roman" pitchFamily="18" charset="0"/>
              </a:rPr>
              <a:t>контаминација:</a:t>
            </a:r>
          </a:p>
          <a:p>
            <a:pPr>
              <a:lnSpc>
                <a:spcPct val="80000"/>
              </a:lnSpc>
            </a:pPr>
            <a:r>
              <a:rPr lang="hr-HR" sz="2400" dirty="0">
                <a:latin typeface="Times New Roman" pitchFamily="18" charset="0"/>
                <a:cs typeface="Times New Roman" pitchFamily="18" charset="0"/>
              </a:rPr>
              <a:t>код неупакованих, чврстих намирница скида се површински слој и закопава, </a:t>
            </a:r>
          </a:p>
          <a:p>
            <a:pPr>
              <a:lnSpc>
                <a:spcPct val="80000"/>
              </a:lnSpc>
            </a:pPr>
            <a:r>
              <a:rPr lang="hr-HR" sz="2400" dirty="0">
                <a:latin typeface="Times New Roman" pitchFamily="18" charset="0"/>
                <a:cs typeface="Times New Roman" pitchFamily="18" charset="0"/>
              </a:rPr>
              <a:t>метална, стаклена, пластична амбалажа упакованих намирница пере се само водом или детерџентима, а дрвена, папирна или текстилна амбалажа се прво усиса или очисти метлицом, па се амбалажа скида, уклања се површински слој намирница и оне се пребацују у чисту амбалажу.</a:t>
            </a:r>
          </a:p>
          <a:p>
            <a:pPr>
              <a:lnSpc>
                <a:spcPct val="80000"/>
              </a:lnSpc>
            </a:pPr>
            <a:r>
              <a:rPr lang="hr-HR" sz="2400" dirty="0">
                <a:latin typeface="Times New Roman" pitchFamily="18" charset="0"/>
                <a:cs typeface="Times New Roman" pitchFamily="18" charset="0"/>
              </a:rPr>
              <a:t>Деконтаминисане намирнице се обавезно контролишу р</a:t>
            </a:r>
            <a:r>
              <a:rPr lang="sr-Cyrl-CS" sz="2400" dirty="0">
                <a:latin typeface="Times New Roman" pitchFamily="18" charset="0"/>
                <a:cs typeface="Times New Roman" pitchFamily="18" charset="0"/>
              </a:rPr>
              <a:t>а</a:t>
            </a:r>
            <a:r>
              <a:rPr lang="hr-HR" sz="2400" dirty="0">
                <a:latin typeface="Times New Roman" pitchFamily="18" charset="0"/>
                <a:cs typeface="Times New Roman" pitchFamily="18" charset="0"/>
              </a:rPr>
              <a:t>диодетектором.</a:t>
            </a:r>
            <a:endParaRPr lang="en-US" sz="2400" dirty="0">
              <a:latin typeface="Times New Roman" pitchFamily="18" charset="0"/>
              <a:cs typeface="Times New Roman" pitchFamily="18" charset="0"/>
            </a:endParaRPr>
          </a:p>
          <a:p>
            <a:pPr>
              <a:lnSpc>
                <a:spcPct val="80000"/>
              </a:lnSpc>
            </a:pPr>
            <a:endParaRPr lang="en-US" sz="2200" dirty="0">
              <a:latin typeface="Times New Roman" pitchFamily="18" charset="0"/>
              <a:cs typeface="Times New Roman" pitchFamily="18" charset="0"/>
            </a:endParaRPr>
          </a:p>
        </p:txBody>
      </p:sp>
    </p:spTree>
    <p:extLst>
      <p:ext uri="{BB962C8B-B14F-4D97-AF65-F5344CB8AC3E}">
        <p14:creationId xmlns="" xmlns:p14="http://schemas.microsoft.com/office/powerpoint/2010/main" val="124971840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sz="4000" b="1" i="1">
                <a:latin typeface="Times New Roman" pitchFamily="18" charset="0"/>
                <a:cs typeface="Times New Roman" pitchFamily="18" charset="0"/>
              </a:rPr>
              <a:t>Исхрана становништва у ванредним стањима</a:t>
            </a:r>
          </a:p>
        </p:txBody>
      </p:sp>
      <p:sp>
        <p:nvSpPr>
          <p:cNvPr id="20483" name="Rectangle 3"/>
          <p:cNvSpPr>
            <a:spLocks noGrp="1" noChangeArrowheads="1"/>
          </p:cNvSpPr>
          <p:nvPr>
            <p:ph type="body" sz="half" idx="1"/>
          </p:nvPr>
        </p:nvSpPr>
        <p:spPr>
          <a:xfrm>
            <a:off x="152400" y="1981200"/>
            <a:ext cx="8812088" cy="4724400"/>
          </a:xfrm>
        </p:spPr>
        <p:txBody>
          <a:bodyPr>
            <a:normAutofit lnSpcReduction="10000"/>
          </a:bodyPr>
          <a:lstStyle/>
          <a:p>
            <a:pPr>
              <a:lnSpc>
                <a:spcPct val="80000"/>
              </a:lnSpc>
            </a:pPr>
            <a:r>
              <a:rPr lang="hr-HR" sz="2000" dirty="0">
                <a:latin typeface="Times New Roman" pitchFamily="18" charset="0"/>
                <a:cs typeface="Times New Roman" pitchFamily="18" charset="0"/>
              </a:rPr>
              <a:t>Хемијска контаминација хране настаје приликом примене бојних отрова (пликавци, нервни бојни отрови), отровних димова, хербицида, дефоли-јаната и диверзантских отрова. Могу се контаминисати само незаштићене немирнице. Непропусна и непромочива амбалажа (метал, стакло, херметичка дрвена) добро штите. Отрови продиру кроз нехерметичку дрвену амбалажу, папир и текстил, па и пластичну под одређеним условима и контаминирају површински слој. Течни отрови продиру у незаштићене намирнице до дубине од 2 до 6 цм, а њихове паре и отрови у чврстом стању загађују само површи-нски слој. Течне намирнице се контаминирају у потпуности. У подручјима где су примењена хемијска борбена средства обавезно се контролишу намирнице помоћу посебних прибора (хемијски детектори, токсиколошки комплети).</a:t>
            </a:r>
            <a:r>
              <a:rPr lang="en-US" sz="2000" dirty="0">
                <a:latin typeface="Times New Roman" pitchFamily="18" charset="0"/>
                <a:cs typeface="Times New Roman" pitchFamily="18" charset="0"/>
              </a:rPr>
              <a:t> </a:t>
            </a:r>
            <a:endParaRPr lang="sr-Cyrl-RS" sz="2000" dirty="0" smtClean="0">
              <a:latin typeface="Times New Roman" pitchFamily="18" charset="0"/>
              <a:cs typeface="Times New Roman" pitchFamily="18" charset="0"/>
            </a:endParaRPr>
          </a:p>
          <a:p>
            <a:pPr marL="0" indent="0">
              <a:lnSpc>
                <a:spcPct val="80000"/>
              </a:lnSpc>
              <a:buNone/>
            </a:pPr>
            <a:endParaRPr lang="sr-Cyrl-RS" sz="2000" dirty="0" smtClean="0">
              <a:latin typeface="Times New Roman" pitchFamily="18" charset="0"/>
              <a:cs typeface="Times New Roman" pitchFamily="18" charset="0"/>
            </a:endParaRPr>
          </a:p>
          <a:p>
            <a:pPr>
              <a:lnSpc>
                <a:spcPct val="80000"/>
              </a:lnSpc>
            </a:pPr>
            <a:r>
              <a:rPr lang="hr-HR" sz="2000" dirty="0">
                <a:latin typeface="Times New Roman" pitchFamily="18" charset="0"/>
                <a:cs typeface="Times New Roman" pitchFamily="18" charset="0"/>
              </a:rPr>
              <a:t>Хемијска деконтаминација изводи се тако што се код неупакованих чврстих намирница скида површински слој (2 – 6 </a:t>
            </a:r>
            <a:r>
              <a:rPr lang="en-US" sz="2000" dirty="0">
                <a:latin typeface="Times New Roman" pitchFamily="18" charset="0"/>
                <a:cs typeface="Times New Roman" pitchFamily="18" charset="0"/>
              </a:rPr>
              <a:t>cm</a:t>
            </a:r>
            <a:r>
              <a:rPr lang="hr-HR" sz="2000" dirty="0">
                <a:latin typeface="Times New Roman" pitchFamily="18" charset="0"/>
                <a:cs typeface="Times New Roman" pitchFamily="18" charset="0"/>
              </a:rPr>
              <a:t>) и закопа или спали, код пакованих намирница непромочива амбалажа се обради хлорним средствима, а остала амбалажа се скида, површински слој намирнице уклања и остатак премешта у чисту амбалажу. Потпуност деконтаминације се проверава. Течне </a:t>
            </a:r>
            <a:r>
              <a:rPr lang="hr-HR" sz="2000" dirty="0" smtClean="0">
                <a:latin typeface="Times New Roman" pitchFamily="18" charset="0"/>
                <a:cs typeface="Times New Roman" pitchFamily="18" charset="0"/>
              </a:rPr>
              <a:t>незаштићене </a:t>
            </a:r>
            <a:r>
              <a:rPr lang="hr-HR" sz="2000" dirty="0">
                <a:latin typeface="Times New Roman" pitchFamily="18" charset="0"/>
                <a:cs typeface="Times New Roman" pitchFamily="18" charset="0"/>
              </a:rPr>
              <a:t>намирнице не могу се деконтаминисати. Заштита од хемијске </a:t>
            </a:r>
            <a:r>
              <a:rPr lang="hr-HR" sz="2000" dirty="0" smtClean="0">
                <a:latin typeface="Times New Roman" pitchFamily="18" charset="0"/>
                <a:cs typeface="Times New Roman" pitchFamily="18" charset="0"/>
              </a:rPr>
              <a:t>контаминације </a:t>
            </a:r>
            <a:r>
              <a:rPr lang="hr-HR" sz="2000" dirty="0">
                <a:latin typeface="Times New Roman" pitchFamily="18" charset="0"/>
                <a:cs typeface="Times New Roman" pitchFamily="18" charset="0"/>
              </a:rPr>
              <a:t>састоји се у паковању, покривању и смештају хране у затворене просторије.</a:t>
            </a:r>
            <a:endParaRPr lang="en-US" sz="2000" dirty="0">
              <a:latin typeface="Times New Roman" pitchFamily="18" charset="0"/>
              <a:cs typeface="Times New Roman" pitchFamily="18" charset="0"/>
            </a:endParaRPr>
          </a:p>
          <a:p>
            <a:pPr>
              <a:lnSpc>
                <a:spcPct val="80000"/>
              </a:lnSpc>
            </a:pPr>
            <a:endParaRPr lang="en-US" sz="1400" dirty="0">
              <a:latin typeface="Times New Roman" pitchFamily="18" charset="0"/>
              <a:cs typeface="Times New Roman" pitchFamily="18" charset="0"/>
            </a:endParaRPr>
          </a:p>
        </p:txBody>
      </p:sp>
    </p:spTree>
    <p:extLst>
      <p:ext uri="{BB962C8B-B14F-4D97-AF65-F5344CB8AC3E}">
        <p14:creationId xmlns="" xmlns:p14="http://schemas.microsoft.com/office/powerpoint/2010/main" val="25975446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normAutofit fontScale="90000"/>
          </a:bodyPr>
          <a:lstStyle/>
          <a:p>
            <a:r>
              <a:rPr lang="en-US" sz="4000" b="1" i="1">
                <a:latin typeface="Times New Roman" pitchFamily="18" charset="0"/>
                <a:cs typeface="Times New Roman" pitchFamily="18" charset="0"/>
              </a:rPr>
              <a:t>Исхрана становништва у ванредним стањима</a:t>
            </a:r>
          </a:p>
        </p:txBody>
      </p:sp>
      <p:sp>
        <p:nvSpPr>
          <p:cNvPr id="22531" name="Rectangle 3"/>
          <p:cNvSpPr>
            <a:spLocks noGrp="1" noChangeArrowheads="1"/>
          </p:cNvSpPr>
          <p:nvPr>
            <p:ph type="body" idx="1"/>
          </p:nvPr>
        </p:nvSpPr>
        <p:spPr/>
        <p:txBody>
          <a:bodyPr/>
          <a:lstStyle/>
          <a:p>
            <a:pPr>
              <a:lnSpc>
                <a:spcPct val="80000"/>
              </a:lnSpc>
            </a:pPr>
            <a:r>
              <a:rPr lang="hr-HR" sz="2400" dirty="0">
                <a:latin typeface="Times New Roman" pitchFamily="18" charset="0"/>
                <a:cs typeface="Times New Roman" pitchFamily="18" charset="0"/>
              </a:rPr>
              <a:t>Биолошка контаминација хране настаје директним доспевањем биолошких агенаса у незаштићене намирнице приликом примене биолошког оружја и путем диверзија, као и заражавањем стоке и других животиња, које се користе за људску исхрану. </a:t>
            </a:r>
            <a:endParaRPr lang="sr-Cyrl-RS" sz="2400" dirty="0" smtClean="0">
              <a:latin typeface="Times New Roman" pitchFamily="18" charset="0"/>
              <a:cs typeface="Times New Roman" pitchFamily="18" charset="0"/>
            </a:endParaRPr>
          </a:p>
          <a:p>
            <a:pPr>
              <a:lnSpc>
                <a:spcPct val="80000"/>
              </a:lnSpc>
            </a:pPr>
            <a:r>
              <a:rPr lang="hr-HR" sz="2400" dirty="0" smtClean="0">
                <a:latin typeface="Times New Roman" pitchFamily="18" charset="0"/>
                <a:cs typeface="Times New Roman" pitchFamily="18" charset="0"/>
              </a:rPr>
              <a:t>Противбиолошка </a:t>
            </a:r>
            <a:r>
              <a:rPr lang="hr-HR" sz="2400" dirty="0">
                <a:latin typeface="Times New Roman" pitchFamily="18" charset="0"/>
                <a:cs typeface="Times New Roman" pitchFamily="18" charset="0"/>
              </a:rPr>
              <a:t>заштита се састоји у чувању хране од контаминације на начин наведен код заштите од радиоактивних материја, пооштреном ветеринарском надзору, добром прању и термичкој обради (печење, пржење, кување) хране. </a:t>
            </a:r>
            <a:endParaRPr lang="sr-Cyrl-RS" sz="2400" dirty="0" smtClean="0">
              <a:latin typeface="Times New Roman" pitchFamily="18" charset="0"/>
              <a:cs typeface="Times New Roman" pitchFamily="18" charset="0"/>
            </a:endParaRPr>
          </a:p>
          <a:p>
            <a:pPr>
              <a:lnSpc>
                <a:spcPct val="80000"/>
              </a:lnSpc>
            </a:pPr>
            <a:r>
              <a:rPr lang="hr-HR" sz="2400" dirty="0" smtClean="0">
                <a:latin typeface="Times New Roman" pitchFamily="18" charset="0"/>
                <a:cs typeface="Times New Roman" pitchFamily="18" charset="0"/>
              </a:rPr>
              <a:t>Амбалажа </a:t>
            </a:r>
            <a:r>
              <a:rPr lang="hr-HR" sz="2400" dirty="0">
                <a:latin typeface="Times New Roman" pitchFamily="18" charset="0"/>
                <a:cs typeface="Times New Roman" pitchFamily="18" charset="0"/>
              </a:rPr>
              <a:t>упакованих намирница може се деконтаминисати растворима хлорних препарата или спаљивањем на пламену. </a:t>
            </a:r>
            <a:endParaRPr lang="en-US" sz="2400" dirty="0">
              <a:latin typeface="Times New Roman" pitchFamily="18" charset="0"/>
              <a:cs typeface="Times New Roman" pitchFamily="18" charset="0"/>
            </a:endParaRPr>
          </a:p>
        </p:txBody>
      </p:sp>
    </p:spTree>
    <p:extLst>
      <p:ext uri="{BB962C8B-B14F-4D97-AF65-F5344CB8AC3E}">
        <p14:creationId xmlns="" xmlns:p14="http://schemas.microsoft.com/office/powerpoint/2010/main" val="340526742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Content Placeholder 2"/>
          <p:cNvSpPr>
            <a:spLocks noGrp="1"/>
          </p:cNvSpPr>
          <p:nvPr>
            <p:ph idx="1"/>
          </p:nvPr>
        </p:nvSpPr>
        <p:spPr/>
        <p:txBody>
          <a:bodyPr>
            <a:normAutofit/>
          </a:bodyPr>
          <a:lstStyle/>
          <a:p>
            <a:pPr marL="109728" indent="0">
              <a:buNone/>
            </a:pPr>
            <a:r>
              <a:rPr lang="sr-Cyrl-CS" sz="4400" dirty="0" smtClean="0"/>
              <a:t>Отровне биљке:</a:t>
            </a:r>
          </a:p>
          <a:p>
            <a:pPr marL="109728" indent="0">
              <a:buNone/>
            </a:pPr>
            <a:r>
              <a:rPr lang="sr-Cyrl-CS" sz="4400" dirty="0" smtClean="0"/>
              <a:t>Велебиље</a:t>
            </a:r>
          </a:p>
          <a:p>
            <a:pPr marL="109728" indent="0">
              <a:buNone/>
            </a:pPr>
            <a:r>
              <a:rPr lang="sr-Cyrl-CS" sz="4400" dirty="0" smtClean="0"/>
              <a:t>Буника</a:t>
            </a:r>
          </a:p>
          <a:p>
            <a:pPr marL="109728" indent="0">
              <a:buNone/>
            </a:pPr>
            <a:r>
              <a:rPr lang="sr-Cyrl-CS" sz="4400" dirty="0" smtClean="0"/>
              <a:t>Ђурђевак</a:t>
            </a:r>
          </a:p>
          <a:p>
            <a:pPr marL="109728" indent="0">
              <a:buNone/>
            </a:pPr>
            <a:endParaRPr lang="sr-Cyrl-CS" sz="4400" dirty="0" smtClean="0"/>
          </a:p>
          <a:p>
            <a:pPr marL="109728" indent="0">
              <a:buNone/>
            </a:pPr>
            <a:endParaRPr lang="sr-Latn-CS" sz="4400" dirty="0" smtClean="0"/>
          </a:p>
        </p:txBody>
      </p:sp>
    </p:spTree>
    <p:extLst>
      <p:ext uri="{BB962C8B-B14F-4D97-AF65-F5344CB8AC3E}">
        <p14:creationId xmlns="" xmlns:p14="http://schemas.microsoft.com/office/powerpoint/2010/main" val="223633340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
          <p:cNvSpPr>
            <a:spLocks noGrp="1" noChangeArrowheads="1"/>
          </p:cNvSpPr>
          <p:nvPr>
            <p:ph type="title"/>
          </p:nvPr>
        </p:nvSpPr>
        <p:spPr>
          <a:xfrm>
            <a:off x="685800" y="301625"/>
            <a:ext cx="7772400" cy="1462088"/>
          </a:xfrm>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sr-Cyrl-CS" smtClean="0"/>
              <a:t>ОСКУДИЦА ХРАНЕ</a:t>
            </a:r>
          </a:p>
        </p:txBody>
      </p:sp>
      <p:sp>
        <p:nvSpPr>
          <p:cNvPr id="11267" name="Rectangle 2"/>
          <p:cNvSpPr>
            <a:spLocks noGrp="1" noChangeArrowheads="1"/>
          </p:cNvSpPr>
          <p:nvPr>
            <p:ph idx="1"/>
          </p:nvPr>
        </p:nvSpPr>
        <p:spPr>
          <a:xfrm>
            <a:off x="685800" y="1981200"/>
            <a:ext cx="7772400" cy="4235450"/>
          </a:xfrm>
        </p:spPr>
        <p:txBody>
          <a:bodyPr>
            <a:normAutofit fontScale="92500" lnSpcReduction="20000"/>
          </a:bodyPr>
          <a:lstStyle/>
          <a:p>
            <a:pPr marL="341313" indent="-341313" eaLnBrk="1" hangingPunct="1">
              <a:spcBef>
                <a:spcPts val="1000"/>
              </a:spcBef>
              <a:buClr>
                <a:srgbClr val="FF3399"/>
              </a:buClr>
              <a:buFont typeface="Arial Black"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sr-Latn-CS" sz="4000" dirty="0" smtClean="0"/>
          </a:p>
          <a:p>
            <a:pPr marL="341313" indent="-341313" eaLnBrk="1" hangingPunct="1">
              <a:spcBef>
                <a:spcPts val="1000"/>
              </a:spcBef>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4000" dirty="0" smtClean="0"/>
              <a:t>Глад, неухрањеност-болест</a:t>
            </a:r>
          </a:p>
          <a:p>
            <a:pPr marL="341313" indent="-341313" eaLnBrk="1" hangingPunct="1">
              <a:spcBef>
                <a:spcPts val="1000"/>
              </a:spcBef>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4000" dirty="0" smtClean="0"/>
              <a:t>Алиментарне болести</a:t>
            </a:r>
          </a:p>
          <a:p>
            <a:pPr marL="341313" indent="-341313" eaLnBrk="1" hangingPunct="1">
              <a:spcBef>
                <a:spcPts val="1000"/>
              </a:spcBef>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4000" dirty="0" smtClean="0"/>
              <a:t>Повећана општа осетљивост према инфективним агенсима</a:t>
            </a:r>
          </a:p>
          <a:p>
            <a:pPr marL="341313" indent="-341313" eaLnBrk="1" hangingPunct="1">
              <a:spcBef>
                <a:spcPts val="1000"/>
              </a:spcBef>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4000" dirty="0" smtClean="0"/>
              <a:t>Повећано опште обољевање</a:t>
            </a:r>
          </a:p>
          <a:p>
            <a:pPr marL="341313" indent="-341313" eaLnBrk="1" hangingPunct="1">
              <a:spcBef>
                <a:spcPts val="1000"/>
              </a:spcBef>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4000" dirty="0" smtClean="0"/>
              <a:t>Повећано опште умирање</a:t>
            </a:r>
          </a:p>
        </p:txBody>
      </p:sp>
    </p:spTree>
    <p:extLst>
      <p:ext uri="{BB962C8B-B14F-4D97-AF65-F5344CB8AC3E}">
        <p14:creationId xmlns="" xmlns:p14="http://schemas.microsoft.com/office/powerpoint/2010/main" val="3486972944"/>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
          <p:cNvSpPr>
            <a:spLocks noGrp="1" noChangeArrowheads="1"/>
          </p:cNvSpPr>
          <p:nvPr>
            <p:ph type="title"/>
          </p:nvPr>
        </p:nvSpPr>
        <p:spPr>
          <a:xfrm>
            <a:off x="685800" y="301625"/>
            <a:ext cx="7772400" cy="1462088"/>
          </a:xfrm>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sr-Cyrl-CS" smtClean="0"/>
              <a:t>РЕЗЕРВЕ НАМИРНИЦА</a:t>
            </a:r>
          </a:p>
        </p:txBody>
      </p:sp>
      <p:sp>
        <p:nvSpPr>
          <p:cNvPr id="12291" name="Rectangle 2"/>
          <p:cNvSpPr>
            <a:spLocks noGrp="1" noChangeArrowheads="1"/>
          </p:cNvSpPr>
          <p:nvPr>
            <p:ph idx="1"/>
          </p:nvPr>
        </p:nvSpPr>
        <p:spPr>
          <a:xfrm>
            <a:off x="685800" y="1981200"/>
            <a:ext cx="7772400" cy="4587875"/>
          </a:xfrm>
        </p:spPr>
        <p:txBody>
          <a:bodyPr numCol="2">
            <a:normAutofit fontScale="85000" lnSpcReduction="20000"/>
          </a:bodyPr>
          <a:lstStyle/>
          <a:p>
            <a:pPr marL="341313" indent="-341313" eaLnBrk="1" hangingPunct="1">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dirty="0" smtClean="0"/>
              <a:t>Законом уређено (закон, правилници, упутства, стратегије)</a:t>
            </a:r>
          </a:p>
          <a:p>
            <a:pPr marL="341313" indent="-341313" eaLnBrk="1" hangingPunct="1">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dirty="0" smtClean="0"/>
              <a:t>Општи и локални ниво</a:t>
            </a:r>
          </a:p>
          <a:p>
            <a:pPr marL="341313" indent="-341313" eaLnBrk="1" hangingPunct="1">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dirty="0" smtClean="0"/>
              <a:t>Брашно, тестенине, пиринач</a:t>
            </a:r>
          </a:p>
          <a:p>
            <a:pPr marL="341313" indent="-341313" eaLnBrk="1" hangingPunct="1">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dirty="0" smtClean="0"/>
              <a:t>Месо, месни производи, конзервирана риба</a:t>
            </a:r>
          </a:p>
          <a:p>
            <a:pPr marL="341313" indent="-341313" eaLnBrk="1" hangingPunct="1">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dirty="0" smtClean="0"/>
              <a:t>Млеко у праху, млечни производи</a:t>
            </a:r>
          </a:p>
          <a:p>
            <a:pPr marL="341313" indent="-341313" eaLnBrk="1" hangingPunct="1">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dirty="0" smtClean="0"/>
              <a:t>Шећер и масноће</a:t>
            </a:r>
          </a:p>
          <a:p>
            <a:pPr marL="341313" indent="-341313">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dirty="0" smtClean="0"/>
              <a:t>Суве </a:t>
            </a:r>
            <a:r>
              <a:rPr lang="sr-Cyrl-CS" dirty="0"/>
              <a:t>легуминозеГотова јела</a:t>
            </a:r>
          </a:p>
          <a:p>
            <a:pPr marL="341313" indent="-341313">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dirty="0"/>
              <a:t>Месне или рибље конзерве</a:t>
            </a:r>
          </a:p>
          <a:p>
            <a:pPr marL="341313" indent="-341313">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dirty="0"/>
              <a:t>Воћни компоти</a:t>
            </a:r>
          </a:p>
          <a:p>
            <a:pPr marL="341313" indent="-341313">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dirty="0"/>
              <a:t>Чоколада</a:t>
            </a:r>
          </a:p>
          <a:p>
            <a:pPr marL="341313" indent="-341313">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dirty="0"/>
              <a:t>Двопек</a:t>
            </a:r>
          </a:p>
          <a:p>
            <a:pPr marL="341313" indent="-341313">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dirty="0"/>
              <a:t>Екстракт кафе</a:t>
            </a:r>
          </a:p>
          <a:p>
            <a:pPr marL="341313" indent="-341313">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dirty="0"/>
              <a:t>Чај</a:t>
            </a:r>
          </a:p>
          <a:p>
            <a:pPr marL="341313" indent="-341313" eaLnBrk="1" hangingPunct="1">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sr-Cyrl-CS" dirty="0" smtClean="0"/>
          </a:p>
          <a:p>
            <a:pPr marL="341313" indent="-341313" eaLnBrk="1" hangingPunct="1">
              <a:buClr>
                <a:srgbClr val="FF3399"/>
              </a:buClr>
              <a:buFont typeface="Arial Black"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sr-Cyrl-CS" dirty="0" smtClean="0"/>
          </a:p>
        </p:txBody>
      </p:sp>
    </p:spTree>
    <p:extLst>
      <p:ext uri="{BB962C8B-B14F-4D97-AF65-F5344CB8AC3E}">
        <p14:creationId xmlns="" xmlns:p14="http://schemas.microsoft.com/office/powerpoint/2010/main" val="4057236809"/>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1"/>
          <p:cNvSpPr>
            <a:spLocks noGrp="1" noChangeArrowheads="1"/>
          </p:cNvSpPr>
          <p:nvPr>
            <p:ph type="title"/>
          </p:nvPr>
        </p:nvSpPr>
        <p:spPr>
          <a:xfrm>
            <a:off x="685800" y="71438"/>
            <a:ext cx="7772400" cy="1922462"/>
          </a:xfrm>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sr-Cyrl-CS" sz="4000" dirty="0"/>
              <a:t>ДЕКОНТАМИНАЦИЈА ХРАНЕ</a:t>
            </a:r>
            <a:br>
              <a:rPr lang="sr-Cyrl-CS" sz="4000" dirty="0"/>
            </a:br>
            <a:endParaRPr lang="sr-Cyrl-CS" sz="4000" dirty="0" smtClean="0"/>
          </a:p>
        </p:txBody>
      </p:sp>
      <p:sp>
        <p:nvSpPr>
          <p:cNvPr id="54275" name="Rectangle 2"/>
          <p:cNvSpPr>
            <a:spLocks noGrp="1" noChangeArrowheads="1"/>
          </p:cNvSpPr>
          <p:nvPr>
            <p:ph idx="1"/>
          </p:nvPr>
        </p:nvSpPr>
        <p:spPr>
          <a:xfrm>
            <a:off x="228600" y="1295400"/>
            <a:ext cx="8686800" cy="5334000"/>
          </a:xfrm>
        </p:spPr>
        <p:txBody>
          <a:bodyPr numCol="2">
            <a:normAutofit fontScale="77500" lnSpcReduction="20000"/>
          </a:bodyPr>
          <a:lstStyle/>
          <a:p>
            <a:pPr marL="341313" indent="-341313" algn="ctr">
              <a:lnSpc>
                <a:spcPct val="90000"/>
              </a:lnSpc>
              <a:spcBef>
                <a:spcPts val="700"/>
              </a:spcBef>
              <a:buClr>
                <a:srgbClr val="FF3399"/>
              </a:buClr>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3100" dirty="0" smtClean="0"/>
              <a:t>РАДИОЛОШКА</a:t>
            </a:r>
          </a:p>
          <a:p>
            <a:pPr marL="341313" indent="-341313" algn="ctr">
              <a:lnSpc>
                <a:spcPct val="90000"/>
              </a:lnSpc>
              <a:spcBef>
                <a:spcPts val="700"/>
              </a:spcBef>
              <a:buClr>
                <a:srgbClr val="FF3399"/>
              </a:buClr>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sr-Cyrl-CS" sz="3100" dirty="0" smtClean="0"/>
          </a:p>
          <a:p>
            <a:pPr marL="341313" indent="-341313" eaLnBrk="1" hangingPunct="1">
              <a:lnSpc>
                <a:spcPct val="90000"/>
              </a:lnSpc>
              <a:spcBef>
                <a:spcPts val="700"/>
              </a:spcBef>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3100" dirty="0" smtClean="0"/>
              <a:t>Непропусна амбалажа – Опрати!</a:t>
            </a:r>
          </a:p>
          <a:p>
            <a:pPr marL="341313" indent="-341313" eaLnBrk="1" hangingPunct="1">
              <a:lnSpc>
                <a:spcPct val="90000"/>
              </a:lnSpc>
              <a:spcBef>
                <a:spcPts val="700"/>
              </a:spcBef>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3100" dirty="0" smtClean="0"/>
              <a:t>Пропусна амбалажа – </a:t>
            </a:r>
            <a:r>
              <a:rPr lang="sr-Cyrl-CS" sz="3100" dirty="0" smtClean="0">
                <a:solidFill>
                  <a:srgbClr val="FE1F08"/>
                </a:solidFill>
              </a:rPr>
              <a:t>ЧВРСТЕ</a:t>
            </a:r>
            <a:r>
              <a:rPr lang="sr-Cyrl-CS" sz="3100" dirty="0" smtClean="0"/>
              <a:t> и растресите намирнице – скинути 3 цм површног слоја</a:t>
            </a:r>
          </a:p>
          <a:p>
            <a:pPr marL="341313" indent="-341313" eaLnBrk="1" hangingPunct="1">
              <a:lnSpc>
                <a:spcPct val="90000"/>
              </a:lnSpc>
              <a:spcBef>
                <a:spcPts val="700"/>
              </a:spcBef>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3100" dirty="0" smtClean="0">
                <a:solidFill>
                  <a:srgbClr val="FE1F08"/>
                </a:solidFill>
              </a:rPr>
              <a:t>ТЕЧНЕ НАМИРНИЦЕ НЕМОГУЋЕ ЈЕ ДЕКОНТАМИНИРАТИ!</a:t>
            </a:r>
          </a:p>
          <a:p>
            <a:pPr marL="341313" indent="-341313" eaLnBrk="1" hangingPunct="1">
              <a:lnSpc>
                <a:spcPct val="90000"/>
              </a:lnSpc>
              <a:spcBef>
                <a:spcPts val="700"/>
              </a:spcBef>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3100" dirty="0" smtClean="0"/>
              <a:t>Закопати контаминирани материјал</a:t>
            </a:r>
          </a:p>
          <a:p>
            <a:pPr marL="341313" indent="-341313" eaLnBrk="1" hangingPunct="1">
              <a:lnSpc>
                <a:spcPct val="90000"/>
              </a:lnSpc>
              <a:spcBef>
                <a:spcPts val="700"/>
              </a:spcBef>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sr-Cyrl-CS" sz="3100" dirty="0"/>
          </a:p>
          <a:p>
            <a:pPr marL="341313" indent="-341313" eaLnBrk="1" hangingPunct="1">
              <a:lnSpc>
                <a:spcPct val="90000"/>
              </a:lnSpc>
              <a:spcBef>
                <a:spcPts val="700"/>
              </a:spcBef>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sr-Cyrl-CS" sz="3100" dirty="0" smtClean="0"/>
          </a:p>
          <a:p>
            <a:pPr marL="341313" indent="-341313" eaLnBrk="1" hangingPunct="1">
              <a:lnSpc>
                <a:spcPct val="90000"/>
              </a:lnSpc>
              <a:spcBef>
                <a:spcPts val="700"/>
              </a:spcBef>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sr-Cyrl-CS" sz="3100" dirty="0"/>
          </a:p>
          <a:p>
            <a:pPr marL="341313" indent="-341313" eaLnBrk="1" hangingPunct="1">
              <a:lnSpc>
                <a:spcPct val="90000"/>
              </a:lnSpc>
              <a:spcBef>
                <a:spcPts val="700"/>
              </a:spcBef>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sr-Cyrl-CS" sz="3100" dirty="0" smtClean="0"/>
          </a:p>
          <a:p>
            <a:pPr marL="341313" indent="-341313" eaLnBrk="1" hangingPunct="1">
              <a:lnSpc>
                <a:spcPct val="90000"/>
              </a:lnSpc>
              <a:spcBef>
                <a:spcPts val="700"/>
              </a:spcBef>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sr-Cyrl-CS" sz="3100" dirty="0"/>
          </a:p>
          <a:p>
            <a:pPr marL="0" indent="0" algn="ctr" eaLnBrk="1" hangingPunct="1">
              <a:lnSpc>
                <a:spcPct val="90000"/>
              </a:lnSpc>
              <a:spcBef>
                <a:spcPts val="700"/>
              </a:spcBef>
              <a:buClr>
                <a:srgbClr val="FF3399"/>
              </a:buClr>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2800" dirty="0" smtClean="0"/>
              <a:t>ХЕМИЈСКА</a:t>
            </a:r>
          </a:p>
          <a:p>
            <a:pPr marL="341313" indent="-341313">
              <a:spcBef>
                <a:spcPts val="600"/>
              </a:spcBef>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2800" dirty="0"/>
              <a:t>Непропусна амбалажа – дезинфицирати хлорним средством</a:t>
            </a:r>
          </a:p>
          <a:p>
            <a:pPr marL="341313" indent="-341313">
              <a:spcBef>
                <a:spcPts val="600"/>
              </a:spcBef>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2800" dirty="0"/>
              <a:t>Пропусна амбалажа – скинути 3 цм површинског слоја са </a:t>
            </a:r>
            <a:r>
              <a:rPr lang="sr-Cyrl-CS" sz="2800" dirty="0">
                <a:solidFill>
                  <a:srgbClr val="FE1F08"/>
                </a:solidFill>
              </a:rPr>
              <a:t>ЧВРСТИХ</a:t>
            </a:r>
            <a:r>
              <a:rPr lang="sr-Cyrl-CS" sz="2800" dirty="0"/>
              <a:t> а 6 цм са </a:t>
            </a:r>
            <a:r>
              <a:rPr lang="sr-Cyrl-CS" sz="2800" dirty="0">
                <a:solidFill>
                  <a:srgbClr val="FE1F08"/>
                </a:solidFill>
              </a:rPr>
              <a:t>РАСТРЕСИТИХ</a:t>
            </a:r>
            <a:r>
              <a:rPr lang="sr-Cyrl-CS" sz="2800" dirty="0"/>
              <a:t> намирница</a:t>
            </a:r>
          </a:p>
          <a:p>
            <a:pPr marL="341313" indent="-341313">
              <a:spcBef>
                <a:spcPts val="600"/>
              </a:spcBef>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2800" dirty="0"/>
              <a:t>Остатак опрати водом ако је могуће</a:t>
            </a:r>
          </a:p>
          <a:p>
            <a:pPr marL="341313" indent="-341313">
              <a:spcBef>
                <a:spcPts val="600"/>
              </a:spcBef>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2800" dirty="0"/>
              <a:t>Обавезна токсиколошка контрола деконтаминације</a:t>
            </a:r>
          </a:p>
          <a:p>
            <a:pPr marL="341313" indent="-341313">
              <a:spcBef>
                <a:spcPts val="600"/>
              </a:spcBef>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2800" dirty="0">
                <a:solidFill>
                  <a:srgbClr val="FE1F08"/>
                </a:solidFill>
              </a:rPr>
              <a:t>ТЕЧНЕ НАМИРНИЦЕ ЈЕ НЕМОГУЋЕ ДЕКОНТАМИНИРАТИ!</a:t>
            </a:r>
          </a:p>
          <a:p>
            <a:pPr marL="341313" indent="-341313" eaLnBrk="1" hangingPunct="1">
              <a:lnSpc>
                <a:spcPct val="90000"/>
              </a:lnSpc>
              <a:spcBef>
                <a:spcPts val="700"/>
              </a:spcBef>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sr-Cyrl-CS" sz="2800" dirty="0" smtClean="0"/>
          </a:p>
        </p:txBody>
      </p:sp>
    </p:spTree>
    <p:extLst>
      <p:ext uri="{BB962C8B-B14F-4D97-AF65-F5344CB8AC3E}">
        <p14:creationId xmlns="" xmlns:p14="http://schemas.microsoft.com/office/powerpoint/2010/main" val="299841282"/>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1"/>
          <p:cNvSpPr>
            <a:spLocks noGrp="1" noChangeArrowheads="1"/>
          </p:cNvSpPr>
          <p:nvPr>
            <p:ph type="title"/>
          </p:nvPr>
        </p:nvSpPr>
        <p:spPr>
          <a:xfrm>
            <a:off x="685800" y="301625"/>
            <a:ext cx="7772400" cy="1462088"/>
          </a:xfrm>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sr-Cyrl-CS" dirty="0" smtClean="0"/>
              <a:t>ПРИПРЕМА ХРАНЕ</a:t>
            </a:r>
          </a:p>
        </p:txBody>
      </p:sp>
      <p:sp>
        <p:nvSpPr>
          <p:cNvPr id="56323" name="Rectangle 2"/>
          <p:cNvSpPr>
            <a:spLocks noGrp="1" noChangeArrowheads="1"/>
          </p:cNvSpPr>
          <p:nvPr>
            <p:ph idx="1"/>
          </p:nvPr>
        </p:nvSpPr>
        <p:spPr>
          <a:xfrm>
            <a:off x="685800" y="1981200"/>
            <a:ext cx="7772400" cy="4421188"/>
          </a:xfrm>
        </p:spPr>
        <p:txBody>
          <a:bodyPr>
            <a:normAutofit fontScale="92500" lnSpcReduction="10000"/>
          </a:bodyPr>
          <a:lstStyle/>
          <a:p>
            <a:pPr marL="341313" indent="-341313" eaLnBrk="1" hangingPunct="1">
              <a:lnSpc>
                <a:spcPct val="90000"/>
              </a:lnSpc>
              <a:spcBef>
                <a:spcPts val="600"/>
              </a:spcBef>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2400" dirty="0" smtClean="0"/>
              <a:t>Раздвојити чисто и нечисто; сирову и термички обрађену храну</a:t>
            </a:r>
          </a:p>
          <a:p>
            <a:pPr marL="341313" indent="-341313" eaLnBrk="1" hangingPunct="1">
              <a:lnSpc>
                <a:spcPct val="90000"/>
              </a:lnSpc>
              <a:spcBef>
                <a:spcPts val="600"/>
              </a:spcBef>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2400" dirty="0" smtClean="0"/>
              <a:t>Раздвојити приборе, крпе...</a:t>
            </a:r>
          </a:p>
          <a:p>
            <a:pPr marL="341313" indent="-341313" eaLnBrk="1" hangingPunct="1">
              <a:lnSpc>
                <a:spcPct val="90000"/>
              </a:lnSpc>
              <a:spcBef>
                <a:spcPts val="600"/>
              </a:spcBef>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2400" dirty="0" smtClean="0"/>
              <a:t>Никако не користити лако кварљиве намирнице као што је млевено месо, свежа риба, морски плодови</a:t>
            </a:r>
          </a:p>
          <a:p>
            <a:pPr marL="341313" indent="-341313" eaLnBrk="1" hangingPunct="1">
              <a:lnSpc>
                <a:spcPct val="90000"/>
              </a:lnSpc>
              <a:spcBef>
                <a:spcPts val="600"/>
              </a:spcBef>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2400" dirty="0" smtClean="0"/>
              <a:t>Припремљену храну конзумирати непосредно након припреме или најкасније у року од 2 сата.</a:t>
            </a:r>
          </a:p>
          <a:p>
            <a:pPr marL="341313" indent="-341313" eaLnBrk="1" hangingPunct="1">
              <a:lnSpc>
                <a:spcPct val="90000"/>
              </a:lnSpc>
              <a:spcBef>
                <a:spcPts val="600"/>
              </a:spcBef>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2400" dirty="0" smtClean="0"/>
              <a:t>Јело које је чувано након припреме обавезно прокувати, да ври најмање15 минута пре употребе</a:t>
            </a:r>
          </a:p>
          <a:p>
            <a:pPr marL="341313" indent="-341313" eaLnBrk="1" hangingPunct="1">
              <a:lnSpc>
                <a:spcPct val="90000"/>
              </a:lnSpc>
              <a:spcBef>
                <a:spcPts val="600"/>
              </a:spcBef>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2400" dirty="0" smtClean="0"/>
              <a:t>Прање посуђа у зависности од тренутне ситуације, без брисања</a:t>
            </a:r>
          </a:p>
          <a:p>
            <a:pPr marL="341313" indent="-341313" eaLnBrk="1" hangingPunct="1">
              <a:lnSpc>
                <a:spcPct val="90000"/>
              </a:lnSpc>
              <a:spcBef>
                <a:spcPts val="600"/>
              </a:spcBef>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2400" dirty="0" smtClean="0"/>
              <a:t>Хигијена руку људи који су задужени за било који сегмент хране и исхране</a:t>
            </a:r>
          </a:p>
          <a:p>
            <a:pPr marL="341313" indent="-341313" eaLnBrk="1" hangingPunct="1">
              <a:lnSpc>
                <a:spcPct val="90000"/>
              </a:lnSpc>
              <a:spcBef>
                <a:spcPts val="600"/>
              </a:spcBef>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2400" dirty="0" smtClean="0"/>
              <a:t>Санитарни надзор особља</a:t>
            </a:r>
          </a:p>
          <a:p>
            <a:pPr marL="341313" indent="-341313" eaLnBrk="1" hangingPunct="1">
              <a:lnSpc>
                <a:spcPct val="90000"/>
              </a:lnSpc>
              <a:spcBef>
                <a:spcPts val="600"/>
              </a:spcBef>
              <a:buClr>
                <a:srgbClr val="FF3399"/>
              </a:buClr>
              <a:buFont typeface="Arial Black"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sr-Cyrl-CS" sz="2400" dirty="0" smtClean="0"/>
          </a:p>
        </p:txBody>
      </p:sp>
    </p:spTree>
    <p:extLst>
      <p:ext uri="{BB962C8B-B14F-4D97-AF65-F5344CB8AC3E}">
        <p14:creationId xmlns="" xmlns:p14="http://schemas.microsoft.com/office/powerpoint/2010/main" val="57518276"/>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1"/>
          <p:cNvSpPr>
            <a:spLocks noGrp="1" noChangeArrowheads="1"/>
          </p:cNvSpPr>
          <p:nvPr>
            <p:ph type="title"/>
          </p:nvPr>
        </p:nvSpPr>
        <p:spPr>
          <a:xfrm>
            <a:off x="685800" y="301625"/>
            <a:ext cx="7772400" cy="1462088"/>
          </a:xfrm>
        </p:spPr>
        <p:txBody>
          <a:bodyPr/>
          <a:lstStyle/>
          <a:p>
            <a:pP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sr-Cyrl-CS" smtClean="0"/>
              <a:t>Мере РХБ заштите</a:t>
            </a:r>
          </a:p>
        </p:txBody>
      </p:sp>
      <p:sp>
        <p:nvSpPr>
          <p:cNvPr id="65539" name="Rectangle 2"/>
          <p:cNvSpPr>
            <a:spLocks noGrp="1" noChangeArrowheads="1"/>
          </p:cNvSpPr>
          <p:nvPr>
            <p:ph idx="1"/>
          </p:nvPr>
        </p:nvSpPr>
        <p:spPr>
          <a:xfrm>
            <a:off x="685800" y="1981200"/>
            <a:ext cx="7772400" cy="4464050"/>
          </a:xfrm>
        </p:spPr>
        <p:txBody>
          <a:bodyPr>
            <a:normAutofit fontScale="85000" lnSpcReduction="10000"/>
          </a:bodyPr>
          <a:lstStyle/>
          <a:p>
            <a:pPr indent="-341313" eaLnBrk="1" hangingPunct="1">
              <a:spcBef>
                <a:spcPts val="700"/>
              </a:spcBef>
              <a:buClrTx/>
              <a:buFontTx/>
              <a:buNone/>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pPr>
            <a:r>
              <a:rPr lang="sr-Cyrl-CS" sz="2800" dirty="0" smtClean="0"/>
              <a:t>	 </a:t>
            </a:r>
            <a:r>
              <a:rPr lang="sl-SI" sz="2800" dirty="0" smtClean="0"/>
              <a:t>1) </a:t>
            </a:r>
            <a:r>
              <a:rPr lang="sr-Cyrl-CS" sz="2800" dirty="0" smtClean="0"/>
              <a:t>РХБ извиђање и осматрање</a:t>
            </a:r>
          </a:p>
          <a:p>
            <a:pPr indent="-341313" eaLnBrk="1" hangingPunct="1">
              <a:spcBef>
                <a:spcPts val="700"/>
              </a:spcBef>
              <a:buClrTx/>
              <a:buFontTx/>
              <a:buNone/>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pPr>
            <a:r>
              <a:rPr lang="sr-Cyrl-CS" sz="2800" dirty="0" smtClean="0"/>
              <a:t>	 </a:t>
            </a:r>
            <a:r>
              <a:rPr lang="sl-SI" sz="2800" dirty="0" smtClean="0"/>
              <a:t>2) </a:t>
            </a:r>
            <a:r>
              <a:rPr lang="sr-Cyrl-CS" sz="2800" dirty="0" smtClean="0"/>
              <a:t>Детекција и идентификација   РХБ агенаса</a:t>
            </a:r>
          </a:p>
          <a:p>
            <a:pPr indent="-341313" eaLnBrk="1" hangingPunct="1">
              <a:spcBef>
                <a:spcPts val="700"/>
              </a:spcBef>
              <a:buClrTx/>
              <a:buFontTx/>
              <a:buNone/>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pPr>
            <a:r>
              <a:rPr lang="sr-Cyrl-CS" sz="2800" dirty="0" smtClean="0"/>
              <a:t>	</a:t>
            </a:r>
            <a:r>
              <a:rPr lang="sl-SI" sz="2800" dirty="0" smtClean="0"/>
              <a:t> 3) </a:t>
            </a:r>
            <a:r>
              <a:rPr lang="sr-Cyrl-CS" sz="2800" dirty="0" smtClean="0"/>
              <a:t>Техничка РХБ заштита</a:t>
            </a:r>
          </a:p>
          <a:p>
            <a:pPr indent="-341313" eaLnBrk="1" hangingPunct="1">
              <a:spcBef>
                <a:spcPts val="700"/>
              </a:spcBef>
              <a:buClrTx/>
              <a:buFontTx/>
              <a:buNone/>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pPr>
            <a:r>
              <a:rPr lang="sr-Cyrl-CS" sz="2800" dirty="0" smtClean="0"/>
              <a:t>	</a:t>
            </a:r>
            <a:r>
              <a:rPr lang="sl-SI" sz="2800" dirty="0" smtClean="0"/>
              <a:t> 4) </a:t>
            </a:r>
            <a:r>
              <a:rPr lang="sr-Cyrl-CS" sz="2800" dirty="0" smtClean="0"/>
              <a:t>Ургентна профилакса</a:t>
            </a:r>
          </a:p>
          <a:p>
            <a:pPr indent="-341313" eaLnBrk="1" hangingPunct="1">
              <a:spcBef>
                <a:spcPts val="700"/>
              </a:spcBef>
              <a:buClrTx/>
              <a:buFontTx/>
              <a:buNone/>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pPr>
            <a:r>
              <a:rPr lang="sr-Cyrl-CS" sz="2800" dirty="0" smtClean="0"/>
              <a:t>	</a:t>
            </a:r>
            <a:r>
              <a:rPr lang="sl-SI" sz="2800" dirty="0" smtClean="0"/>
              <a:t> 5) </a:t>
            </a:r>
            <a:r>
              <a:rPr lang="sr-Cyrl-CS" sz="2800" dirty="0" smtClean="0"/>
              <a:t>РХБ деконтаминација</a:t>
            </a:r>
          </a:p>
          <a:p>
            <a:pPr indent="-341313" eaLnBrk="1" hangingPunct="1">
              <a:spcBef>
                <a:spcPts val="700"/>
              </a:spcBef>
              <a:buClrTx/>
              <a:buFontTx/>
              <a:buNone/>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pPr>
            <a:r>
              <a:rPr lang="sr-Cyrl-CS" sz="2800" dirty="0" smtClean="0"/>
              <a:t>	</a:t>
            </a:r>
            <a:r>
              <a:rPr lang="sl-SI" sz="2800" dirty="0" smtClean="0"/>
              <a:t> 6) </a:t>
            </a:r>
            <a:r>
              <a:rPr lang="sr-Cyrl-CS" sz="2800" dirty="0" smtClean="0"/>
              <a:t>противепидемијске мере</a:t>
            </a:r>
          </a:p>
          <a:p>
            <a:pPr indent="-341313" eaLnBrk="1" hangingPunct="1">
              <a:spcBef>
                <a:spcPts val="700"/>
              </a:spcBef>
              <a:buClrTx/>
              <a:buFontTx/>
              <a:buNone/>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pPr>
            <a:r>
              <a:rPr lang="sr-Cyrl-CS" sz="2800" dirty="0" smtClean="0"/>
              <a:t>	</a:t>
            </a:r>
            <a:r>
              <a:rPr lang="sl-SI" sz="2800" dirty="0" smtClean="0"/>
              <a:t> 7) </a:t>
            </a:r>
            <a:r>
              <a:rPr lang="sr-Cyrl-CS" sz="2800" dirty="0" smtClean="0"/>
              <a:t>Збрињавање повређених</a:t>
            </a:r>
            <a:r>
              <a:rPr lang="en-US" sz="2800" dirty="0" smtClean="0"/>
              <a:t> </a:t>
            </a:r>
            <a:r>
              <a:rPr lang="sr-Cyrl-CS" sz="2800" dirty="0" smtClean="0"/>
              <a:t> и</a:t>
            </a:r>
            <a:r>
              <a:rPr lang="en-US" sz="2800" dirty="0" smtClean="0"/>
              <a:t> </a:t>
            </a:r>
            <a:r>
              <a:rPr lang="sr-Cyrl-CS" sz="2800" dirty="0" smtClean="0"/>
              <a:t>оболелих</a:t>
            </a:r>
            <a:endParaRPr lang="en-US" sz="2800" dirty="0" smtClean="0"/>
          </a:p>
          <a:p>
            <a:pPr marL="341313" indent="-341313">
              <a:spcBef>
                <a:spcPts val="1350"/>
              </a:spcBef>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2800" dirty="0" smtClean="0"/>
              <a:t>Лична заштитна средства </a:t>
            </a:r>
          </a:p>
          <a:p>
            <a:pPr marL="341313" indent="-341313">
              <a:spcBef>
                <a:spcPts val="1350"/>
              </a:spcBef>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2800" dirty="0" smtClean="0"/>
              <a:t>Склоништа</a:t>
            </a:r>
            <a:endParaRPr lang="en-US" sz="2800" dirty="0" smtClean="0"/>
          </a:p>
          <a:p>
            <a:pPr marL="341313" indent="-341313">
              <a:spcBef>
                <a:spcPts val="1350"/>
              </a:spcBef>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RS" sz="2800" dirty="0" smtClean="0"/>
              <a:t>Епидемиолошка ургентна профилакса-колера, тифус...</a:t>
            </a:r>
            <a:endParaRPr lang="sr-Cyrl-CS" sz="2800" dirty="0" smtClean="0"/>
          </a:p>
          <a:p>
            <a:pPr indent="-341313" eaLnBrk="1" hangingPunct="1">
              <a:spcBef>
                <a:spcPts val="700"/>
              </a:spcBef>
              <a:buClrTx/>
              <a:buFontTx/>
              <a:buNone/>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pPr>
            <a:endParaRPr lang="sr-Cyrl-CS" sz="2800" dirty="0" smtClean="0"/>
          </a:p>
        </p:txBody>
      </p:sp>
    </p:spTree>
    <p:extLst>
      <p:ext uri="{BB962C8B-B14F-4D97-AF65-F5344CB8AC3E}">
        <p14:creationId xmlns="" xmlns:p14="http://schemas.microsoft.com/office/powerpoint/2010/main" val="1775769858"/>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1"/>
          <p:cNvSpPr>
            <a:spLocks noGrp="1" noChangeArrowheads="1"/>
          </p:cNvSpPr>
          <p:nvPr>
            <p:ph type="title"/>
          </p:nvPr>
        </p:nvSpPr>
        <p:spPr>
          <a:xfrm>
            <a:off x="685800" y="301625"/>
            <a:ext cx="7772400" cy="1462088"/>
          </a:xfrm>
        </p:spPr>
        <p:txBody>
          <a:bodyPr/>
          <a:lstStyle/>
          <a:p>
            <a:pP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sr-Cyrl-CS" smtClean="0"/>
              <a:t>РХБ деконтаминација</a:t>
            </a:r>
          </a:p>
        </p:txBody>
      </p:sp>
      <p:sp>
        <p:nvSpPr>
          <p:cNvPr id="72707" name="Rectangle 2"/>
          <p:cNvSpPr>
            <a:spLocks noGrp="1" noChangeArrowheads="1"/>
          </p:cNvSpPr>
          <p:nvPr>
            <p:ph idx="1"/>
          </p:nvPr>
        </p:nvSpPr>
        <p:spPr>
          <a:xfrm>
            <a:off x="685800" y="1981200"/>
            <a:ext cx="7772400" cy="4198938"/>
          </a:xfrm>
        </p:spPr>
        <p:txBody>
          <a:bodyPr>
            <a:normAutofit/>
          </a:bodyPr>
          <a:lstStyle/>
          <a:p>
            <a:pPr marL="341313" indent="-341313" eaLnBrk="1" hangingPunct="1">
              <a:spcBef>
                <a:spcPts val="700"/>
              </a:spcBef>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2800" dirty="0" smtClean="0"/>
              <a:t>Уклањање или уништавање</a:t>
            </a:r>
          </a:p>
          <a:p>
            <a:pPr marL="341313" indent="-341313" eaLnBrk="1" hangingPunct="1">
              <a:spcBef>
                <a:spcPts val="700"/>
              </a:spcBef>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2800" dirty="0" smtClean="0"/>
              <a:t>Људи, ваздух, вода, храна, земљиште и површине</a:t>
            </a:r>
          </a:p>
          <a:p>
            <a:pPr marL="341313" indent="-341313" eaLnBrk="1" hangingPunct="1">
              <a:spcBef>
                <a:spcPts val="700"/>
              </a:spcBef>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2800" dirty="0" smtClean="0"/>
              <a:t>Физичке методе (брисање, прање, упијање, чишћење) </a:t>
            </a:r>
          </a:p>
          <a:p>
            <a:pPr marL="341313" indent="-341313" eaLnBrk="1" hangingPunct="1">
              <a:spcBef>
                <a:spcPts val="700"/>
              </a:spcBef>
              <a:buClr>
                <a:srgbClr val="FF3399"/>
              </a:buClr>
              <a:buFont typeface="Arial Black"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2800" dirty="0" smtClean="0"/>
              <a:t>Хемијске методе (стварање комплексона са радиоизотопима, антагонисти бојних отрова, дезинфекциона средства)</a:t>
            </a:r>
          </a:p>
        </p:txBody>
      </p:sp>
    </p:spTree>
    <p:extLst>
      <p:ext uri="{BB962C8B-B14F-4D97-AF65-F5344CB8AC3E}">
        <p14:creationId xmlns="" xmlns:p14="http://schemas.microsoft.com/office/powerpoint/2010/main" val="1929804830"/>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1"/>
          <p:cNvSpPr>
            <a:spLocks noGrp="1" noChangeArrowheads="1"/>
          </p:cNvSpPr>
          <p:nvPr>
            <p:ph type="title"/>
          </p:nvPr>
        </p:nvSpPr>
        <p:spPr>
          <a:xfrm>
            <a:off x="685800" y="301625"/>
            <a:ext cx="7772400" cy="1462088"/>
          </a:xfrm>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sr-Cyrl-CS" sz="6000" smtClean="0"/>
              <a:t>Последице суше</a:t>
            </a:r>
          </a:p>
        </p:txBody>
      </p:sp>
      <p:sp>
        <p:nvSpPr>
          <p:cNvPr id="82947" name="Rectangle 2"/>
          <p:cNvSpPr>
            <a:spLocks noGrp="1" noChangeArrowheads="1"/>
          </p:cNvSpPr>
          <p:nvPr>
            <p:ph idx="1"/>
          </p:nvPr>
        </p:nvSpPr>
        <p:spPr>
          <a:xfrm>
            <a:off x="179512" y="1981200"/>
            <a:ext cx="8640960" cy="4114800"/>
          </a:xfrm>
        </p:spPr>
        <p:txBody>
          <a:bodyPr>
            <a:normAutofit/>
          </a:bodyPr>
          <a:lstStyle/>
          <a:p>
            <a:pPr marL="341313" indent="-341313" algn="ctr" eaLnBrk="1" hangingPunct="1">
              <a:buClr>
                <a:srgbClr val="FF3399"/>
              </a:buClr>
              <a:buFont typeface="Arial Black"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sr-Cyrl-CS" dirty="0" smtClean="0"/>
          </a:p>
          <a:p>
            <a:pPr marL="0" indent="0" eaLnBrk="1" hangingPunct="1">
              <a:spcBef>
                <a:spcPts val="1100"/>
              </a:spcBef>
              <a:buClr>
                <a:srgbClr val="FF3399"/>
              </a:buClr>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4400" dirty="0" smtClean="0">
                <a:latin typeface="Arial" charset="0"/>
              </a:rPr>
              <a:t>Глад</a:t>
            </a:r>
          </a:p>
          <a:p>
            <a:pPr marL="0" indent="0" eaLnBrk="1" hangingPunct="1">
              <a:spcBef>
                <a:spcPts val="1100"/>
              </a:spcBef>
              <a:buClr>
                <a:srgbClr val="FF3399"/>
              </a:buClr>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4400" dirty="0" smtClean="0">
                <a:latin typeface="Arial" charset="0"/>
              </a:rPr>
              <a:t>Дехидрација</a:t>
            </a:r>
          </a:p>
          <a:p>
            <a:pPr marL="0" indent="0" eaLnBrk="1" hangingPunct="1">
              <a:spcBef>
                <a:spcPts val="1100"/>
              </a:spcBef>
              <a:buClr>
                <a:srgbClr val="FF3399"/>
              </a:buClr>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4400" dirty="0" smtClean="0">
                <a:latin typeface="Arial" charset="0"/>
              </a:rPr>
              <a:t>Масовне миграције </a:t>
            </a:r>
          </a:p>
          <a:p>
            <a:pPr marL="0" indent="0" eaLnBrk="1" hangingPunct="1">
              <a:spcBef>
                <a:spcPts val="1100"/>
              </a:spcBef>
              <a:buClr>
                <a:srgbClr val="FF3399"/>
              </a:buClr>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4400" dirty="0" smtClean="0">
                <a:latin typeface="Arial" charset="0"/>
              </a:rPr>
              <a:t>Социјално-економски немири</a:t>
            </a:r>
          </a:p>
        </p:txBody>
      </p:sp>
    </p:spTree>
    <p:extLst>
      <p:ext uri="{BB962C8B-B14F-4D97-AF65-F5344CB8AC3E}">
        <p14:creationId xmlns="" xmlns:p14="http://schemas.microsoft.com/office/powerpoint/2010/main" val="926373680"/>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Оружје за масовно уништење</a:t>
            </a:r>
            <a:endParaRPr lang="sr-Latn-RS" dirty="0"/>
          </a:p>
        </p:txBody>
      </p:sp>
      <p:sp>
        <p:nvSpPr>
          <p:cNvPr id="3" name="Content Placeholder 2"/>
          <p:cNvSpPr>
            <a:spLocks noGrp="1"/>
          </p:cNvSpPr>
          <p:nvPr>
            <p:ph idx="1"/>
          </p:nvPr>
        </p:nvSpPr>
        <p:spPr>
          <a:xfrm>
            <a:off x="152400" y="1600200"/>
            <a:ext cx="8915400" cy="5105400"/>
          </a:xfrm>
        </p:spPr>
        <p:txBody>
          <a:bodyPr>
            <a:normAutofit fontScale="77500" lnSpcReduction="20000"/>
          </a:bodyPr>
          <a:lstStyle/>
          <a:p>
            <a:pPr algn="ctr"/>
            <a:r>
              <a:rPr lang="sr-Cyrl-RS" dirty="0" smtClean="0"/>
              <a:t>Биолошко</a:t>
            </a:r>
          </a:p>
          <a:p>
            <a:pPr algn="ctr"/>
            <a:r>
              <a:rPr lang="sr-Cyrl-RS" dirty="0" smtClean="0"/>
              <a:t>Хемијско</a:t>
            </a:r>
          </a:p>
          <a:p>
            <a:pPr algn="ctr"/>
            <a:r>
              <a:rPr lang="sr-Cyrl-RS" dirty="0" smtClean="0"/>
              <a:t>Нуклеарно</a:t>
            </a:r>
          </a:p>
          <a:p>
            <a:pPr>
              <a:defRPr/>
            </a:pPr>
            <a:r>
              <a:rPr lang="en-US" dirty="0" smtClean="0"/>
              <a:t>“</a:t>
            </a:r>
            <a:r>
              <a:rPr lang="sr-Cyrl-CS" dirty="0" smtClean="0"/>
              <a:t>оружја за масовно уништавање разликују се од конвенционалних оружја по енормној потенцијалној смртности коју изазивају и по недостатку дискриминативности према онима које ће убијати</a:t>
            </a:r>
            <a:r>
              <a:rPr lang="en-US" dirty="0" smtClean="0"/>
              <a:t>“</a:t>
            </a:r>
            <a:endParaRPr lang="sr-Cyrl-RS" dirty="0" smtClean="0"/>
          </a:p>
          <a:p>
            <a:pPr>
              <a:defRPr/>
            </a:pPr>
            <a:r>
              <a:rPr lang="sr-Cyrl-CS" dirty="0" smtClean="0"/>
              <a:t>оружја за масовно убијање, не за масовно уништавање</a:t>
            </a:r>
            <a:endParaRPr lang="en-US" dirty="0" smtClean="0"/>
          </a:p>
          <a:p>
            <a:pPr>
              <a:lnSpc>
                <a:spcPct val="80000"/>
              </a:lnSpc>
              <a:defRPr/>
            </a:pPr>
            <a:r>
              <a:rPr lang="sr-Cyrl-RS" dirty="0" smtClean="0"/>
              <a:t> </a:t>
            </a:r>
            <a:r>
              <a:rPr lang="sr-Cyrl-CS" dirty="0" smtClean="0"/>
              <a:t>служе другачијим циљевима него конвенционална оружја</a:t>
            </a:r>
          </a:p>
          <a:p>
            <a:pPr marL="0" indent="0">
              <a:lnSpc>
                <a:spcPct val="80000"/>
              </a:lnSpc>
              <a:buNone/>
              <a:defRPr/>
            </a:pPr>
            <a:endParaRPr lang="sr-Cyrl-CS" dirty="0" smtClean="0"/>
          </a:p>
          <a:p>
            <a:pPr>
              <a:lnSpc>
                <a:spcPct val="80000"/>
              </a:lnSpc>
              <a:defRPr/>
            </a:pPr>
            <a:r>
              <a:rPr lang="sr-Cyrl-CS" dirty="0" smtClean="0"/>
              <a:t>средство одвраћања (</a:t>
            </a:r>
            <a:r>
              <a:rPr lang="en-US" dirty="0" smtClean="0"/>
              <a:t>deterrence)</a:t>
            </a:r>
            <a:r>
              <a:rPr lang="sr-Cyrl-CS" dirty="0" smtClean="0"/>
              <a:t>-за велике силе</a:t>
            </a:r>
          </a:p>
          <a:p>
            <a:pPr marL="0" indent="0">
              <a:lnSpc>
                <a:spcPct val="80000"/>
              </a:lnSpc>
              <a:buNone/>
              <a:defRPr/>
            </a:pPr>
            <a:endParaRPr lang="en-US" dirty="0" smtClean="0"/>
          </a:p>
          <a:p>
            <a:pPr>
              <a:lnSpc>
                <a:spcPct val="80000"/>
              </a:lnSpc>
              <a:defRPr/>
            </a:pPr>
            <a:r>
              <a:rPr lang="sr-Cyrl-CS" dirty="0" smtClean="0"/>
              <a:t>симболичко средство изједначавања у моћи-за мање земље </a:t>
            </a:r>
          </a:p>
          <a:p>
            <a:pPr>
              <a:lnSpc>
                <a:spcPct val="80000"/>
              </a:lnSpc>
              <a:defRPr/>
            </a:pPr>
            <a:r>
              <a:rPr lang="sr-Cyrl-CS" dirty="0" smtClean="0"/>
              <a:t>чинилац без којих се данас појам велике силе не може ни замислити</a:t>
            </a:r>
          </a:p>
        </p:txBody>
      </p:sp>
    </p:spTree>
    <p:extLst>
      <p:ext uri="{BB962C8B-B14F-4D97-AF65-F5344CB8AC3E}">
        <p14:creationId xmlns="" xmlns:p14="http://schemas.microsoft.com/office/powerpoint/2010/main" val="336562523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629400"/>
          </a:xfrm>
        </p:spPr>
        <p:txBody>
          <a:bodyPr rtlCol="0" anchor="ctr">
            <a:normAutofit fontScale="85000" lnSpcReduction="20000"/>
          </a:bodyPr>
          <a:lstStyle/>
          <a:p>
            <a:pPr eaLnBrk="1" fontAlgn="auto" hangingPunct="1">
              <a:spcAft>
                <a:spcPts val="0"/>
              </a:spcAft>
              <a:buFont typeface="Arial" pitchFamily="34" charset="0"/>
              <a:buChar char="•"/>
              <a:defRPr/>
            </a:pPr>
            <a:endParaRPr lang="sr-Cyrl-RS" dirty="0" smtClean="0">
              <a:latin typeface="+mj-lt"/>
              <a:ea typeface="Batang" pitchFamily="18" charset="-127"/>
              <a:cs typeface="Times New Roman" pitchFamily="18" charset="0"/>
            </a:endParaRPr>
          </a:p>
          <a:p>
            <a:pPr eaLnBrk="1" fontAlgn="auto" hangingPunct="1">
              <a:spcAft>
                <a:spcPts val="0"/>
              </a:spcAft>
              <a:buFont typeface="Arial" pitchFamily="34" charset="0"/>
              <a:buChar char="•"/>
              <a:defRPr/>
            </a:pPr>
            <a:r>
              <a:rPr lang="sr-Cyrl-RS" dirty="0" smtClean="0">
                <a:latin typeface="+mj-lt"/>
                <a:ea typeface="Batang" pitchFamily="18" charset="-127"/>
                <a:cs typeface="Times New Roman" pitchFamily="18" charset="0"/>
              </a:rPr>
              <a:t>П</a:t>
            </a:r>
            <a:r>
              <a:rPr lang="sr-Cyrl-RS" sz="2800" dirty="0" smtClean="0">
                <a:latin typeface="+mj-lt"/>
                <a:ea typeface="Batang" pitchFamily="18" charset="-127"/>
                <a:cs typeface="Times New Roman" pitchFamily="18" charset="0"/>
              </a:rPr>
              <a:t>од биолошким оружјем подразумевамо патогене микроорганизме (вирусе, бактерије, гљивице, протозое ) и више организме ( инсекте, глодаре ) који се употребљавају у “биолошкој агресији на одређену територију, ради вештачког изазивања обољења људи, животиња и биљака.</a:t>
            </a:r>
          </a:p>
          <a:p>
            <a:pPr>
              <a:defRPr/>
            </a:pPr>
            <a:r>
              <a:rPr lang="en-US" sz="2800" dirty="0" err="1"/>
              <a:t>Употреба</a:t>
            </a:r>
            <a:r>
              <a:rPr lang="en-US" sz="2800" dirty="0"/>
              <a:t> </a:t>
            </a:r>
            <a:r>
              <a:rPr lang="en-US" sz="2800" dirty="0" err="1"/>
              <a:t>биолошких</a:t>
            </a:r>
            <a:r>
              <a:rPr lang="en-US" sz="2800" dirty="0"/>
              <a:t> </a:t>
            </a:r>
            <a:r>
              <a:rPr lang="en-US" sz="2800" dirty="0" err="1" smtClean="0"/>
              <a:t>оружја</a:t>
            </a:r>
            <a:r>
              <a:rPr lang="en-US" sz="2800" dirty="0"/>
              <a:t>, </a:t>
            </a:r>
            <a:r>
              <a:rPr lang="en-US" sz="2800" dirty="0" err="1"/>
              <a:t>по</a:t>
            </a:r>
            <a:r>
              <a:rPr lang="en-US" sz="2800" dirty="0"/>
              <a:t> </a:t>
            </a:r>
            <a:r>
              <a:rPr lang="en-US" sz="2800" dirty="0" err="1"/>
              <a:t>правилу</a:t>
            </a:r>
            <a:r>
              <a:rPr lang="en-US" sz="2800" dirty="0"/>
              <a:t>, </a:t>
            </a:r>
            <a:r>
              <a:rPr lang="en-US" sz="2800" dirty="0" err="1"/>
              <a:t>изазива</a:t>
            </a:r>
            <a:r>
              <a:rPr lang="en-US" sz="2800" dirty="0"/>
              <a:t> </a:t>
            </a:r>
            <a:r>
              <a:rPr lang="en-US" sz="2800" dirty="0" err="1"/>
              <a:t>тешка</a:t>
            </a:r>
            <a:r>
              <a:rPr lang="en-US" sz="2800" dirty="0"/>
              <a:t> </a:t>
            </a:r>
            <a:r>
              <a:rPr lang="en-US" sz="2800" dirty="0" err="1"/>
              <a:t>обољења</a:t>
            </a:r>
            <a:r>
              <a:rPr lang="en-US" sz="2800" dirty="0"/>
              <a:t> и </a:t>
            </a:r>
            <a:r>
              <a:rPr lang="en-US" sz="2800" dirty="0" err="1"/>
              <a:t>велике</a:t>
            </a:r>
            <a:r>
              <a:rPr lang="en-US" sz="2800" dirty="0"/>
              <a:t> </a:t>
            </a:r>
            <a:r>
              <a:rPr lang="en-US" sz="2800" dirty="0" err="1"/>
              <a:t>жртве</a:t>
            </a:r>
            <a:r>
              <a:rPr lang="en-US" sz="2800" dirty="0"/>
              <a:t>. </a:t>
            </a:r>
            <a:r>
              <a:rPr lang="en-US" sz="2800" dirty="0" err="1"/>
              <a:t>Скривена</a:t>
            </a:r>
            <a:r>
              <a:rPr lang="en-US" sz="2800" dirty="0"/>
              <a:t> </a:t>
            </a:r>
            <a:r>
              <a:rPr lang="en-US" sz="2800" dirty="0" err="1"/>
              <a:t>производња</a:t>
            </a:r>
            <a:r>
              <a:rPr lang="en-US" sz="2800" dirty="0"/>
              <a:t> </a:t>
            </a:r>
            <a:r>
              <a:rPr lang="en-US" sz="2800" dirty="0" err="1"/>
              <a:t>олакшана</a:t>
            </a:r>
            <a:r>
              <a:rPr lang="en-US" sz="2800" dirty="0"/>
              <a:t> </a:t>
            </a:r>
            <a:r>
              <a:rPr lang="en-US" sz="2800" dirty="0" err="1"/>
              <a:t>је</a:t>
            </a:r>
            <a:r>
              <a:rPr lang="en-US" sz="2800" dirty="0"/>
              <a:t> </a:t>
            </a:r>
            <a:r>
              <a:rPr lang="en-US" sz="2800" dirty="0" err="1"/>
              <a:t>постојећим</a:t>
            </a:r>
            <a:r>
              <a:rPr lang="en-US" sz="2800" dirty="0"/>
              <a:t> </a:t>
            </a:r>
            <a:r>
              <a:rPr lang="en-US" sz="2800" dirty="0" err="1"/>
              <a:t>тајним</a:t>
            </a:r>
            <a:r>
              <a:rPr lang="en-US" sz="2800" dirty="0"/>
              <a:t> </a:t>
            </a:r>
            <a:r>
              <a:rPr lang="en-US" sz="2800" dirty="0" err="1"/>
              <a:t>погонима</a:t>
            </a:r>
            <a:r>
              <a:rPr lang="en-US" sz="2800" dirty="0"/>
              <a:t> </a:t>
            </a:r>
            <a:r>
              <a:rPr lang="en-US" sz="2800" dirty="0" err="1"/>
              <a:t>за</a:t>
            </a:r>
            <a:r>
              <a:rPr lang="en-US" sz="2800" dirty="0"/>
              <a:t> </a:t>
            </a:r>
            <a:r>
              <a:rPr lang="en-US" sz="2800" dirty="0" err="1"/>
              <a:t>производњу</a:t>
            </a:r>
            <a:r>
              <a:rPr lang="en-US" sz="2800" dirty="0"/>
              <a:t> </a:t>
            </a:r>
            <a:r>
              <a:rPr lang="en-US" sz="2800" dirty="0" err="1"/>
              <a:t>агенаса</a:t>
            </a:r>
            <a:r>
              <a:rPr lang="en-US" sz="2800" dirty="0"/>
              <a:t>, </a:t>
            </a:r>
            <a:r>
              <a:rPr lang="en-US" sz="2800" dirty="0" err="1"/>
              <a:t>што</a:t>
            </a:r>
            <a:r>
              <a:rPr lang="en-US" sz="2800" dirty="0"/>
              <a:t> </a:t>
            </a:r>
            <a:r>
              <a:rPr lang="en-US" sz="2800" dirty="0" err="1"/>
              <a:t>наводе</a:t>
            </a:r>
            <a:r>
              <a:rPr lang="en-US" sz="2800" dirty="0"/>
              <a:t> и </a:t>
            </a:r>
            <a:r>
              <a:rPr lang="en-US" sz="2800" dirty="0" err="1"/>
              <a:t>тајни</a:t>
            </a:r>
            <a:r>
              <a:rPr lang="en-US" sz="2800" dirty="0"/>
              <a:t> </a:t>
            </a:r>
            <a:r>
              <a:rPr lang="en-US" sz="2800" dirty="0" err="1"/>
              <a:t>извори</a:t>
            </a:r>
            <a:r>
              <a:rPr lang="en-US" sz="2800" dirty="0"/>
              <a:t> </a:t>
            </a:r>
            <a:r>
              <a:rPr lang="en-US" sz="2800" dirty="0" err="1"/>
              <a:t>обавештајних</a:t>
            </a:r>
            <a:r>
              <a:rPr lang="en-US" sz="2800" dirty="0"/>
              <a:t> </a:t>
            </a:r>
            <a:r>
              <a:rPr lang="en-US" sz="2800" dirty="0" err="1"/>
              <a:t>служби</a:t>
            </a:r>
            <a:r>
              <a:rPr lang="en-US" sz="2800" dirty="0"/>
              <a:t> </a:t>
            </a:r>
            <a:r>
              <a:rPr lang="en-US" sz="2800" dirty="0" err="1"/>
              <a:t>водећих</a:t>
            </a:r>
            <a:r>
              <a:rPr lang="en-US" sz="2800" dirty="0"/>
              <a:t> </a:t>
            </a:r>
            <a:r>
              <a:rPr lang="en-US" sz="2800" dirty="0" err="1"/>
              <a:t>светских</a:t>
            </a:r>
            <a:r>
              <a:rPr lang="en-US" sz="2800" dirty="0"/>
              <a:t> </a:t>
            </a:r>
            <a:r>
              <a:rPr lang="en-US" sz="2800" dirty="0" err="1"/>
              <a:t>сила</a:t>
            </a:r>
            <a:r>
              <a:rPr lang="en-US" sz="2800" dirty="0" smtClean="0"/>
              <a:t>.</a:t>
            </a:r>
            <a:endParaRPr lang="sr-Cyrl-RS" sz="2800" dirty="0" smtClean="0"/>
          </a:p>
          <a:p>
            <a:pPr>
              <a:defRPr/>
            </a:pPr>
            <a:r>
              <a:rPr lang="en-US" sz="2800" dirty="0" err="1"/>
              <a:t>Најчешће</a:t>
            </a:r>
            <a:r>
              <a:rPr lang="en-US" sz="2800" dirty="0"/>
              <a:t> </a:t>
            </a:r>
            <a:r>
              <a:rPr lang="en-US" sz="2800" dirty="0" err="1"/>
              <a:t>је</a:t>
            </a:r>
            <a:r>
              <a:rPr lang="en-US" sz="2800" dirty="0"/>
              <a:t> </a:t>
            </a:r>
            <a:r>
              <a:rPr lang="en-US" sz="2800" dirty="0" err="1"/>
              <a:t>интезитет</a:t>
            </a:r>
            <a:r>
              <a:rPr lang="en-US" sz="2800" dirty="0"/>
              <a:t> </a:t>
            </a:r>
            <a:r>
              <a:rPr lang="en-US" sz="2800" dirty="0" err="1"/>
              <a:t>контаминације</a:t>
            </a:r>
            <a:r>
              <a:rPr lang="en-US" sz="2800" dirty="0"/>
              <a:t> </a:t>
            </a:r>
            <a:r>
              <a:rPr lang="en-US" sz="2800" dirty="0" err="1"/>
              <a:t>драстично</a:t>
            </a:r>
            <a:r>
              <a:rPr lang="en-US" sz="2800" dirty="0"/>
              <a:t> </a:t>
            </a:r>
            <a:r>
              <a:rPr lang="en-US" sz="2800" dirty="0" err="1"/>
              <a:t>већи</a:t>
            </a:r>
            <a:r>
              <a:rPr lang="en-US" sz="2800" dirty="0"/>
              <a:t> и </a:t>
            </a:r>
            <a:r>
              <a:rPr lang="en-US" sz="2800" dirty="0" err="1"/>
              <a:t>израженији</a:t>
            </a:r>
            <a:r>
              <a:rPr lang="en-US" sz="2800" dirty="0"/>
              <a:t> </a:t>
            </a:r>
            <a:r>
              <a:rPr lang="en-US" sz="2800" dirty="0" err="1"/>
              <a:t>него</a:t>
            </a:r>
            <a:r>
              <a:rPr lang="en-US" sz="2800" dirty="0"/>
              <a:t> у </a:t>
            </a:r>
            <a:r>
              <a:rPr lang="en-US" sz="2800" dirty="0" err="1"/>
              <a:t>природним</a:t>
            </a:r>
            <a:r>
              <a:rPr lang="en-US" sz="2800" dirty="0"/>
              <a:t> </a:t>
            </a:r>
            <a:r>
              <a:rPr lang="en-US" sz="2800" dirty="0" err="1"/>
              <a:t>околностима</a:t>
            </a:r>
            <a:r>
              <a:rPr lang="en-US" sz="2800" dirty="0"/>
              <a:t> </a:t>
            </a:r>
            <a:r>
              <a:rPr lang="en-US" sz="2800" dirty="0" err="1"/>
              <a:t>јер</a:t>
            </a:r>
            <a:r>
              <a:rPr lang="en-US" sz="2800" dirty="0"/>
              <a:t> </a:t>
            </a:r>
            <a:r>
              <a:rPr lang="en-US" sz="2800" dirty="0" err="1"/>
              <a:t>је</a:t>
            </a:r>
            <a:r>
              <a:rPr lang="en-US" sz="2800" dirty="0"/>
              <a:t> и </a:t>
            </a:r>
            <a:r>
              <a:rPr lang="en-US" sz="2800" dirty="0" smtClean="0"/>
              <a:t>у</a:t>
            </a:r>
            <a:r>
              <a:rPr lang="sr-Cyrl-RS" sz="2800" dirty="0" smtClean="0"/>
              <a:t>з</a:t>
            </a:r>
            <a:r>
              <a:rPr lang="en-US" sz="2800" dirty="0" err="1" smtClean="0"/>
              <a:t>рочник</a:t>
            </a:r>
            <a:r>
              <a:rPr lang="en-US" sz="2800" dirty="0" smtClean="0"/>
              <a:t> </a:t>
            </a:r>
            <a:r>
              <a:rPr lang="en-US" sz="2800" dirty="0" err="1"/>
              <a:t>намерно</a:t>
            </a:r>
            <a:r>
              <a:rPr lang="en-US" sz="2800" dirty="0"/>
              <a:t> </a:t>
            </a:r>
            <a:r>
              <a:rPr lang="en-US" sz="2800" dirty="0" err="1"/>
              <a:t>појачан</a:t>
            </a:r>
            <a:r>
              <a:rPr lang="en-US" sz="2800" dirty="0"/>
              <a:t> </a:t>
            </a:r>
            <a:r>
              <a:rPr lang="en-US" sz="2800" dirty="0" err="1"/>
              <a:t>или</a:t>
            </a:r>
            <a:r>
              <a:rPr lang="en-US" sz="2800" dirty="0"/>
              <a:t> </a:t>
            </a:r>
            <a:r>
              <a:rPr lang="en-US" sz="2800" dirty="0" err="1"/>
              <a:t>је</a:t>
            </a:r>
            <a:r>
              <a:rPr lang="en-US" sz="2800" dirty="0"/>
              <a:t> </a:t>
            </a:r>
            <a:r>
              <a:rPr lang="en-US" sz="2800" dirty="0" err="1" smtClean="0"/>
              <a:t>ци</a:t>
            </a:r>
            <a:r>
              <a:rPr lang="sr-Cyrl-RS" sz="2800" dirty="0" smtClean="0"/>
              <a:t>љ</a:t>
            </a:r>
            <a:r>
              <a:rPr lang="en-US" sz="2800" dirty="0" err="1" smtClean="0"/>
              <a:t>ано</a:t>
            </a:r>
            <a:r>
              <a:rPr lang="en-US" sz="2800" dirty="0" smtClean="0"/>
              <a:t> </a:t>
            </a:r>
            <a:r>
              <a:rPr lang="en-US" sz="2800" dirty="0" err="1"/>
              <a:t>убачен</a:t>
            </a:r>
            <a:r>
              <a:rPr lang="en-US" sz="2800" dirty="0"/>
              <a:t> у </a:t>
            </a:r>
            <a:r>
              <a:rPr lang="en-US" sz="2800" dirty="0" err="1"/>
              <a:t>најосетљивије</a:t>
            </a:r>
            <a:r>
              <a:rPr lang="en-US" sz="2800" dirty="0"/>
              <a:t> </a:t>
            </a:r>
            <a:r>
              <a:rPr lang="en-US" sz="2800" dirty="0" err="1"/>
              <a:t>категорије</a:t>
            </a:r>
            <a:r>
              <a:rPr lang="en-US" sz="2800" dirty="0"/>
              <a:t> </a:t>
            </a:r>
            <a:r>
              <a:rPr lang="en-US" sz="2800" dirty="0" err="1"/>
              <a:t>нападнуте</a:t>
            </a:r>
            <a:r>
              <a:rPr lang="en-US" sz="2800" dirty="0"/>
              <a:t> </a:t>
            </a:r>
            <a:r>
              <a:rPr lang="en-US" sz="2800" dirty="0" err="1"/>
              <a:t>популације</a:t>
            </a:r>
            <a:r>
              <a:rPr lang="en-US" sz="2800" dirty="0"/>
              <a:t>. </a:t>
            </a:r>
            <a:r>
              <a:rPr lang="en-US" sz="2800" dirty="0" err="1"/>
              <a:t>Како</a:t>
            </a:r>
            <a:r>
              <a:rPr lang="en-US" sz="2800" dirty="0"/>
              <a:t> </a:t>
            </a:r>
            <a:r>
              <a:rPr lang="en-US" sz="2800" dirty="0" err="1"/>
              <a:t>је</a:t>
            </a:r>
            <a:r>
              <a:rPr lang="en-US" sz="2800" dirty="0"/>
              <a:t> </a:t>
            </a:r>
            <a:r>
              <a:rPr lang="en-US" sz="2800" dirty="0" err="1"/>
              <a:t>биолошко</a:t>
            </a:r>
            <a:r>
              <a:rPr lang="en-US" sz="2800" dirty="0"/>
              <a:t> </a:t>
            </a:r>
            <a:r>
              <a:rPr lang="en-US" sz="2800" dirty="0" err="1" smtClean="0"/>
              <a:t>оружје</a:t>
            </a:r>
            <a:r>
              <a:rPr lang="en-US" sz="2800" dirty="0" smtClean="0"/>
              <a:t> </a:t>
            </a:r>
            <a:r>
              <a:rPr lang="en-US" sz="2800" dirty="0" err="1"/>
              <a:t>природни</a:t>
            </a:r>
            <a:r>
              <a:rPr lang="en-US" sz="2800" dirty="0"/>
              <a:t> </a:t>
            </a:r>
            <a:r>
              <a:rPr lang="en-US" sz="2800" dirty="0" err="1"/>
              <a:t>агенс</a:t>
            </a:r>
            <a:r>
              <a:rPr lang="en-US" sz="2800" dirty="0"/>
              <a:t> и </a:t>
            </a:r>
            <a:r>
              <a:rPr lang="en-US" sz="2800" dirty="0" err="1"/>
              <a:t>жива</a:t>
            </a:r>
            <a:r>
              <a:rPr lang="en-US" sz="2800" dirty="0"/>
              <a:t> </a:t>
            </a:r>
            <a:r>
              <a:rPr lang="en-US" sz="2800" dirty="0" err="1"/>
              <a:t>материја</a:t>
            </a:r>
            <a:r>
              <a:rPr lang="en-US" sz="2800" dirty="0"/>
              <a:t> </a:t>
            </a:r>
            <a:r>
              <a:rPr lang="en-US" sz="2800" dirty="0" err="1"/>
              <a:t>која</a:t>
            </a:r>
            <a:r>
              <a:rPr lang="en-US" sz="2800" dirty="0"/>
              <a:t> </a:t>
            </a:r>
            <a:r>
              <a:rPr lang="en-US" sz="2800" dirty="0" err="1"/>
              <a:t>се</a:t>
            </a:r>
            <a:r>
              <a:rPr lang="en-US" sz="2800" dirty="0"/>
              <a:t> </a:t>
            </a:r>
            <a:r>
              <a:rPr lang="en-US" sz="2800" dirty="0" err="1"/>
              <a:t>размножава</a:t>
            </a:r>
            <a:r>
              <a:rPr lang="en-US" sz="2800" dirty="0"/>
              <a:t>, </a:t>
            </a:r>
            <a:r>
              <a:rPr lang="en-US" sz="2800" dirty="0" err="1" smtClean="0"/>
              <a:t>могуће</a:t>
            </a:r>
            <a:r>
              <a:rPr lang="sr-Cyrl-RS" sz="2800" dirty="0" smtClean="0"/>
              <a:t> је</a:t>
            </a:r>
            <a:r>
              <a:rPr lang="en-US" sz="2800" dirty="0" smtClean="0"/>
              <a:t> </a:t>
            </a:r>
            <a:r>
              <a:rPr lang="en-US" sz="2800" dirty="0" err="1"/>
              <a:t>да</a:t>
            </a:r>
            <a:r>
              <a:rPr lang="en-US" sz="2800" dirty="0"/>
              <a:t> </a:t>
            </a:r>
            <a:r>
              <a:rPr lang="en-US" sz="2800" dirty="0" err="1"/>
              <a:t>се</a:t>
            </a:r>
            <a:r>
              <a:rPr lang="en-US" sz="2800" dirty="0"/>
              <a:t> </a:t>
            </a:r>
            <a:r>
              <a:rPr lang="en-US" sz="2800" dirty="0" err="1"/>
              <a:t>из</a:t>
            </a:r>
            <a:r>
              <a:rPr lang="en-US" sz="2800" dirty="0"/>
              <a:t> </a:t>
            </a:r>
            <a:r>
              <a:rPr lang="en-US" sz="2800" dirty="0" err="1"/>
              <a:t>зоне</a:t>
            </a:r>
            <a:r>
              <a:rPr lang="en-US" sz="2800" dirty="0"/>
              <a:t> </a:t>
            </a:r>
            <a:r>
              <a:rPr lang="en-US" sz="2800" dirty="0" err="1"/>
              <a:t>напада</a:t>
            </a:r>
            <a:r>
              <a:rPr lang="en-US" sz="2800" dirty="0"/>
              <a:t> ( </a:t>
            </a:r>
            <a:r>
              <a:rPr lang="en-US" sz="2800" dirty="0" err="1"/>
              <a:t>примарни</a:t>
            </a:r>
            <a:r>
              <a:rPr lang="en-US" sz="2800" dirty="0"/>
              <a:t> </a:t>
            </a:r>
            <a:r>
              <a:rPr lang="en-US" sz="2800" dirty="0" err="1"/>
              <a:t>рејон</a:t>
            </a:r>
            <a:r>
              <a:rPr lang="en-US" sz="2800" dirty="0"/>
              <a:t> ) </a:t>
            </a:r>
            <a:r>
              <a:rPr lang="en-US" sz="2800" dirty="0" err="1"/>
              <a:t>расеје</a:t>
            </a:r>
            <a:r>
              <a:rPr lang="en-US" sz="2800" dirty="0"/>
              <a:t> </a:t>
            </a:r>
            <a:r>
              <a:rPr lang="en-US" sz="2800" dirty="0" err="1"/>
              <a:t>на</a:t>
            </a:r>
            <a:r>
              <a:rPr lang="en-US" sz="2800" dirty="0"/>
              <a:t> </a:t>
            </a:r>
            <a:r>
              <a:rPr lang="en-US" sz="2800" dirty="0" err="1"/>
              <a:t>нова</a:t>
            </a:r>
            <a:r>
              <a:rPr lang="en-US" sz="2800" dirty="0"/>
              <a:t> </a:t>
            </a:r>
            <a:r>
              <a:rPr lang="en-US" sz="2800" dirty="0" err="1"/>
              <a:t>подручја</a:t>
            </a:r>
            <a:r>
              <a:rPr lang="en-US" sz="2800" dirty="0"/>
              <a:t> ( </a:t>
            </a:r>
            <a:r>
              <a:rPr lang="en-US" sz="2800" dirty="0" err="1" smtClean="0"/>
              <a:t>накнадни</a:t>
            </a:r>
            <a:r>
              <a:rPr lang="sr-Cyrl-RS" sz="2800" dirty="0" smtClean="0"/>
              <a:t>-секундарни</a:t>
            </a:r>
            <a:r>
              <a:rPr lang="en-US" sz="2800" dirty="0" err="1" smtClean="0"/>
              <a:t>рејон</a:t>
            </a:r>
            <a:r>
              <a:rPr lang="en-US" sz="2800" dirty="0" smtClean="0"/>
              <a:t> </a:t>
            </a:r>
            <a:r>
              <a:rPr lang="en-US" sz="2800" dirty="0"/>
              <a:t>). </a:t>
            </a:r>
          </a:p>
          <a:p>
            <a:pPr marL="0" indent="0">
              <a:buNone/>
              <a:defRPr/>
            </a:pPr>
            <a:endParaRPr lang="sr-Cyrl-RS" sz="2800" dirty="0" smtClean="0">
              <a:latin typeface="+mj-lt"/>
              <a:ea typeface="Batang" pitchFamily="18" charset="-127"/>
              <a:cs typeface="Times New Roman" pitchFamily="18" charset="0"/>
            </a:endParaRPr>
          </a:p>
          <a:p>
            <a:pPr marL="0" indent="0" eaLnBrk="1" fontAlgn="auto" hangingPunct="1">
              <a:spcAft>
                <a:spcPts val="0"/>
              </a:spcAft>
              <a:buNone/>
              <a:defRPr/>
            </a:pPr>
            <a:endParaRPr lang="sr-Cyrl-RS" sz="2800" dirty="0" smtClean="0">
              <a:latin typeface="+mj-lt"/>
              <a:ea typeface="Batang" pitchFamily="18" charset="-127"/>
              <a:cs typeface="Times New Roman" pitchFamily="18" charset="0"/>
            </a:endParaRPr>
          </a:p>
        </p:txBody>
      </p:sp>
    </p:spTree>
    <p:extLst>
      <p:ext uri="{BB962C8B-B14F-4D97-AF65-F5344CB8AC3E}">
        <p14:creationId xmlns="" xmlns:p14="http://schemas.microsoft.com/office/powerpoint/2010/main" val="21434412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latin typeface="Times New Roman" pitchFamily="18" charset="0"/>
                <a:cs typeface="Times New Roman" pitchFamily="18" charset="0"/>
              </a:rPr>
              <a:t>Биолошко оружје</a:t>
            </a:r>
            <a:endParaRPr lang="en-US" dirty="0">
              <a:latin typeface="Times New Roman" pitchFamily="18" charset="0"/>
              <a:cs typeface="Times New Roman" pitchFamily="18" charset="0"/>
            </a:endParaRPr>
          </a:p>
        </p:txBody>
      </p:sp>
      <p:sp>
        <p:nvSpPr>
          <p:cNvPr id="5" name="Rectangle 4"/>
          <p:cNvSpPr/>
          <p:nvPr/>
        </p:nvSpPr>
        <p:spPr>
          <a:xfrm>
            <a:off x="179512" y="2780928"/>
            <a:ext cx="8591872" cy="3046988"/>
          </a:xfrm>
          <a:prstGeom prst="rect">
            <a:avLst/>
          </a:prstGeom>
          <a:noFill/>
        </p:spPr>
        <p:style>
          <a:lnRef idx="1">
            <a:schemeClr val="accent4"/>
          </a:lnRef>
          <a:fillRef idx="2">
            <a:schemeClr val="accent4"/>
          </a:fillRef>
          <a:effectRef idx="1">
            <a:schemeClr val="accent4"/>
          </a:effectRef>
          <a:fontRef idx="minor">
            <a:schemeClr val="dk1"/>
          </a:fontRef>
        </p:style>
        <p:txBody>
          <a:bodyPr wrap="square">
            <a:spAutoFit/>
          </a:bodyPr>
          <a:lstStyle/>
          <a:p>
            <a:r>
              <a:rPr lang="en-US" sz="3200" dirty="0" smtClean="0">
                <a:latin typeface="Times New Roman" pitchFamily="18" charset="0"/>
                <a:cs typeface="Times New Roman" pitchFamily="18" charset="0"/>
              </a:rPr>
              <a:t>има </a:t>
            </a:r>
            <a:r>
              <a:rPr lang="en-US" sz="3200" dirty="0" err="1">
                <a:latin typeface="Times New Roman" pitchFamily="18" charset="0"/>
                <a:cs typeface="Times New Roman" pitchFamily="18" charset="0"/>
              </a:rPr>
              <a:t>за</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циљ</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да</a:t>
            </a:r>
            <a:r>
              <a:rPr lang="en-US" sz="3200" dirty="0">
                <a:latin typeface="Times New Roman" pitchFamily="18" charset="0"/>
                <a:cs typeface="Times New Roman" pitchFamily="18" charset="0"/>
              </a:rPr>
              <a:t> у </a:t>
            </a:r>
            <a:r>
              <a:rPr lang="en-US" sz="3200" dirty="0" err="1">
                <a:latin typeface="Times New Roman" pitchFamily="18" charset="0"/>
                <a:cs typeface="Times New Roman" pitchFamily="18" charset="0"/>
              </a:rPr>
              <a:t>редовима</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нападнуте</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земље</a:t>
            </a:r>
            <a:r>
              <a:rPr lang="en-US" sz="3200" dirty="0">
                <a:latin typeface="Times New Roman" pitchFamily="18" charset="0"/>
                <a:cs typeface="Times New Roman" pitchFamily="18" charset="0"/>
              </a:rPr>
              <a:t> и </a:t>
            </a:r>
            <a:r>
              <a:rPr lang="en-US" sz="3200" dirty="0" err="1">
                <a:latin typeface="Times New Roman" pitchFamily="18" charset="0"/>
                <a:cs typeface="Times New Roman" pitchFamily="18" charset="0"/>
              </a:rPr>
              <a:t>војске</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изазову</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епидемију</a:t>
            </a:r>
            <a:r>
              <a:rPr lang="en-US" sz="3200" dirty="0">
                <a:latin typeface="Times New Roman" pitchFamily="18" charset="0"/>
                <a:cs typeface="Times New Roman" pitchFamily="18" charset="0"/>
              </a:rPr>
              <a:t> а </a:t>
            </a:r>
            <a:r>
              <a:rPr lang="en-US" sz="3200" dirty="0" err="1">
                <a:latin typeface="Times New Roman" pitchFamily="18" charset="0"/>
                <a:cs typeface="Times New Roman" pitchFamily="18" charset="0"/>
              </a:rPr>
              <a:t>ако</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се</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отме</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контроли</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може</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довести</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чак</a:t>
            </a:r>
            <a:r>
              <a:rPr lang="en-US" sz="3200" dirty="0">
                <a:latin typeface="Times New Roman" pitchFamily="18" charset="0"/>
                <a:cs typeface="Times New Roman" pitchFamily="18" charset="0"/>
              </a:rPr>
              <a:t> и </a:t>
            </a:r>
            <a:r>
              <a:rPr lang="en-US" sz="3200" dirty="0" err="1">
                <a:latin typeface="Times New Roman" pitchFamily="18" charset="0"/>
                <a:cs typeface="Times New Roman" pitchFamily="18" charset="0"/>
              </a:rPr>
              <a:t>до</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пандемије</a:t>
            </a:r>
            <a:r>
              <a:rPr lang="en-US" sz="3200" dirty="0">
                <a:latin typeface="Times New Roman" pitchFamily="18" charset="0"/>
                <a:cs typeface="Times New Roman" pitchFamily="18" charset="0"/>
              </a:rPr>
              <a:t>. </a:t>
            </a:r>
            <a:endParaRPr lang="en-US" sz="3200" dirty="0" smtClean="0">
              <a:latin typeface="Times New Roman" pitchFamily="18" charset="0"/>
              <a:cs typeface="Times New Roman" pitchFamily="18" charset="0"/>
            </a:endParaRPr>
          </a:p>
          <a:p>
            <a:r>
              <a:rPr lang="en-US" sz="3200" dirty="0" err="1" smtClean="0">
                <a:latin typeface="Times New Roman" pitchFamily="18" charset="0"/>
                <a:cs typeface="Times New Roman" pitchFamily="18" charset="0"/>
              </a:rPr>
              <a:t>Колике</a:t>
            </a:r>
            <a:r>
              <a:rPr lang="en-US" sz="3200" dirty="0" smtClean="0">
                <a:latin typeface="Times New Roman" pitchFamily="18" charset="0"/>
                <a:cs typeface="Times New Roman" pitchFamily="18" charset="0"/>
              </a:rPr>
              <a:t> </a:t>
            </a:r>
            <a:r>
              <a:rPr lang="en-US" sz="3200" dirty="0" err="1">
                <a:latin typeface="Times New Roman" pitchFamily="18" charset="0"/>
                <a:cs typeface="Times New Roman" pitchFamily="18" charset="0"/>
              </a:rPr>
              <a:t>размере</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ће</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донети</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примена</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овог</a:t>
            </a:r>
            <a:r>
              <a:rPr lang="en-US" sz="3200" dirty="0">
                <a:latin typeface="Times New Roman" pitchFamily="18" charset="0"/>
                <a:cs typeface="Times New Roman" pitchFamily="18" charset="0"/>
              </a:rPr>
              <a:t> </a:t>
            </a:r>
            <a:r>
              <a:rPr lang="en-US" sz="3200" dirty="0" err="1" smtClean="0">
                <a:latin typeface="Times New Roman" pitchFamily="18" charset="0"/>
                <a:cs typeface="Times New Roman" pitchFamily="18" charset="0"/>
              </a:rPr>
              <a:t>оружја</a:t>
            </a:r>
            <a:r>
              <a:rPr lang="en-US" sz="3200" dirty="0" smtClean="0">
                <a:latin typeface="Times New Roman" pitchFamily="18" charset="0"/>
                <a:cs typeface="Times New Roman" pitchFamily="18" charset="0"/>
              </a:rPr>
              <a:t> </a:t>
            </a:r>
            <a:r>
              <a:rPr lang="en-US" sz="3200" dirty="0" err="1">
                <a:latin typeface="Times New Roman" pitchFamily="18" charset="0"/>
                <a:cs typeface="Times New Roman" pitchFamily="18" charset="0"/>
              </a:rPr>
              <a:t>није</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сагледиво</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јер</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је</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биолошко</a:t>
            </a:r>
            <a:r>
              <a:rPr lang="en-US" sz="3200" dirty="0">
                <a:latin typeface="Times New Roman" pitchFamily="18" charset="0"/>
                <a:cs typeface="Times New Roman" pitchFamily="18" charset="0"/>
              </a:rPr>
              <a:t> </a:t>
            </a:r>
            <a:r>
              <a:rPr lang="en-US" sz="3200" dirty="0" err="1" smtClean="0">
                <a:latin typeface="Times New Roman" pitchFamily="18" charset="0"/>
                <a:cs typeface="Times New Roman" pitchFamily="18" charset="0"/>
              </a:rPr>
              <a:t>оружје</a:t>
            </a:r>
            <a:r>
              <a:rPr lang="en-US" sz="3200" dirty="0" smtClean="0">
                <a:latin typeface="Times New Roman" pitchFamily="18" charset="0"/>
                <a:cs typeface="Times New Roman" pitchFamily="18" charset="0"/>
              </a:rPr>
              <a:t> </a:t>
            </a:r>
            <a:r>
              <a:rPr lang="en-US" sz="3200" dirty="0" err="1">
                <a:latin typeface="Times New Roman" pitchFamily="18" charset="0"/>
                <a:cs typeface="Times New Roman" pitchFamily="18" charset="0"/>
              </a:rPr>
              <a:t>оно</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које</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само</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себе</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репродукује</a:t>
            </a:r>
            <a:r>
              <a:rPr lang="en-US" sz="3200" dirty="0">
                <a:latin typeface="Times New Roman" pitchFamily="18" charset="0"/>
                <a:cs typeface="Times New Roman" pitchFamily="18" charset="0"/>
              </a:rPr>
              <a:t>. </a:t>
            </a:r>
          </a:p>
        </p:txBody>
      </p:sp>
    </p:spTree>
    <p:extLst>
      <p:ext uri="{BB962C8B-B14F-4D97-AF65-F5344CB8AC3E}">
        <p14:creationId xmlns="" xmlns:p14="http://schemas.microsoft.com/office/powerpoint/2010/main" val="504391114"/>
      </p:ext>
    </p:extLst>
  </p:cSld>
  <p:clrMapOvr>
    <a:masterClrMapping/>
  </p:clrMapOvr>
  <p:transition>
    <p:wheel spokes="3"/>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457200"/>
            <a:ext cx="8686800" cy="6096000"/>
          </a:xfrm>
        </p:spPr>
        <p:txBody>
          <a:bodyPr>
            <a:normAutofit fontScale="85000" lnSpcReduction="10000"/>
          </a:bodyPr>
          <a:lstStyle/>
          <a:p>
            <a:pPr>
              <a:buFont typeface="Wingdings" pitchFamily="2" charset="2"/>
              <a:buChar char="v"/>
            </a:pPr>
            <a:r>
              <a:rPr lang="en-GB" dirty="0" err="1" smtClean="0">
                <a:latin typeface="Times New Roman" pitchFamily="18" charset="0"/>
                <a:ea typeface="Batang" pitchFamily="18" charset="-127"/>
                <a:cs typeface="Times New Roman" pitchFamily="18" charset="0"/>
              </a:rPr>
              <a:t>Први</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писани</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трагови</a:t>
            </a:r>
            <a:r>
              <a:rPr lang="en-GB" dirty="0" smtClean="0">
                <a:latin typeface="Times New Roman" pitchFamily="18" charset="0"/>
                <a:ea typeface="Batang" pitchFamily="18" charset="-127"/>
                <a:cs typeface="Times New Roman" pitchFamily="18" charset="0"/>
              </a:rPr>
              <a:t> о </a:t>
            </a:r>
            <a:r>
              <a:rPr lang="en-GB" dirty="0" err="1" smtClean="0">
                <a:latin typeface="Times New Roman" pitchFamily="18" charset="0"/>
                <a:ea typeface="Batang" pitchFamily="18" charset="-127"/>
                <a:cs typeface="Times New Roman" pitchFamily="18" charset="0"/>
              </a:rPr>
              <a:t>борби</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људи</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против</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зараза</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датирају</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из</a:t>
            </a:r>
            <a:r>
              <a:rPr lang="en-GB" dirty="0" smtClean="0">
                <a:latin typeface="Times New Roman" pitchFamily="18" charset="0"/>
                <a:ea typeface="Batang" pitchFamily="18" charset="-127"/>
                <a:cs typeface="Times New Roman" pitchFamily="18" charset="0"/>
              </a:rPr>
              <a:t> 1770. </a:t>
            </a:r>
            <a:r>
              <a:rPr lang="en-GB" dirty="0" err="1" smtClean="0">
                <a:latin typeface="Times New Roman" pitchFamily="18" charset="0"/>
                <a:ea typeface="Batang" pitchFamily="18" charset="-127"/>
                <a:cs typeface="Times New Roman" pitchFamily="18" charset="0"/>
              </a:rPr>
              <a:t>године</a:t>
            </a:r>
            <a:r>
              <a:rPr lang="en-GB" dirty="0" smtClean="0">
                <a:latin typeface="Times New Roman" pitchFamily="18" charset="0"/>
                <a:ea typeface="Batang" pitchFamily="18" charset="-127"/>
                <a:cs typeface="Times New Roman" pitchFamily="18" charset="0"/>
              </a:rPr>
              <a:t> п. н. е. У </a:t>
            </a:r>
            <a:r>
              <a:rPr lang="en-GB" dirty="0" err="1" smtClean="0">
                <a:latin typeface="Times New Roman" pitchFamily="18" charset="0"/>
                <a:ea typeface="Batang" pitchFamily="18" charset="-127"/>
                <a:cs typeface="Times New Roman" pitchFamily="18" charset="0"/>
              </a:rPr>
              <a:t>свом</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саопштењу</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народу</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тадашњи</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владар</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Сумерије</a:t>
            </a:r>
            <a:r>
              <a:rPr lang="en-GB" dirty="0" smtClean="0">
                <a:latin typeface="Times New Roman" pitchFamily="18" charset="0"/>
                <a:ea typeface="Batang" pitchFamily="18" charset="-127"/>
                <a:cs typeface="Times New Roman" pitchFamily="18" charset="0"/>
              </a:rPr>
              <a:t> у </a:t>
            </a:r>
            <a:r>
              <a:rPr lang="en-GB" dirty="0" err="1" smtClean="0">
                <a:latin typeface="Times New Roman" pitchFamily="18" charset="0"/>
                <a:ea typeface="Batang" pitchFamily="18" charset="-127"/>
                <a:cs typeface="Times New Roman" pitchFamily="18" charset="0"/>
              </a:rPr>
              <a:t>Месопотамији</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наређује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инфицираном</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становништу</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да</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остане</a:t>
            </a:r>
            <a:r>
              <a:rPr lang="en-GB" dirty="0" smtClean="0">
                <a:latin typeface="Times New Roman" pitchFamily="18" charset="0"/>
                <a:ea typeface="Batang" pitchFamily="18" charset="-127"/>
                <a:cs typeface="Times New Roman" pitchFamily="18" charset="0"/>
              </a:rPr>
              <a:t> у </a:t>
            </a:r>
            <a:r>
              <a:rPr lang="en-GB" dirty="0" err="1" smtClean="0">
                <a:latin typeface="Times New Roman" pitchFamily="18" charset="0"/>
                <a:ea typeface="Batang" pitchFamily="18" charset="-127"/>
                <a:cs typeface="Times New Roman" pitchFamily="18" charset="0"/>
              </a:rPr>
              <a:t>свом</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граду</a:t>
            </a:r>
            <a:r>
              <a:rPr lang="en-GB" dirty="0" smtClean="0">
                <a:latin typeface="Times New Roman" pitchFamily="18" charset="0"/>
                <a:ea typeface="Batang" pitchFamily="18" charset="-127"/>
                <a:cs typeface="Times New Roman" pitchFamily="18" charset="0"/>
              </a:rPr>
              <a:t> и </a:t>
            </a:r>
            <a:r>
              <a:rPr lang="en-GB" dirty="0" err="1" smtClean="0">
                <a:latin typeface="Times New Roman" pitchFamily="18" charset="0"/>
                <a:ea typeface="Batang" pitchFamily="18" charset="-127"/>
                <a:cs typeface="Times New Roman" pitchFamily="18" charset="0"/>
              </a:rPr>
              <a:t>да</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не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одлази</a:t>
            </a:r>
            <a:r>
              <a:rPr lang="en-GB" dirty="0" smtClean="0">
                <a:latin typeface="Times New Roman" pitchFamily="18" charset="0"/>
                <a:ea typeface="Batang" pitchFamily="18" charset="-127"/>
                <a:cs typeface="Times New Roman" pitchFamily="18" charset="0"/>
              </a:rPr>
              <a:t> у </a:t>
            </a:r>
            <a:r>
              <a:rPr lang="en-GB" dirty="0" err="1" smtClean="0">
                <a:latin typeface="Times New Roman" pitchFamily="18" charset="0"/>
                <a:ea typeface="Batang" pitchFamily="18" charset="-127"/>
                <a:cs typeface="Times New Roman" pitchFamily="18" charset="0"/>
              </a:rPr>
              <a:t>градове</a:t>
            </a:r>
            <a:r>
              <a:rPr lang="en-GB" dirty="0" smtClean="0">
                <a:latin typeface="Times New Roman" pitchFamily="18" charset="0"/>
                <a:ea typeface="Batang" pitchFamily="18" charset="-127"/>
                <a:cs typeface="Times New Roman" pitchFamily="18" charset="0"/>
              </a:rPr>
              <a:t> у </a:t>
            </a:r>
            <a:r>
              <a:rPr lang="en-GB" dirty="0" err="1" smtClean="0">
                <a:latin typeface="Times New Roman" pitchFamily="18" charset="0"/>
                <a:ea typeface="Batang" pitchFamily="18" charset="-127"/>
                <a:cs typeface="Times New Roman" pitchFamily="18" charset="0"/>
              </a:rPr>
              <a:t>којима</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се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зараза</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није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проширила</a:t>
            </a:r>
            <a:r>
              <a:rPr lang="en-GB" dirty="0" smtClean="0">
                <a:latin typeface="Times New Roman" pitchFamily="18" charset="0"/>
                <a:ea typeface="Batang" pitchFamily="18" charset="-127"/>
                <a:cs typeface="Times New Roman" pitchFamily="18" charset="0"/>
              </a:rPr>
              <a:t>.</a:t>
            </a:r>
            <a:endParaRPr lang="sr-Cyrl-RS" dirty="0" smtClean="0">
              <a:latin typeface="Times New Roman" pitchFamily="18" charset="0"/>
              <a:ea typeface="Batang" pitchFamily="18" charset="-127"/>
              <a:cs typeface="Times New Roman" pitchFamily="18" charset="0"/>
            </a:endParaRPr>
          </a:p>
          <a:p>
            <a:pPr>
              <a:buFont typeface="Wingdings" pitchFamily="2" charset="2"/>
              <a:buChar char="v"/>
            </a:pPr>
            <a:endParaRPr lang="sr-Cyrl-RS" dirty="0" smtClean="0">
              <a:latin typeface="Times New Roman" pitchFamily="18" charset="0"/>
              <a:ea typeface="Batang" pitchFamily="18" charset="-127"/>
              <a:cs typeface="Times New Roman" pitchFamily="18" charset="0"/>
            </a:endParaRPr>
          </a:p>
          <a:p>
            <a:pPr>
              <a:buFont typeface="Wingdings" pitchFamily="2" charset="2"/>
              <a:buChar char="v"/>
            </a:pPr>
            <a:r>
              <a:rPr lang="en-GB" dirty="0" err="1" smtClean="0">
                <a:latin typeface="Times New Roman" pitchFamily="18" charset="0"/>
                <a:ea typeface="Batang" pitchFamily="18" charset="-127"/>
                <a:cs typeface="Times New Roman" pitchFamily="18" charset="0"/>
              </a:rPr>
              <a:t>Примери</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употребе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биолошког</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оружја</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су</a:t>
            </a:r>
            <a:r>
              <a:rPr lang="en-GB" dirty="0" smtClean="0">
                <a:latin typeface="Times New Roman" pitchFamily="18" charset="0"/>
                <a:ea typeface="Batang" pitchFamily="18" charset="-127"/>
                <a:cs typeface="Times New Roman" pitchFamily="18" charset="0"/>
              </a:rPr>
              <a:t>:</a:t>
            </a:r>
            <a:endParaRPr lang="en-US" dirty="0" smtClean="0">
              <a:latin typeface="Times New Roman" pitchFamily="18" charset="0"/>
              <a:ea typeface="Batang" pitchFamily="18" charset="-127"/>
              <a:cs typeface="Times New Roman" pitchFamily="18" charset="0"/>
            </a:endParaRPr>
          </a:p>
          <a:p>
            <a:pPr marL="0" lvl="0" indent="0">
              <a:buNone/>
            </a:pPr>
            <a:r>
              <a:rPr lang="sr-Cyrl-RS" dirty="0" smtClean="0">
                <a:latin typeface="Times New Roman" pitchFamily="18" charset="0"/>
                <a:ea typeface="Batang" pitchFamily="18" charset="-127"/>
                <a:cs typeface="Times New Roman" pitchFamily="18" charset="0"/>
              </a:rPr>
              <a:t>-</a:t>
            </a:r>
            <a:r>
              <a:rPr lang="en-GB" dirty="0" smtClean="0">
                <a:latin typeface="Times New Roman" pitchFamily="18" charset="0"/>
                <a:ea typeface="Batang" pitchFamily="18" charset="-127"/>
                <a:cs typeface="Times New Roman" pitchFamily="18" charset="0"/>
              </a:rPr>
              <a:t>1155. </a:t>
            </a:r>
            <a:r>
              <a:rPr lang="en-GB" dirty="0" err="1" smtClean="0">
                <a:latin typeface="Times New Roman" pitchFamily="18" charset="0"/>
                <a:ea typeface="Batang" pitchFamily="18" charset="-127"/>
                <a:cs typeface="Times New Roman" pitchFamily="18" charset="0"/>
              </a:rPr>
              <a:t>године</a:t>
            </a:r>
            <a:r>
              <a:rPr lang="en-GB" dirty="0" smtClean="0">
                <a:latin typeface="Times New Roman" pitchFamily="18" charset="0"/>
                <a:ea typeface="Batang" pitchFamily="18" charset="-127"/>
                <a:cs typeface="Times New Roman" pitchFamily="18" charset="0"/>
              </a:rPr>
              <a:t> </a:t>
            </a:r>
            <a:r>
              <a:rPr lang="sr-Cyrl-RS" dirty="0" smtClean="0">
                <a:latin typeface="Times New Roman" pitchFamily="18" charset="0"/>
                <a:ea typeface="Batang" pitchFamily="18" charset="-127"/>
                <a:cs typeface="Times New Roman" pitchFamily="18" charset="0"/>
              </a:rPr>
              <a:t>ц</a:t>
            </a:r>
            <a:r>
              <a:rPr lang="en-GB" dirty="0" err="1" smtClean="0">
                <a:latin typeface="Times New Roman" pitchFamily="18" charset="0"/>
                <a:ea typeface="Batang" pitchFamily="18" charset="-127"/>
                <a:cs typeface="Times New Roman" pitchFamily="18" charset="0"/>
              </a:rPr>
              <a:t>ар</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Барбароса</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је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тровао</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бунаре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људским</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телима</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Тортона</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Италија</a:t>
            </a:r>
            <a:endParaRPr lang="en-US" dirty="0" smtClean="0">
              <a:latin typeface="Times New Roman" pitchFamily="18" charset="0"/>
              <a:ea typeface="Batang" pitchFamily="18" charset="-127"/>
              <a:cs typeface="Times New Roman" pitchFamily="18" charset="0"/>
            </a:endParaRPr>
          </a:p>
          <a:p>
            <a:pPr marL="0" lvl="0" indent="0">
              <a:buNone/>
            </a:pPr>
            <a:r>
              <a:rPr lang="sr-Cyrl-RS" dirty="0" smtClean="0">
                <a:latin typeface="Times New Roman" pitchFamily="18" charset="0"/>
                <a:ea typeface="Batang" pitchFamily="18" charset="-127"/>
                <a:cs typeface="Times New Roman" pitchFamily="18" charset="0"/>
              </a:rPr>
              <a:t>-</a:t>
            </a:r>
            <a:r>
              <a:rPr lang="en-GB" dirty="0" smtClean="0">
                <a:latin typeface="Times New Roman" pitchFamily="18" charset="0"/>
                <a:ea typeface="Batang" pitchFamily="18" charset="-127"/>
                <a:cs typeface="Times New Roman" pitchFamily="18" charset="0"/>
              </a:rPr>
              <a:t>1346. </a:t>
            </a:r>
            <a:r>
              <a:rPr lang="en-GB" dirty="0" err="1" smtClean="0">
                <a:latin typeface="Times New Roman" pitchFamily="18" charset="0"/>
                <a:ea typeface="Batang" pitchFamily="18" charset="-127"/>
                <a:cs typeface="Times New Roman" pitchFamily="18" charset="0"/>
              </a:rPr>
              <a:t>године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Монголи</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су</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катапултовима</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бацали</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тела</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жртава</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заражених</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кугом</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на</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град</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Кафа</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Крим</a:t>
            </a:r>
            <a:endParaRPr lang="en-US" dirty="0" smtClean="0">
              <a:latin typeface="Times New Roman" pitchFamily="18" charset="0"/>
              <a:ea typeface="Batang" pitchFamily="18" charset="-127"/>
              <a:cs typeface="Times New Roman" pitchFamily="18" charset="0"/>
            </a:endParaRPr>
          </a:p>
          <a:p>
            <a:pPr marL="0" lvl="0" indent="0">
              <a:buNone/>
            </a:pPr>
            <a:r>
              <a:rPr lang="sr-Cyrl-RS" dirty="0" smtClean="0">
                <a:latin typeface="Times New Roman" pitchFamily="18" charset="0"/>
                <a:ea typeface="Batang" pitchFamily="18" charset="-127"/>
                <a:cs typeface="Times New Roman" pitchFamily="18" charset="0"/>
              </a:rPr>
              <a:t>-</a:t>
            </a:r>
            <a:r>
              <a:rPr lang="en-GB" dirty="0" smtClean="0">
                <a:latin typeface="Times New Roman" pitchFamily="18" charset="0"/>
                <a:ea typeface="Batang" pitchFamily="18" charset="-127"/>
                <a:cs typeface="Times New Roman" pitchFamily="18" charset="0"/>
              </a:rPr>
              <a:t>1495. </a:t>
            </a:r>
            <a:r>
              <a:rPr lang="en-GB" dirty="0" err="1" smtClean="0">
                <a:latin typeface="Times New Roman" pitchFamily="18" charset="0"/>
                <a:ea typeface="Batang" pitchFamily="18" charset="-127"/>
                <a:cs typeface="Times New Roman" pitchFamily="18" charset="0"/>
              </a:rPr>
              <a:t>године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шпанци</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су</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мешали</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вино</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са</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крвљу</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заражених</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од</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губе</a:t>
            </a:r>
            <a:r>
              <a:rPr lang="en-GB" dirty="0" smtClean="0">
                <a:latin typeface="Times New Roman" pitchFamily="18" charset="0"/>
                <a:ea typeface="Batang" pitchFamily="18" charset="-127"/>
                <a:cs typeface="Times New Roman" pitchFamily="18" charset="0"/>
              </a:rPr>
              <a:t> и </a:t>
            </a:r>
            <a:r>
              <a:rPr lang="en-GB" dirty="0" err="1" smtClean="0">
                <a:latin typeface="Times New Roman" pitchFamily="18" charset="0"/>
                <a:ea typeface="Batang" pitchFamily="18" charset="-127"/>
                <a:cs typeface="Times New Roman" pitchFamily="18" charset="0"/>
              </a:rPr>
              <a:t>продавали</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га</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својим</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непријатељима</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французима</a:t>
            </a:r>
            <a:endParaRPr lang="en-US" dirty="0" smtClean="0">
              <a:latin typeface="Times New Roman" pitchFamily="18" charset="0"/>
              <a:ea typeface="Batang" pitchFamily="18" charset="-127"/>
              <a:cs typeface="Times New Roman" pitchFamily="18" charset="0"/>
            </a:endParaRPr>
          </a:p>
          <a:p>
            <a:endParaRPr lang="en-US" dirty="0"/>
          </a:p>
        </p:txBody>
      </p:sp>
    </p:spTree>
    <p:extLst>
      <p:ext uri="{BB962C8B-B14F-4D97-AF65-F5344CB8AC3E}">
        <p14:creationId xmlns="" xmlns:p14="http://schemas.microsoft.com/office/powerpoint/2010/main" val="382798358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457200"/>
            <a:ext cx="8686800" cy="6096000"/>
          </a:xfrm>
        </p:spPr>
        <p:txBody>
          <a:bodyPr>
            <a:normAutofit/>
          </a:bodyPr>
          <a:lstStyle/>
          <a:p>
            <a:pPr marL="0" lvl="0" indent="0">
              <a:buNone/>
            </a:pPr>
            <a:r>
              <a:rPr lang="sr-Cyrl-RS" dirty="0" smtClean="0">
                <a:latin typeface="Batang" pitchFamily="18" charset="-127"/>
                <a:ea typeface="Batang" pitchFamily="18" charset="-127"/>
              </a:rPr>
              <a:t>-</a:t>
            </a:r>
            <a:r>
              <a:rPr lang="en-GB" dirty="0" smtClean="0">
                <a:latin typeface="Times New Roman" pitchFamily="18" charset="0"/>
                <a:ea typeface="Batang" pitchFamily="18" charset="-127"/>
                <a:cs typeface="Times New Roman" pitchFamily="18" charset="0"/>
              </a:rPr>
              <a:t>1650. </a:t>
            </a:r>
            <a:r>
              <a:rPr lang="en-GB" dirty="0" err="1" smtClean="0">
                <a:latin typeface="Times New Roman" pitchFamily="18" charset="0"/>
                <a:ea typeface="Batang" pitchFamily="18" charset="-127"/>
                <a:cs typeface="Times New Roman" pitchFamily="18" charset="0"/>
              </a:rPr>
              <a:t>године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пољаци</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гађају</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своје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непријатеље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са</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пљувачком</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од</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побеснелих</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паса</a:t>
            </a:r>
            <a:endParaRPr lang="en-US" dirty="0" smtClean="0">
              <a:latin typeface="Times New Roman" pitchFamily="18" charset="0"/>
              <a:ea typeface="Batang" pitchFamily="18" charset="-127"/>
              <a:cs typeface="Times New Roman" pitchFamily="18" charset="0"/>
            </a:endParaRPr>
          </a:p>
          <a:p>
            <a:pPr marL="0" lvl="0" indent="0">
              <a:buNone/>
            </a:pPr>
            <a:r>
              <a:rPr lang="sr-Cyrl-RS" dirty="0" smtClean="0">
                <a:latin typeface="Times New Roman" pitchFamily="18" charset="0"/>
                <a:ea typeface="Batang" pitchFamily="18" charset="-127"/>
                <a:cs typeface="Times New Roman" pitchFamily="18" charset="0"/>
              </a:rPr>
              <a:t>-</a:t>
            </a:r>
            <a:r>
              <a:rPr lang="en-GB" dirty="0" smtClean="0">
                <a:latin typeface="Times New Roman" pitchFamily="18" charset="0"/>
                <a:ea typeface="Batang" pitchFamily="18" charset="-127"/>
                <a:cs typeface="Times New Roman" pitchFamily="18" charset="0"/>
              </a:rPr>
              <a:t>1763. </a:t>
            </a:r>
            <a:r>
              <a:rPr lang="en-GB" dirty="0" err="1" smtClean="0">
                <a:latin typeface="Times New Roman" pitchFamily="18" charset="0"/>
                <a:ea typeface="Batang" pitchFamily="18" charset="-127"/>
                <a:cs typeface="Times New Roman" pitchFamily="18" charset="0"/>
              </a:rPr>
              <a:t>године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британци</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деле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ћебад</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индијанцима</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која</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су</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од</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пацијената</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са</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великим</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богињама</a:t>
            </a:r>
            <a:endParaRPr lang="en-US" dirty="0" smtClean="0">
              <a:latin typeface="Times New Roman" pitchFamily="18" charset="0"/>
              <a:ea typeface="Batang" pitchFamily="18" charset="-127"/>
              <a:cs typeface="Times New Roman" pitchFamily="18" charset="0"/>
            </a:endParaRPr>
          </a:p>
          <a:p>
            <a:pPr marL="0" lvl="0" indent="0">
              <a:buNone/>
            </a:pPr>
            <a:r>
              <a:rPr lang="sr-Cyrl-RS" dirty="0" smtClean="0">
                <a:latin typeface="Times New Roman" pitchFamily="18" charset="0"/>
                <a:ea typeface="Batang" pitchFamily="18" charset="-127"/>
                <a:cs typeface="Times New Roman" pitchFamily="18" charset="0"/>
              </a:rPr>
              <a:t>-</a:t>
            </a:r>
            <a:r>
              <a:rPr lang="en-GB" dirty="0" smtClean="0">
                <a:latin typeface="Times New Roman" pitchFamily="18" charset="0"/>
                <a:ea typeface="Batang" pitchFamily="18" charset="-127"/>
                <a:cs typeface="Times New Roman" pitchFamily="18" charset="0"/>
              </a:rPr>
              <a:t>1797. </a:t>
            </a:r>
            <a:r>
              <a:rPr lang="en-GB" dirty="0" err="1" smtClean="0">
                <a:latin typeface="Times New Roman" pitchFamily="18" charset="0"/>
                <a:ea typeface="Batang" pitchFamily="18" charset="-127"/>
                <a:cs typeface="Times New Roman" pitchFamily="18" charset="0"/>
              </a:rPr>
              <a:t>године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Наполеон</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је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поплавио</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равнице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да</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би</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поспешио</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ширење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маларије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Монтова</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Италија</a:t>
            </a:r>
            <a:endParaRPr lang="en-US" dirty="0" smtClean="0">
              <a:latin typeface="Times New Roman" pitchFamily="18" charset="0"/>
              <a:ea typeface="Batang" pitchFamily="18" charset="-127"/>
              <a:cs typeface="Times New Roman" pitchFamily="18" charset="0"/>
            </a:endParaRPr>
          </a:p>
          <a:p>
            <a:pPr marL="0" lvl="0" indent="0">
              <a:buNone/>
            </a:pPr>
            <a:r>
              <a:rPr lang="sr-Cyrl-RS" dirty="0" smtClean="0">
                <a:latin typeface="Times New Roman" pitchFamily="18" charset="0"/>
                <a:ea typeface="Batang" pitchFamily="18" charset="-127"/>
                <a:cs typeface="Times New Roman" pitchFamily="18" charset="0"/>
              </a:rPr>
              <a:t>-</a:t>
            </a:r>
            <a:r>
              <a:rPr lang="en-GB" dirty="0" smtClean="0">
                <a:latin typeface="Times New Roman" pitchFamily="18" charset="0"/>
                <a:ea typeface="Batang" pitchFamily="18" charset="-127"/>
                <a:cs typeface="Times New Roman" pitchFamily="18" charset="0"/>
              </a:rPr>
              <a:t>1863. </a:t>
            </a:r>
            <a:r>
              <a:rPr lang="en-GB" dirty="0" err="1" smtClean="0">
                <a:latin typeface="Times New Roman" pitchFamily="18" charset="0"/>
                <a:ea typeface="Batang" pitchFamily="18" charset="-127"/>
                <a:cs typeface="Times New Roman" pitchFamily="18" charset="0"/>
              </a:rPr>
              <a:t>године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сарадници</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су</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продавали</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војницима</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Уније</a:t>
            </a:r>
            <a:r>
              <a:rPr lang="en-GB" dirty="0" smtClean="0">
                <a:latin typeface="Times New Roman" pitchFamily="18" charset="0"/>
                <a:ea typeface="Batang" pitchFamily="18" charset="-127"/>
                <a:cs typeface="Times New Roman" pitchFamily="18" charset="0"/>
              </a:rPr>
              <a:t> у </a:t>
            </a:r>
            <a:r>
              <a:rPr lang="en-GB" dirty="0" err="1" smtClean="0">
                <a:latin typeface="Times New Roman" pitchFamily="18" charset="0"/>
                <a:ea typeface="Batang" pitchFamily="18" charset="-127"/>
                <a:cs typeface="Times New Roman" pitchFamily="18" charset="0"/>
              </a:rPr>
              <a:t>Америчком</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грађанском</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рату</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одећу</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заражену</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жутом</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грозницом</a:t>
            </a:r>
            <a:r>
              <a:rPr lang="en-GB" dirty="0" smtClean="0">
                <a:latin typeface="Times New Roman" pitchFamily="18" charset="0"/>
                <a:ea typeface="Batang" pitchFamily="18" charset="-127"/>
                <a:cs typeface="Times New Roman" pitchFamily="18" charset="0"/>
              </a:rPr>
              <a:t> и </a:t>
            </a:r>
            <a:r>
              <a:rPr lang="en-GB" dirty="0" err="1" smtClean="0">
                <a:latin typeface="Times New Roman" pitchFamily="18" charset="0"/>
                <a:ea typeface="Batang" pitchFamily="18" charset="-127"/>
                <a:cs typeface="Times New Roman" pitchFamily="18" charset="0"/>
              </a:rPr>
              <a:t>богињама</a:t>
            </a:r>
            <a:endParaRPr lang="en-US" dirty="0" smtClean="0">
              <a:latin typeface="Times New Roman" pitchFamily="18" charset="0"/>
              <a:ea typeface="Batang" pitchFamily="18" charset="-127"/>
              <a:cs typeface="Times New Roman" pitchFamily="18" charset="0"/>
            </a:endParaRPr>
          </a:p>
          <a:p>
            <a:endParaRPr lang="en-US" dirty="0"/>
          </a:p>
        </p:txBody>
      </p:sp>
    </p:spTree>
    <p:extLst>
      <p:ext uri="{BB962C8B-B14F-4D97-AF65-F5344CB8AC3E}">
        <p14:creationId xmlns="" xmlns:p14="http://schemas.microsoft.com/office/powerpoint/2010/main" val="189968355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457200"/>
            <a:ext cx="8686800" cy="6096000"/>
          </a:xfrm>
        </p:spPr>
        <p:txBody>
          <a:bodyPr/>
          <a:lstStyle/>
          <a:p>
            <a:pPr marL="0" indent="0">
              <a:buNone/>
            </a:pPr>
            <a:r>
              <a:rPr lang="sr-Cyrl-RS" dirty="0" smtClean="0">
                <a:latin typeface="Batang" pitchFamily="18" charset="-127"/>
                <a:ea typeface="Batang" pitchFamily="18" charset="-127"/>
              </a:rPr>
              <a:t>-</a:t>
            </a:r>
            <a:r>
              <a:rPr lang="sr-Cyrl-RS" dirty="0" smtClean="0">
                <a:latin typeface="Times New Roman" pitchFamily="18" charset="0"/>
                <a:ea typeface="Batang" pitchFamily="18" charset="-127"/>
                <a:cs typeface="Times New Roman" pitchFamily="18" charset="0"/>
              </a:rPr>
              <a:t>У другом светском рату Јапан је користио билошко оружје приликом окупације Кине</a:t>
            </a:r>
          </a:p>
          <a:p>
            <a:pPr marL="0" indent="0">
              <a:buNone/>
            </a:pPr>
            <a:r>
              <a:rPr lang="sr-Cyrl-RS" dirty="0" smtClean="0">
                <a:latin typeface="Times New Roman" pitchFamily="18" charset="0"/>
                <a:ea typeface="Batang" pitchFamily="18" charset="-127"/>
                <a:cs typeface="Times New Roman" pitchFamily="18" charset="0"/>
              </a:rPr>
              <a:t>-1951. САД је користио билошко оружје против Кине и Северне Кореје</a:t>
            </a:r>
          </a:p>
          <a:p>
            <a:pPr marL="0" indent="0">
              <a:buNone/>
            </a:pPr>
            <a:r>
              <a:rPr lang="sr-Cyrl-RS" dirty="0" smtClean="0">
                <a:latin typeface="Times New Roman" pitchFamily="18" charset="0"/>
                <a:ea typeface="Batang" pitchFamily="18" charset="-127"/>
                <a:cs typeface="Times New Roman" pitchFamily="18" charset="0"/>
              </a:rPr>
              <a:t>-Вијетнамски рат</a:t>
            </a:r>
          </a:p>
          <a:p>
            <a:pPr marL="0" indent="0">
              <a:buNone/>
            </a:pPr>
            <a:r>
              <a:rPr lang="sr-Cyrl-RS" dirty="0" smtClean="0">
                <a:latin typeface="Times New Roman" pitchFamily="18" charset="0"/>
                <a:ea typeface="Batang" pitchFamily="18" charset="-127"/>
                <a:cs typeface="Times New Roman" pitchFamily="18" charset="0"/>
              </a:rPr>
              <a:t>-20. октобра 2001. послано је више писама заражених антраксом</a:t>
            </a:r>
            <a:endParaRPr lang="en-US" dirty="0">
              <a:latin typeface="Times New Roman" pitchFamily="18" charset="0"/>
              <a:ea typeface="Batang" pitchFamily="18" charset="-127"/>
              <a:cs typeface="Times New Roman" pitchFamily="18" charset="0"/>
            </a:endParaRPr>
          </a:p>
        </p:txBody>
      </p:sp>
    </p:spTree>
    <p:extLst>
      <p:ext uri="{BB962C8B-B14F-4D97-AF65-F5344CB8AC3E}">
        <p14:creationId xmlns="" xmlns:p14="http://schemas.microsoft.com/office/powerpoint/2010/main" val="259568068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457200" y="500063"/>
            <a:ext cx="8229600" cy="5626100"/>
          </a:xfrm>
        </p:spPr>
        <p:txBody>
          <a:bodyPr anchor="ctr">
            <a:normAutofit fontScale="92500" lnSpcReduction="10000"/>
          </a:bodyPr>
          <a:lstStyle/>
          <a:p>
            <a:pPr>
              <a:buNone/>
            </a:pPr>
            <a:r>
              <a:rPr lang="sr-Cyrl-RS" sz="2800" dirty="0" smtClean="0">
                <a:latin typeface="Times New Roman" pitchFamily="18" charset="0"/>
                <a:ea typeface="Batang" pitchFamily="18" charset="-127"/>
                <a:cs typeface="Times New Roman" pitchFamily="18" charset="0"/>
              </a:rPr>
              <a:t>1984</a:t>
            </a:r>
            <a:r>
              <a:rPr lang="sr-Cyrl-RS" sz="2800" dirty="0">
                <a:latin typeface="Times New Roman" pitchFamily="18" charset="0"/>
                <a:ea typeface="Batang" pitchFamily="18" charset="-127"/>
                <a:cs typeface="Times New Roman" pitchFamily="18" charset="0"/>
              </a:rPr>
              <a:t>. год. чланови секте Рајниш у Орегону контаминирали су салату у неколико ресторана у граду Даласу културом </a:t>
            </a:r>
            <a:r>
              <a:rPr lang="en-US" sz="2800" dirty="0">
                <a:latin typeface="Times New Roman" pitchFamily="18" charset="0"/>
                <a:ea typeface="Batang" pitchFamily="18" charset="-127"/>
                <a:cs typeface="Times New Roman" pitchFamily="18" charset="0"/>
              </a:rPr>
              <a:t>Salmonella </a:t>
            </a:r>
            <a:r>
              <a:rPr lang="en-US" sz="2800" dirty="0" err="1">
                <a:latin typeface="Times New Roman" pitchFamily="18" charset="0"/>
                <a:ea typeface="Batang" pitchFamily="18" charset="-127"/>
                <a:cs typeface="Times New Roman" pitchFamily="18" charset="0"/>
              </a:rPr>
              <a:t>typhi</a:t>
            </a:r>
            <a:r>
              <a:rPr lang="en-US" sz="2800" dirty="0">
                <a:latin typeface="Times New Roman" pitchFamily="18" charset="0"/>
                <a:ea typeface="Batang" pitchFamily="18" charset="-127"/>
                <a:cs typeface="Times New Roman" pitchFamily="18" charset="0"/>
              </a:rPr>
              <a:t> </a:t>
            </a:r>
            <a:endParaRPr lang="sr-Cyrl-RS" sz="2800" dirty="0">
              <a:latin typeface="Times New Roman" pitchFamily="18" charset="0"/>
              <a:ea typeface="Batang" pitchFamily="18" charset="-127"/>
              <a:cs typeface="Times New Roman" pitchFamily="18" charset="0"/>
            </a:endParaRPr>
          </a:p>
          <a:p>
            <a:pPr eaLnBrk="1" hangingPunct="1">
              <a:buFont typeface="Arial" charset="0"/>
              <a:buNone/>
            </a:pPr>
            <a:r>
              <a:rPr lang="sr-Cyrl-RS" sz="2800" dirty="0" smtClean="0">
                <a:latin typeface="Times New Roman" pitchFamily="18" charset="0"/>
                <a:cs typeface="Times New Roman" pitchFamily="18" charset="0"/>
              </a:rPr>
              <a:t> довели су до епидемије са 750 оболелих, а под изговором “утицања на исход локалних избора”.Приликом претреса скровишта терориста Фракције црвене армије у Паризу пронађене су флаше са културом </a:t>
            </a:r>
            <a:r>
              <a:rPr lang="en-US" sz="2800" dirty="0" smtClean="0">
                <a:latin typeface="Times New Roman" pitchFamily="18" charset="0"/>
                <a:cs typeface="Times New Roman" pitchFamily="18" charset="0"/>
              </a:rPr>
              <a:t>Clostridium </a:t>
            </a:r>
            <a:r>
              <a:rPr lang="en-US" sz="2800" dirty="0" err="1" smtClean="0">
                <a:latin typeface="Times New Roman" pitchFamily="18" charset="0"/>
                <a:cs typeface="Times New Roman" pitchFamily="18" charset="0"/>
              </a:rPr>
              <a:t>botulinum</a:t>
            </a:r>
            <a:r>
              <a:rPr lang="sr-Cyrl-RS" sz="2800" dirty="0" smtClean="0">
                <a:latin typeface="Times New Roman" pitchFamily="18" charset="0"/>
                <a:cs typeface="Times New Roman" pitchFamily="18" charset="0"/>
              </a:rPr>
              <a:t> у довољној количини да угрози читав град.</a:t>
            </a:r>
            <a:endParaRPr lang="en-US" sz="2800" dirty="0" smtClean="0">
              <a:latin typeface="Times New Roman" pitchFamily="18" charset="0"/>
              <a:cs typeface="Times New Roman" pitchFamily="18" charset="0"/>
            </a:endParaRPr>
          </a:p>
          <a:p>
            <a:pPr eaLnBrk="1" hangingPunct="1">
              <a:buFont typeface="Arial" charset="0"/>
              <a:buNone/>
            </a:pPr>
            <a:r>
              <a:rPr lang="sr-Cyrl-RS" sz="2800" dirty="0" smtClean="0">
                <a:latin typeface="Times New Roman" pitchFamily="18" charset="0"/>
                <a:cs typeface="Times New Roman" pitchFamily="18" charset="0"/>
              </a:rPr>
              <a:t> О тежини последица примене овог оружја говори експеримент из 1944. год. на острву Груинард поред обале Шкотске. Биолошки напад бацилом антракса имао је за последици контаминацију острва која ће онемогућити настањивање у наредних сто година.</a:t>
            </a:r>
            <a:endParaRPr lang="en-US" sz="2800" dirty="0" smtClean="0">
              <a:latin typeface="Times New Roman" pitchFamily="18" charset="0"/>
              <a:cs typeface="Times New Roman" pitchFamily="18" charset="0"/>
            </a:endParaRPr>
          </a:p>
        </p:txBody>
      </p:sp>
    </p:spTree>
    <p:extLst>
      <p:ext uri="{BB962C8B-B14F-4D97-AF65-F5344CB8AC3E}">
        <p14:creationId xmlns="" xmlns:p14="http://schemas.microsoft.com/office/powerpoint/2010/main" val="4127844772"/>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Content Placeholder 2"/>
          <p:cNvSpPr>
            <a:spLocks noGrp="1"/>
          </p:cNvSpPr>
          <p:nvPr>
            <p:ph idx="1"/>
          </p:nvPr>
        </p:nvSpPr>
        <p:spPr>
          <a:xfrm>
            <a:off x="457200" y="500063"/>
            <a:ext cx="8229600" cy="5626100"/>
          </a:xfrm>
        </p:spPr>
        <p:txBody>
          <a:bodyPr anchor="ctr"/>
          <a:lstStyle/>
          <a:p>
            <a:pPr eaLnBrk="1" hangingPunct="1"/>
            <a:r>
              <a:rPr lang="sr-Cyrl-RS" sz="2800" dirty="0" smtClean="0">
                <a:latin typeface="Times New Roman" pitchFamily="18" charset="0"/>
                <a:cs typeface="Times New Roman" pitchFamily="18" charset="0"/>
              </a:rPr>
              <a:t>Данас, поред могућности да биолошко оружје буде примењено у међудржавним сукобима, постоји и много већа опасност да га употребе разне терористичке организације, секте и појединци. </a:t>
            </a:r>
            <a:endParaRPr lang="en-US" sz="2800" dirty="0" smtClean="0">
              <a:latin typeface="Times New Roman" pitchFamily="18" charset="0"/>
              <a:cs typeface="Times New Roman" pitchFamily="18" charset="0"/>
            </a:endParaRPr>
          </a:p>
          <a:p>
            <a:pPr eaLnBrk="1" hangingPunct="1"/>
            <a:r>
              <a:rPr lang="sr-Cyrl-RS" sz="2800" dirty="0" smtClean="0">
                <a:latin typeface="Times New Roman" pitchFamily="18" charset="0"/>
                <a:cs typeface="Times New Roman" pitchFamily="18" charset="0"/>
              </a:rPr>
              <a:t>“БИОТЕРОРИЗАМ</a:t>
            </a:r>
            <a:r>
              <a:rPr lang="en-US" sz="2800" dirty="0" smtClean="0">
                <a:latin typeface="Times New Roman" pitchFamily="18" charset="0"/>
                <a:cs typeface="Times New Roman" pitchFamily="18" charset="0"/>
              </a:rPr>
              <a:t>-</a:t>
            </a:r>
            <a:r>
              <a:rPr lang="sr-Cyrl-RS" sz="2800" dirty="0" smtClean="0">
                <a:latin typeface="Times New Roman" pitchFamily="18" charset="0"/>
                <a:cs typeface="Times New Roman" pitchFamily="18" charset="0"/>
              </a:rPr>
              <a:t>употреба насиља коришћењем биолошког агенса због политичких, религиозних, еколошких или других идеолошких разлога без обзира на њихову моралну или политичку оправданост”.</a:t>
            </a:r>
            <a:endParaRPr lang="en-US" sz="2800" dirty="0" smtClean="0">
              <a:latin typeface="Times New Roman" pitchFamily="18" charset="0"/>
              <a:cs typeface="Times New Roman" pitchFamily="18" charset="0"/>
            </a:endParaRPr>
          </a:p>
        </p:txBody>
      </p:sp>
    </p:spTree>
    <p:extLst>
      <p:ext uri="{BB962C8B-B14F-4D97-AF65-F5344CB8AC3E}">
        <p14:creationId xmlns="" xmlns:p14="http://schemas.microsoft.com/office/powerpoint/2010/main" val="2481873052"/>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2"/>
          <p:cNvSpPr>
            <a:spLocks noGrp="1"/>
          </p:cNvSpPr>
          <p:nvPr>
            <p:ph idx="1"/>
          </p:nvPr>
        </p:nvSpPr>
        <p:spPr>
          <a:xfrm>
            <a:off x="457200" y="642938"/>
            <a:ext cx="8229600" cy="5483225"/>
          </a:xfrm>
        </p:spPr>
        <p:txBody>
          <a:bodyPr anchor="ctr"/>
          <a:lstStyle/>
          <a:p>
            <a:pPr eaLnBrk="1" hangingPunct="1"/>
            <a:r>
              <a:rPr lang="sr-Cyrl-RS" dirty="0" smtClean="0"/>
              <a:t>Ризик од употребе у ове сврхе се повећава због:</a:t>
            </a:r>
          </a:p>
          <a:p>
            <a:pPr eaLnBrk="1" hangingPunct="1">
              <a:buFont typeface="Wingdings" pitchFamily="2" charset="2"/>
              <a:buChar char="ü"/>
            </a:pPr>
            <a:r>
              <a:rPr lang="sr-Cyrl-RS" dirty="0" smtClean="0"/>
              <a:t>постојања великог броја институционалних, ванинституционалних микробиолошких лабораторија у чији се рад нема потпуни увид,</a:t>
            </a:r>
          </a:p>
          <a:p>
            <a:pPr eaLnBrk="1" hangingPunct="1">
              <a:buFont typeface="Wingdings" pitchFamily="2" charset="2"/>
              <a:buChar char="ü"/>
            </a:pPr>
            <a:r>
              <a:rPr lang="sr-Cyrl-RS" dirty="0" smtClean="0"/>
              <a:t>једноставне производње појединих биолошких агенаса,</a:t>
            </a:r>
          </a:p>
          <a:p>
            <a:pPr eaLnBrk="1" hangingPunct="1">
              <a:buFont typeface="Wingdings" pitchFamily="2" charset="2"/>
              <a:buChar char="ü"/>
            </a:pPr>
            <a:r>
              <a:rPr lang="sr-Cyrl-RS" dirty="0" smtClean="0"/>
              <a:t>широке доступности научних информација преко стручних публикација и интернета.</a:t>
            </a:r>
            <a:endParaRPr lang="en-US" dirty="0" smtClean="0"/>
          </a:p>
        </p:txBody>
      </p:sp>
    </p:spTree>
    <p:extLst>
      <p:ext uri="{BB962C8B-B14F-4D97-AF65-F5344CB8AC3E}">
        <p14:creationId xmlns="" xmlns:p14="http://schemas.microsoft.com/office/powerpoint/2010/main" val="165369832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Биолошко</a:t>
            </a:r>
            <a:r>
              <a:rPr lang="en-US" dirty="0" smtClean="0"/>
              <a:t> </a:t>
            </a:r>
            <a:r>
              <a:rPr lang="en-US" dirty="0" err="1" smtClean="0"/>
              <a:t>оружије</a:t>
            </a:r>
            <a:endParaRPr lang="en-US" dirty="0"/>
          </a:p>
        </p:txBody>
      </p:sp>
      <p:sp>
        <p:nvSpPr>
          <p:cNvPr id="3" name="Content Placeholder 2"/>
          <p:cNvSpPr>
            <a:spLocks noGrp="1"/>
          </p:cNvSpPr>
          <p:nvPr>
            <p:ph idx="1"/>
          </p:nvPr>
        </p:nvSpPr>
        <p:spPr/>
        <p:txBody>
          <a:bodyPr>
            <a:normAutofit fontScale="70000" lnSpcReduction="20000"/>
          </a:bodyPr>
          <a:lstStyle/>
          <a:p>
            <a:r>
              <a:rPr lang="en-US" dirty="0" err="1" smtClean="0"/>
              <a:t>Биолошки</a:t>
            </a:r>
            <a:r>
              <a:rPr lang="en-US" dirty="0" smtClean="0"/>
              <a:t> </a:t>
            </a:r>
            <a:r>
              <a:rPr lang="en-US" dirty="0" err="1" smtClean="0"/>
              <a:t>агенси</a:t>
            </a:r>
            <a:r>
              <a:rPr lang="en-US" dirty="0" smtClean="0"/>
              <a:t>, </a:t>
            </a:r>
            <a:r>
              <a:rPr lang="en-US" dirty="0" err="1" smtClean="0"/>
              <a:t>намерно</a:t>
            </a:r>
            <a:r>
              <a:rPr lang="en-US" dirty="0" smtClean="0"/>
              <a:t> </a:t>
            </a:r>
            <a:r>
              <a:rPr lang="en-US" dirty="0" err="1" smtClean="0"/>
              <a:t>или</a:t>
            </a:r>
            <a:r>
              <a:rPr lang="en-US" dirty="0" smtClean="0"/>
              <a:t> </a:t>
            </a:r>
            <a:r>
              <a:rPr lang="en-US" dirty="0" err="1" smtClean="0"/>
              <a:t>ненамерно</a:t>
            </a:r>
            <a:r>
              <a:rPr lang="en-US" dirty="0" smtClean="0"/>
              <a:t> </a:t>
            </a:r>
            <a:r>
              <a:rPr lang="en-US" dirty="0" err="1" smtClean="0"/>
              <a:t>употребљени</a:t>
            </a:r>
            <a:r>
              <a:rPr lang="en-US" dirty="0" smtClean="0"/>
              <a:t>, </a:t>
            </a:r>
            <a:r>
              <a:rPr lang="en-US" dirty="0" err="1" smtClean="0"/>
              <a:t>стападају</a:t>
            </a:r>
            <a:r>
              <a:rPr lang="en-US" dirty="0" smtClean="0"/>
              <a:t> у </a:t>
            </a:r>
            <a:r>
              <a:rPr lang="en-US" dirty="0" err="1" smtClean="0"/>
              <a:t>тиха</a:t>
            </a:r>
            <a:r>
              <a:rPr lang="en-US" dirty="0" smtClean="0"/>
              <a:t> и </a:t>
            </a:r>
            <a:r>
              <a:rPr lang="en-US" dirty="0" err="1" smtClean="0"/>
              <a:t>подмукла</a:t>
            </a:r>
            <a:r>
              <a:rPr lang="en-US" dirty="0" smtClean="0"/>
              <a:t> </a:t>
            </a:r>
            <a:r>
              <a:rPr lang="en-US" dirty="0" err="1" smtClean="0"/>
              <a:t>оружја</a:t>
            </a:r>
            <a:r>
              <a:rPr lang="en-US" dirty="0" smtClean="0"/>
              <a:t>, </a:t>
            </a:r>
            <a:r>
              <a:rPr lang="en-US" dirty="0" err="1" smtClean="0"/>
              <a:t>којима</a:t>
            </a:r>
            <a:r>
              <a:rPr lang="en-US" dirty="0" smtClean="0"/>
              <a:t> </a:t>
            </a:r>
            <a:r>
              <a:rPr lang="en-US" dirty="0" err="1" smtClean="0"/>
              <a:t>се</a:t>
            </a:r>
            <a:r>
              <a:rPr lang="en-US" dirty="0" smtClean="0"/>
              <a:t> </a:t>
            </a:r>
            <a:r>
              <a:rPr lang="en-US" dirty="0" err="1" smtClean="0"/>
              <a:t>води</a:t>
            </a:r>
            <a:r>
              <a:rPr lang="en-US" dirty="0" smtClean="0"/>
              <a:t> </a:t>
            </a:r>
            <a:r>
              <a:rPr lang="en-US" dirty="0" err="1" smtClean="0"/>
              <a:t>рат</a:t>
            </a:r>
            <a:r>
              <a:rPr lang="en-US" dirty="0" smtClean="0"/>
              <a:t> </a:t>
            </a:r>
            <a:r>
              <a:rPr lang="en-US" dirty="0" err="1" smtClean="0"/>
              <a:t>без</a:t>
            </a:r>
            <a:r>
              <a:rPr lang="en-US" dirty="0" smtClean="0"/>
              <a:t> </a:t>
            </a:r>
            <a:r>
              <a:rPr lang="en-US" dirty="0" err="1" smtClean="0"/>
              <a:t>разарања</a:t>
            </a:r>
            <a:r>
              <a:rPr lang="en-US" dirty="0" smtClean="0"/>
              <a:t>. </a:t>
            </a:r>
            <a:r>
              <a:rPr lang="en-US" dirty="0" err="1" smtClean="0"/>
              <a:t>Ефекти</a:t>
            </a:r>
            <a:r>
              <a:rPr lang="en-US" dirty="0" smtClean="0"/>
              <a:t> </a:t>
            </a:r>
            <a:r>
              <a:rPr lang="en-US" dirty="0" err="1" smtClean="0"/>
              <a:t>оваквог</a:t>
            </a:r>
            <a:r>
              <a:rPr lang="en-US" dirty="0" smtClean="0"/>
              <a:t> </a:t>
            </a:r>
            <a:r>
              <a:rPr lang="en-US" dirty="0" err="1" smtClean="0"/>
              <a:t>оружја</a:t>
            </a:r>
            <a:r>
              <a:rPr lang="en-US" dirty="0" smtClean="0"/>
              <a:t> </a:t>
            </a:r>
            <a:r>
              <a:rPr lang="en-US" dirty="0" err="1" smtClean="0"/>
              <a:t>су</a:t>
            </a:r>
            <a:r>
              <a:rPr lang="en-US" dirty="0" smtClean="0"/>
              <a:t> </a:t>
            </a:r>
            <a:r>
              <a:rPr lang="en-US" dirty="0" err="1" smtClean="0"/>
              <a:t>изразито</a:t>
            </a:r>
            <a:r>
              <a:rPr lang="en-US" dirty="0" smtClean="0"/>
              <a:t> </a:t>
            </a:r>
            <a:r>
              <a:rPr lang="en-US" dirty="0" err="1" smtClean="0"/>
              <a:t>изражени</a:t>
            </a:r>
            <a:r>
              <a:rPr lang="en-US" dirty="0" smtClean="0"/>
              <a:t> и </a:t>
            </a:r>
            <a:r>
              <a:rPr lang="en-US" dirty="0" err="1" smtClean="0"/>
              <a:t>то</a:t>
            </a:r>
            <a:r>
              <a:rPr lang="en-US" dirty="0" smtClean="0"/>
              <a:t> </a:t>
            </a:r>
            <a:r>
              <a:rPr lang="en-US" dirty="0" err="1" smtClean="0"/>
              <a:t>са</a:t>
            </a:r>
            <a:r>
              <a:rPr lang="en-US" dirty="0" smtClean="0"/>
              <a:t> </a:t>
            </a:r>
            <a:r>
              <a:rPr lang="en-US" dirty="0" err="1" smtClean="0"/>
              <a:t>накнадним</a:t>
            </a:r>
            <a:r>
              <a:rPr lang="en-US" dirty="0" smtClean="0"/>
              <a:t> </a:t>
            </a:r>
            <a:r>
              <a:rPr lang="en-US" dirty="0" err="1" smtClean="0"/>
              <a:t>ефектима</a:t>
            </a:r>
            <a:r>
              <a:rPr lang="en-US" dirty="0" smtClean="0"/>
              <a:t> и </a:t>
            </a:r>
            <a:r>
              <a:rPr lang="en-US" dirty="0" err="1" smtClean="0"/>
              <a:t>тешким</a:t>
            </a:r>
            <a:r>
              <a:rPr lang="en-US" dirty="0" smtClean="0"/>
              <a:t> </a:t>
            </a:r>
            <a:r>
              <a:rPr lang="en-US" dirty="0" err="1" smtClean="0"/>
              <a:t>последицама</a:t>
            </a:r>
            <a:r>
              <a:rPr lang="en-US" dirty="0" smtClean="0"/>
              <a:t> </a:t>
            </a:r>
            <a:r>
              <a:rPr lang="en-US" dirty="0" err="1" smtClean="0"/>
              <a:t>по</a:t>
            </a:r>
            <a:r>
              <a:rPr lang="en-US" dirty="0" smtClean="0"/>
              <a:t> </a:t>
            </a:r>
            <a:r>
              <a:rPr lang="en-US" dirty="0" err="1" smtClean="0"/>
              <a:t>становништво</a:t>
            </a:r>
            <a:r>
              <a:rPr lang="en-US" dirty="0" smtClean="0"/>
              <a:t>.</a:t>
            </a:r>
          </a:p>
          <a:p>
            <a:r>
              <a:rPr lang="en-US" dirty="0" smtClean="0"/>
              <a:t>У </a:t>
            </a:r>
            <a:r>
              <a:rPr lang="en-US" dirty="0" err="1" smtClean="0"/>
              <a:t>биолошко</a:t>
            </a:r>
            <a:r>
              <a:rPr lang="en-US" dirty="0" smtClean="0"/>
              <a:t> </a:t>
            </a:r>
            <a:r>
              <a:rPr lang="en-US" dirty="0" err="1" smtClean="0"/>
              <a:t>оружије</a:t>
            </a:r>
            <a:r>
              <a:rPr lang="en-US" dirty="0" smtClean="0"/>
              <a:t> </a:t>
            </a:r>
            <a:r>
              <a:rPr lang="en-US" dirty="0" err="1" smtClean="0"/>
              <a:t>спадају</a:t>
            </a:r>
            <a:r>
              <a:rPr lang="en-US" dirty="0" smtClean="0"/>
              <a:t>:</a:t>
            </a:r>
          </a:p>
          <a:p>
            <a:pPr lvl="0"/>
            <a:r>
              <a:rPr lang="en-US" dirty="0" err="1" smtClean="0"/>
              <a:t>лансирна</a:t>
            </a:r>
            <a:r>
              <a:rPr lang="en-US" dirty="0" smtClean="0"/>
              <a:t> </a:t>
            </a:r>
            <a:r>
              <a:rPr lang="en-US" dirty="0" err="1" smtClean="0"/>
              <a:t>средства</a:t>
            </a:r>
            <a:endParaRPr lang="en-US" dirty="0" smtClean="0"/>
          </a:p>
          <a:p>
            <a:pPr lvl="0"/>
            <a:r>
              <a:rPr lang="en-US" dirty="0" err="1" smtClean="0"/>
              <a:t>уређаји</a:t>
            </a:r>
            <a:r>
              <a:rPr lang="en-US" dirty="0" smtClean="0"/>
              <a:t> </a:t>
            </a:r>
            <a:r>
              <a:rPr lang="en-US" dirty="0" err="1" smtClean="0"/>
              <a:t>за</a:t>
            </a:r>
            <a:r>
              <a:rPr lang="en-US" dirty="0" smtClean="0"/>
              <a:t> </a:t>
            </a:r>
            <a:r>
              <a:rPr lang="en-US" dirty="0" err="1" smtClean="0"/>
              <a:t>дисперзију</a:t>
            </a:r>
            <a:r>
              <a:rPr lang="en-US" dirty="0" smtClean="0"/>
              <a:t> и </a:t>
            </a:r>
            <a:r>
              <a:rPr lang="en-US" dirty="0" err="1" smtClean="0"/>
              <a:t>активно</a:t>
            </a:r>
            <a:r>
              <a:rPr lang="en-US" dirty="0" smtClean="0"/>
              <a:t> </a:t>
            </a:r>
            <a:r>
              <a:rPr lang="en-US" dirty="0" err="1" smtClean="0"/>
              <a:t>пуњење</a:t>
            </a:r>
            <a:r>
              <a:rPr lang="en-US" dirty="0" smtClean="0"/>
              <a:t> ( </a:t>
            </a:r>
            <a:r>
              <a:rPr lang="en-US" dirty="0" err="1" smtClean="0"/>
              <a:t>агенс</a:t>
            </a:r>
            <a:r>
              <a:rPr lang="en-US" dirty="0" smtClean="0"/>
              <a:t> )</a:t>
            </a:r>
            <a:endParaRPr lang="sr-Cyrl-RS" dirty="0" smtClean="0"/>
          </a:p>
          <a:p>
            <a:pPr lvl="0"/>
            <a:r>
              <a:rPr lang="en-US" dirty="0" err="1"/>
              <a:t>продукте</a:t>
            </a:r>
            <a:r>
              <a:rPr lang="en-US" dirty="0"/>
              <a:t> </a:t>
            </a:r>
            <a:r>
              <a:rPr lang="en-US" dirty="0" err="1"/>
              <a:t>генетичког</a:t>
            </a:r>
            <a:r>
              <a:rPr lang="en-US" dirty="0"/>
              <a:t> </a:t>
            </a:r>
            <a:r>
              <a:rPr lang="en-US" dirty="0" err="1"/>
              <a:t>инжињеринга</a:t>
            </a:r>
            <a:endParaRPr lang="en-US" dirty="0"/>
          </a:p>
          <a:p>
            <a:pPr lvl="0"/>
            <a:r>
              <a:rPr lang="en-US" dirty="0" err="1" smtClean="0"/>
              <a:t>делови</a:t>
            </a:r>
            <a:r>
              <a:rPr lang="en-US" dirty="0" smtClean="0"/>
              <a:t> </a:t>
            </a:r>
            <a:r>
              <a:rPr lang="en-US" dirty="0" err="1"/>
              <a:t>ћелија</a:t>
            </a:r>
            <a:r>
              <a:rPr lang="en-US" dirty="0"/>
              <a:t> </a:t>
            </a:r>
            <a:r>
              <a:rPr lang="en-US" dirty="0" err="1"/>
              <a:t>или</a:t>
            </a:r>
            <a:r>
              <a:rPr lang="en-US" dirty="0"/>
              <a:t> </a:t>
            </a:r>
            <a:r>
              <a:rPr lang="en-US" dirty="0" err="1"/>
              <a:t>организама</a:t>
            </a:r>
            <a:r>
              <a:rPr lang="en-US" dirty="0"/>
              <a:t> </a:t>
            </a:r>
            <a:r>
              <a:rPr lang="en-US" dirty="0" err="1"/>
              <a:t>који</a:t>
            </a:r>
            <a:r>
              <a:rPr lang="en-US" dirty="0"/>
              <a:t> </a:t>
            </a:r>
            <a:r>
              <a:rPr lang="en-US" dirty="0" err="1"/>
              <a:t>могу</a:t>
            </a:r>
            <a:r>
              <a:rPr lang="en-US" dirty="0"/>
              <a:t> </a:t>
            </a:r>
            <a:r>
              <a:rPr lang="en-US" dirty="0" err="1"/>
              <a:t>изазвати</a:t>
            </a:r>
            <a:r>
              <a:rPr lang="en-US" dirty="0"/>
              <a:t> </a:t>
            </a:r>
            <a:r>
              <a:rPr lang="en-US" dirty="0" err="1"/>
              <a:t>штетне</a:t>
            </a:r>
            <a:r>
              <a:rPr lang="en-US" dirty="0"/>
              <a:t> </a:t>
            </a:r>
            <a:r>
              <a:rPr lang="en-US" dirty="0" err="1"/>
              <a:t>последице</a:t>
            </a:r>
            <a:endParaRPr lang="en-US" dirty="0"/>
          </a:p>
          <a:p>
            <a:pPr lvl="0"/>
            <a:r>
              <a:rPr lang="en-US" dirty="0" err="1" smtClean="0"/>
              <a:t>радови</a:t>
            </a:r>
            <a:r>
              <a:rPr lang="en-US" dirty="0" smtClean="0"/>
              <a:t> </a:t>
            </a:r>
            <a:r>
              <a:rPr lang="en-US" dirty="0" err="1"/>
              <a:t>на</a:t>
            </a:r>
            <a:r>
              <a:rPr lang="en-US" dirty="0"/>
              <a:t> </a:t>
            </a:r>
            <a:r>
              <a:rPr lang="en-US" dirty="0" err="1"/>
              <a:t>клонирању</a:t>
            </a:r>
            <a:r>
              <a:rPr lang="en-US" dirty="0"/>
              <a:t> и </a:t>
            </a:r>
            <a:r>
              <a:rPr lang="en-US" dirty="0" err="1"/>
              <a:t>измени</a:t>
            </a:r>
            <a:r>
              <a:rPr lang="en-US" dirty="0"/>
              <a:t> </a:t>
            </a:r>
            <a:r>
              <a:rPr lang="en-US" dirty="0" err="1"/>
              <a:t>особина</a:t>
            </a:r>
            <a:r>
              <a:rPr lang="en-US" dirty="0"/>
              <a:t> </a:t>
            </a:r>
            <a:r>
              <a:rPr lang="en-US" dirty="0" err="1"/>
              <a:t>код</a:t>
            </a:r>
            <a:r>
              <a:rPr lang="en-US" dirty="0"/>
              <a:t> </a:t>
            </a:r>
            <a:r>
              <a:rPr lang="en-US" dirty="0" err="1"/>
              <a:t>људи</a:t>
            </a:r>
            <a:endParaRPr lang="en-US" dirty="0"/>
          </a:p>
          <a:p>
            <a:pPr lvl="0"/>
            <a:r>
              <a:rPr lang="en-US" dirty="0" err="1" smtClean="0"/>
              <a:t>употреба</a:t>
            </a:r>
            <a:r>
              <a:rPr lang="en-US" dirty="0" smtClean="0"/>
              <a:t> </a:t>
            </a:r>
            <a:r>
              <a:rPr lang="en-US" dirty="0" err="1"/>
              <a:t>отрованих-дресираних</a:t>
            </a:r>
            <a:r>
              <a:rPr lang="en-US" dirty="0"/>
              <a:t> </a:t>
            </a:r>
            <a:r>
              <a:rPr lang="en-US" dirty="0" err="1"/>
              <a:t>животинја</a:t>
            </a:r>
            <a:r>
              <a:rPr lang="en-US" dirty="0"/>
              <a:t> у </a:t>
            </a:r>
            <a:r>
              <a:rPr lang="en-US" dirty="0" err="1"/>
              <a:t>рату</a:t>
            </a:r>
            <a:endParaRPr lang="en-US" dirty="0"/>
          </a:p>
          <a:p>
            <a:pPr lvl="0"/>
            <a:r>
              <a:rPr lang="en-US" dirty="0" smtClean="0"/>
              <a:t>и </a:t>
            </a:r>
            <a:r>
              <a:rPr lang="en-US" dirty="0" err="1"/>
              <a:t>вршење</a:t>
            </a:r>
            <a:r>
              <a:rPr lang="en-US" dirty="0"/>
              <a:t> </a:t>
            </a:r>
            <a:r>
              <a:rPr lang="en-US" dirty="0" err="1"/>
              <a:t>биолошких</a:t>
            </a:r>
            <a:r>
              <a:rPr lang="en-US" dirty="0"/>
              <a:t> </a:t>
            </a:r>
            <a:r>
              <a:rPr lang="en-US" dirty="0" err="1"/>
              <a:t>проба</a:t>
            </a:r>
            <a:r>
              <a:rPr lang="en-US" dirty="0"/>
              <a:t> </a:t>
            </a:r>
            <a:r>
              <a:rPr lang="en-US" dirty="0" err="1"/>
              <a:t>на</a:t>
            </a:r>
            <a:r>
              <a:rPr lang="en-US" dirty="0"/>
              <a:t> </a:t>
            </a:r>
            <a:r>
              <a:rPr lang="en-US" dirty="0" err="1"/>
              <a:t>циљаној</a:t>
            </a:r>
            <a:r>
              <a:rPr lang="en-US" dirty="0"/>
              <a:t> </a:t>
            </a:r>
            <a:r>
              <a:rPr lang="en-US" dirty="0" err="1"/>
              <a:t>популацији</a:t>
            </a:r>
            <a:endParaRPr lang="en-US" dirty="0" smtClean="0"/>
          </a:p>
          <a:p>
            <a:endParaRPr lang="en-US" dirty="0"/>
          </a:p>
        </p:txBody>
      </p:sp>
    </p:spTree>
    <p:extLst>
      <p:ext uri="{BB962C8B-B14F-4D97-AF65-F5344CB8AC3E}">
        <p14:creationId xmlns="" xmlns:p14="http://schemas.microsoft.com/office/powerpoint/2010/main" val="2681689433"/>
      </p:ext>
    </p:extLst>
  </p:cSld>
  <p:clrMapOvr>
    <a:masterClrMapping/>
  </p:clrMapOvr>
  <p:transition>
    <p:whee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1"/>
          <p:cNvSpPr>
            <a:spLocks noGrp="1" noChangeArrowheads="1"/>
          </p:cNvSpPr>
          <p:nvPr>
            <p:ph type="title"/>
          </p:nvPr>
        </p:nvSpPr>
        <p:spPr>
          <a:xfrm>
            <a:off x="685800" y="163513"/>
            <a:ext cx="7772400" cy="1739900"/>
          </a:xfrm>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sr-Cyrl-CS" sz="5400" smtClean="0"/>
              <a:t>Мере за смањивање суша</a:t>
            </a:r>
          </a:p>
        </p:txBody>
      </p:sp>
      <p:sp>
        <p:nvSpPr>
          <p:cNvPr id="83971" name="Rectangle 2"/>
          <p:cNvSpPr>
            <a:spLocks noGrp="1" noChangeArrowheads="1"/>
          </p:cNvSpPr>
          <p:nvPr>
            <p:ph idx="1"/>
          </p:nvPr>
        </p:nvSpPr>
        <p:spPr>
          <a:xfrm>
            <a:off x="685800" y="1981200"/>
            <a:ext cx="7772400" cy="4978400"/>
          </a:xfrm>
        </p:spPr>
        <p:txBody>
          <a:bodyPr/>
          <a:lstStyle/>
          <a:p>
            <a:pPr marL="0" indent="0" eaLnBrk="1" hangingPunct="1">
              <a:lnSpc>
                <a:spcPct val="90000"/>
              </a:lnSpc>
              <a:spcBef>
                <a:spcPts val="1000"/>
              </a:spcBef>
              <a:buClr>
                <a:srgbClr val="FF3399"/>
              </a:buClr>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4000" dirty="0" smtClean="0">
                <a:latin typeface="Arial" charset="0"/>
              </a:rPr>
              <a:t>Наводњавање</a:t>
            </a:r>
          </a:p>
          <a:p>
            <a:pPr marL="0" indent="0" eaLnBrk="1" hangingPunct="1">
              <a:lnSpc>
                <a:spcPct val="90000"/>
              </a:lnSpc>
              <a:spcBef>
                <a:spcPts val="1000"/>
              </a:spcBef>
              <a:buClr>
                <a:srgbClr val="FF3399"/>
              </a:buClr>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4000" dirty="0" smtClean="0">
                <a:latin typeface="Arial" charset="0"/>
              </a:rPr>
              <a:t>Десалинизација морске воде</a:t>
            </a:r>
            <a:r>
              <a:rPr lang="en-US" sz="4000" dirty="0" smtClean="0">
                <a:latin typeface="Arial" charset="0"/>
              </a:rPr>
              <a:t> </a:t>
            </a:r>
          </a:p>
          <a:p>
            <a:pPr marL="0" indent="0" eaLnBrk="1" hangingPunct="1">
              <a:lnSpc>
                <a:spcPct val="90000"/>
              </a:lnSpc>
              <a:spcBef>
                <a:spcPts val="1000"/>
              </a:spcBef>
              <a:buClr>
                <a:srgbClr val="FF3399"/>
              </a:buClr>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4000" dirty="0" smtClean="0">
                <a:latin typeface="Arial" charset="0"/>
              </a:rPr>
              <a:t>Спречавање ерозије земљишта </a:t>
            </a:r>
          </a:p>
          <a:p>
            <a:pPr marL="0" indent="0" eaLnBrk="1" hangingPunct="1">
              <a:lnSpc>
                <a:spcPct val="90000"/>
              </a:lnSpc>
              <a:spcBef>
                <a:spcPts val="1000"/>
              </a:spcBef>
              <a:buClr>
                <a:srgbClr val="FF3399"/>
              </a:buClr>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4000" dirty="0" smtClean="0">
                <a:latin typeface="Arial" charset="0"/>
              </a:rPr>
              <a:t>Рестрикције потрошње воде </a:t>
            </a:r>
            <a:r>
              <a:rPr lang="en-US" sz="4000" dirty="0" smtClean="0">
                <a:latin typeface="Arial" charset="0"/>
              </a:rPr>
              <a:t> </a:t>
            </a:r>
          </a:p>
          <a:p>
            <a:pPr marL="341313" indent="-341313" eaLnBrk="1" hangingPunct="1">
              <a:lnSpc>
                <a:spcPct val="90000"/>
              </a:lnSpc>
              <a:spcBef>
                <a:spcPts val="1000"/>
              </a:spcBef>
              <a:buClr>
                <a:srgbClr val="FF3399"/>
              </a:buClr>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RS" sz="4000" dirty="0" smtClean="0">
                <a:latin typeface="Arial" charset="0"/>
              </a:rPr>
              <a:t>  </a:t>
            </a:r>
            <a:endParaRPr lang="en-GB" sz="4000" dirty="0" smtClean="0">
              <a:latin typeface="Arial" charset="0"/>
            </a:endParaRPr>
          </a:p>
        </p:txBody>
      </p:sp>
    </p:spTree>
    <p:extLst>
      <p:ext uri="{BB962C8B-B14F-4D97-AF65-F5344CB8AC3E}">
        <p14:creationId xmlns="" xmlns:p14="http://schemas.microsoft.com/office/powerpoint/2010/main" val="3575831576"/>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err="1" smtClean="0">
                <a:latin typeface="Batang" pitchFamily="18" charset="-127"/>
                <a:ea typeface="Batang" pitchFamily="18" charset="-127"/>
              </a:rPr>
              <a:t>Kаракеристике</a:t>
            </a:r>
            <a:r>
              <a:rPr lang="en-GB" dirty="0" smtClean="0">
                <a:latin typeface="Batang" pitchFamily="18" charset="-127"/>
                <a:ea typeface="Batang" pitchFamily="18" charset="-127"/>
              </a:rPr>
              <a:t> </a:t>
            </a:r>
            <a:r>
              <a:rPr lang="en-GB" dirty="0" err="1" smtClean="0">
                <a:latin typeface="Batang" pitchFamily="18" charset="-127"/>
                <a:ea typeface="Batang" pitchFamily="18" charset="-127"/>
              </a:rPr>
              <a:t>биолошког</a:t>
            </a:r>
            <a:r>
              <a:rPr lang="en-GB" dirty="0" smtClean="0">
                <a:latin typeface="Batang" pitchFamily="18" charset="-127"/>
                <a:ea typeface="Batang" pitchFamily="18" charset="-127"/>
              </a:rPr>
              <a:t> </a:t>
            </a:r>
            <a:r>
              <a:rPr lang="en-GB" dirty="0" err="1" smtClean="0">
                <a:latin typeface="Batang" pitchFamily="18" charset="-127"/>
                <a:ea typeface="Batang" pitchFamily="18" charset="-127"/>
              </a:rPr>
              <a:t>оружја</a:t>
            </a:r>
            <a:endParaRPr lang="en-US" dirty="0">
              <a:latin typeface="Batang" pitchFamily="18" charset="-127"/>
              <a:ea typeface="Batang" pitchFamily="18" charset="-127"/>
            </a:endParaRPr>
          </a:p>
        </p:txBody>
      </p:sp>
      <p:sp>
        <p:nvSpPr>
          <p:cNvPr id="3" name="Content Placeholder 2"/>
          <p:cNvSpPr>
            <a:spLocks noGrp="1"/>
          </p:cNvSpPr>
          <p:nvPr>
            <p:ph idx="1"/>
          </p:nvPr>
        </p:nvSpPr>
        <p:spPr/>
        <p:txBody>
          <a:bodyPr>
            <a:normAutofit fontScale="77500" lnSpcReduction="20000"/>
          </a:bodyPr>
          <a:lstStyle/>
          <a:p>
            <a:pPr marL="0" indent="0">
              <a:buNone/>
            </a:pPr>
            <a:r>
              <a:rPr lang="en-US" dirty="0" smtClean="0"/>
              <a:t> </a:t>
            </a:r>
            <a:r>
              <a:rPr lang="en-GB" dirty="0" smtClean="0">
                <a:latin typeface="Times New Roman" pitchFamily="18" charset="0"/>
                <a:ea typeface="Batang" pitchFamily="18" charset="-127"/>
                <a:cs typeface="Times New Roman" pitchFamily="18" charset="0"/>
              </a:rPr>
              <a:t>а) </a:t>
            </a:r>
            <a:r>
              <a:rPr lang="en-GB" dirty="0" err="1" smtClean="0">
                <a:latin typeface="Times New Roman" pitchFamily="18" charset="0"/>
                <a:ea typeface="Batang" pitchFamily="18" charset="-127"/>
                <a:cs typeface="Times New Roman" pitchFamily="18" charset="0"/>
              </a:rPr>
              <a:t>могућност</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једноставне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производње</a:t>
            </a:r>
            <a:r>
              <a:rPr lang="en-GB" dirty="0" smtClean="0">
                <a:latin typeface="Times New Roman" pitchFamily="18" charset="0"/>
                <a:ea typeface="Batang" pitchFamily="18" charset="-127"/>
                <a:cs typeface="Times New Roman" pitchFamily="18" charset="0"/>
              </a:rPr>
              <a:t> и </a:t>
            </a:r>
            <a:r>
              <a:rPr lang="en-GB" dirty="0" err="1" smtClean="0">
                <a:latin typeface="Times New Roman" pitchFamily="18" charset="0"/>
                <a:ea typeface="Batang" pitchFamily="18" charset="-127"/>
                <a:cs typeface="Times New Roman" pitchFamily="18" charset="0"/>
              </a:rPr>
              <a:t>складиштења</a:t>
            </a:r>
            <a:r>
              <a:rPr lang="en-GB" dirty="0" smtClean="0">
                <a:latin typeface="Times New Roman" pitchFamily="18" charset="0"/>
                <a:ea typeface="Batang" pitchFamily="18" charset="-127"/>
                <a:cs typeface="Times New Roman" pitchFamily="18" charset="0"/>
              </a:rPr>
              <a:t>,</a:t>
            </a:r>
            <a:endParaRPr lang="en-US" dirty="0" smtClean="0">
              <a:latin typeface="Times New Roman" pitchFamily="18" charset="0"/>
              <a:ea typeface="Batang" pitchFamily="18" charset="-127"/>
              <a:cs typeface="Times New Roman" pitchFamily="18" charset="0"/>
            </a:endParaRPr>
          </a:p>
          <a:p>
            <a:pPr marL="0" indent="0">
              <a:buNone/>
            </a:pPr>
            <a:r>
              <a:rPr lang="en-GB" dirty="0" smtClean="0">
                <a:latin typeface="Times New Roman" pitchFamily="18" charset="0"/>
                <a:ea typeface="Batang" pitchFamily="18" charset="-127"/>
                <a:cs typeface="Times New Roman" pitchFamily="18" charset="0"/>
              </a:rPr>
              <a:t>б) </a:t>
            </a:r>
            <a:r>
              <a:rPr lang="en-GB" dirty="0" err="1" smtClean="0">
                <a:latin typeface="Times New Roman" pitchFamily="18" charset="0"/>
                <a:ea typeface="Batang" pitchFamily="18" charset="-127"/>
                <a:cs typeface="Times New Roman" pitchFamily="18" charset="0"/>
              </a:rPr>
              <a:t>постојаност</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патогеног</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својства</a:t>
            </a:r>
            <a:r>
              <a:rPr lang="en-GB" dirty="0" smtClean="0">
                <a:latin typeface="Times New Roman" pitchFamily="18" charset="0"/>
                <a:ea typeface="Batang" pitchFamily="18" charset="-127"/>
                <a:cs typeface="Times New Roman" pitchFamily="18" charset="0"/>
              </a:rPr>
              <a:t> и </a:t>
            </a:r>
            <a:r>
              <a:rPr lang="en-GB" dirty="0" err="1" smtClean="0">
                <a:latin typeface="Times New Roman" pitchFamily="18" charset="0"/>
                <a:ea typeface="Batang" pitchFamily="18" charset="-127"/>
                <a:cs typeface="Times New Roman" pitchFamily="18" charset="0"/>
              </a:rPr>
              <a:t>изазивања</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одговарајућих</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последица</a:t>
            </a:r>
            <a:r>
              <a:rPr lang="en-GB" dirty="0" smtClean="0">
                <a:latin typeface="Times New Roman" pitchFamily="18" charset="0"/>
                <a:ea typeface="Batang" pitchFamily="18" charset="-127"/>
                <a:cs typeface="Times New Roman" pitchFamily="18" charset="0"/>
              </a:rPr>
              <a:t>,</a:t>
            </a:r>
            <a:endParaRPr lang="en-US" dirty="0" smtClean="0">
              <a:latin typeface="Times New Roman" pitchFamily="18" charset="0"/>
              <a:ea typeface="Batang" pitchFamily="18" charset="-127"/>
              <a:cs typeface="Times New Roman" pitchFamily="18" charset="0"/>
            </a:endParaRPr>
          </a:p>
          <a:p>
            <a:pPr marL="0" indent="0">
              <a:buNone/>
            </a:pPr>
            <a:r>
              <a:rPr lang="en-GB" dirty="0" smtClean="0">
                <a:latin typeface="Times New Roman" pitchFamily="18" charset="0"/>
                <a:ea typeface="Batang" pitchFamily="18" charset="-127"/>
                <a:cs typeface="Times New Roman" pitchFamily="18" charset="0"/>
              </a:rPr>
              <a:t> ц) </a:t>
            </a:r>
            <a:r>
              <a:rPr lang="en-GB" dirty="0" err="1" smtClean="0">
                <a:latin typeface="Times New Roman" pitchFamily="18" charset="0"/>
                <a:ea typeface="Batang" pitchFamily="18" charset="-127"/>
                <a:cs typeface="Times New Roman" pitchFamily="18" charset="0"/>
              </a:rPr>
              <a:t>постојање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више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начина</a:t>
            </a:r>
            <a:r>
              <a:rPr lang="en-GB" dirty="0" smtClean="0">
                <a:latin typeface="Times New Roman" pitchFamily="18" charset="0"/>
                <a:ea typeface="Batang" pitchFamily="18" charset="-127"/>
                <a:cs typeface="Times New Roman" pitchFamily="18" charset="0"/>
              </a:rPr>
              <a:t> и </a:t>
            </a:r>
            <a:r>
              <a:rPr lang="en-GB" dirty="0" err="1" smtClean="0">
                <a:latin typeface="Times New Roman" pitchFamily="18" charset="0"/>
                <a:ea typeface="Batang" pitchFamily="18" charset="-127"/>
                <a:cs typeface="Times New Roman" pitchFamily="18" charset="0"/>
              </a:rPr>
              <a:t>путева</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дисеминације</a:t>
            </a:r>
            <a:r>
              <a:rPr lang="en-GB" dirty="0" smtClean="0">
                <a:latin typeface="Times New Roman" pitchFamily="18" charset="0"/>
                <a:ea typeface="Batang" pitchFamily="18" charset="-127"/>
                <a:cs typeface="Times New Roman" pitchFamily="18" charset="0"/>
              </a:rPr>
              <a:t> и </a:t>
            </a:r>
            <a:r>
              <a:rPr lang="en-GB" dirty="0" err="1" smtClean="0">
                <a:latin typeface="Times New Roman" pitchFamily="18" charset="0"/>
                <a:ea typeface="Batang" pitchFamily="18" charset="-127"/>
                <a:cs typeface="Times New Roman" pitchFamily="18" charset="0"/>
              </a:rPr>
              <a:t>заражавања</a:t>
            </a:r>
            <a:r>
              <a:rPr lang="en-GB" dirty="0" smtClean="0">
                <a:latin typeface="Times New Roman" pitchFamily="18" charset="0"/>
                <a:ea typeface="Batang" pitchFamily="18" charset="-127"/>
                <a:cs typeface="Times New Roman" pitchFamily="18" charset="0"/>
              </a:rPr>
              <a:t>,</a:t>
            </a:r>
            <a:endParaRPr lang="en-US" dirty="0" smtClean="0">
              <a:latin typeface="Times New Roman" pitchFamily="18" charset="0"/>
              <a:ea typeface="Batang" pitchFamily="18" charset="-127"/>
              <a:cs typeface="Times New Roman" pitchFamily="18" charset="0"/>
            </a:endParaRPr>
          </a:p>
          <a:p>
            <a:pPr marL="0" indent="0">
              <a:buNone/>
            </a:pPr>
            <a:r>
              <a:rPr lang="en-GB" dirty="0" smtClean="0">
                <a:latin typeface="Times New Roman" pitchFamily="18" charset="0"/>
                <a:ea typeface="Batang" pitchFamily="18" charset="-127"/>
                <a:cs typeface="Times New Roman" pitchFamily="18" charset="0"/>
              </a:rPr>
              <a:t> д) </a:t>
            </a:r>
            <a:r>
              <a:rPr lang="en-GB" dirty="0" err="1" smtClean="0">
                <a:latin typeface="Times New Roman" pitchFamily="18" charset="0"/>
                <a:ea typeface="Batang" pitchFamily="18" charset="-127"/>
                <a:cs typeface="Times New Roman" pitchFamily="18" charset="0"/>
              </a:rPr>
              <a:t>мале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инфективне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дозе</a:t>
            </a:r>
            <a:r>
              <a:rPr lang="en-GB" dirty="0" smtClean="0">
                <a:latin typeface="Times New Roman" pitchFamily="18" charset="0"/>
                <a:ea typeface="Batang" pitchFamily="18" charset="-127"/>
                <a:cs typeface="Times New Roman" pitchFamily="18" charset="0"/>
              </a:rPr>
              <a:t>,</a:t>
            </a:r>
            <a:endParaRPr lang="en-US" dirty="0" smtClean="0">
              <a:latin typeface="Times New Roman" pitchFamily="18" charset="0"/>
              <a:ea typeface="Batang" pitchFamily="18" charset="-127"/>
              <a:cs typeface="Times New Roman" pitchFamily="18" charset="0"/>
            </a:endParaRPr>
          </a:p>
          <a:p>
            <a:pPr marL="0" indent="0">
              <a:buNone/>
            </a:pPr>
            <a:r>
              <a:rPr lang="en-GB" dirty="0" smtClean="0">
                <a:latin typeface="Times New Roman" pitchFamily="18" charset="0"/>
                <a:ea typeface="Batang" pitchFamily="18" charset="-127"/>
                <a:cs typeface="Times New Roman" pitchFamily="18" charset="0"/>
              </a:rPr>
              <a:t> е) </a:t>
            </a:r>
            <a:r>
              <a:rPr lang="en-GB" dirty="0" err="1" smtClean="0">
                <a:latin typeface="Times New Roman" pitchFamily="18" charset="0"/>
                <a:ea typeface="Batang" pitchFamily="18" charset="-127"/>
                <a:cs typeface="Times New Roman" pitchFamily="18" charset="0"/>
              </a:rPr>
              <a:t>високе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контагиозности</a:t>
            </a:r>
            <a:r>
              <a:rPr lang="en-GB" dirty="0" smtClean="0">
                <a:latin typeface="Times New Roman" pitchFamily="18" charset="0"/>
                <a:ea typeface="Batang" pitchFamily="18" charset="-127"/>
                <a:cs typeface="Times New Roman" pitchFamily="18" charset="0"/>
              </a:rPr>
              <a:t>,</a:t>
            </a:r>
            <a:endParaRPr lang="en-US" dirty="0" smtClean="0">
              <a:latin typeface="Times New Roman" pitchFamily="18" charset="0"/>
              <a:ea typeface="Batang" pitchFamily="18" charset="-127"/>
              <a:cs typeface="Times New Roman" pitchFamily="18" charset="0"/>
            </a:endParaRPr>
          </a:p>
          <a:p>
            <a:pPr marL="0" indent="0">
              <a:buNone/>
            </a:pPr>
            <a:r>
              <a:rPr lang="en-GB" dirty="0" smtClean="0">
                <a:latin typeface="Times New Roman" pitchFamily="18" charset="0"/>
                <a:ea typeface="Batang" pitchFamily="18" charset="-127"/>
                <a:cs typeface="Times New Roman" pitchFamily="18" charset="0"/>
              </a:rPr>
              <a:t> ф) </a:t>
            </a:r>
            <a:r>
              <a:rPr lang="en-GB" dirty="0" err="1" smtClean="0">
                <a:latin typeface="Times New Roman" pitchFamily="18" charset="0"/>
                <a:ea typeface="Batang" pitchFamily="18" charset="-127"/>
                <a:cs typeface="Times New Roman" pitchFamily="18" charset="0"/>
              </a:rPr>
              <a:t>високог</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леталитета</a:t>
            </a:r>
            <a:r>
              <a:rPr lang="en-GB" dirty="0" smtClean="0">
                <a:latin typeface="Times New Roman" pitchFamily="18" charset="0"/>
                <a:ea typeface="Batang" pitchFamily="18" charset="-127"/>
                <a:cs typeface="Times New Roman" pitchFamily="18" charset="0"/>
              </a:rPr>
              <a:t>,</a:t>
            </a:r>
            <a:endParaRPr lang="en-US" dirty="0" smtClean="0">
              <a:latin typeface="Times New Roman" pitchFamily="18" charset="0"/>
              <a:ea typeface="Batang" pitchFamily="18" charset="-127"/>
              <a:cs typeface="Times New Roman" pitchFamily="18" charset="0"/>
            </a:endParaRPr>
          </a:p>
          <a:p>
            <a:pPr marL="0" indent="0">
              <a:buNone/>
            </a:pPr>
            <a:r>
              <a:rPr lang="en-GB" dirty="0" smtClean="0">
                <a:latin typeface="Times New Roman" pitchFamily="18" charset="0"/>
                <a:ea typeface="Batang" pitchFamily="18" charset="-127"/>
                <a:cs typeface="Times New Roman" pitchFamily="18" charset="0"/>
              </a:rPr>
              <a:t> г) </a:t>
            </a:r>
            <a:r>
              <a:rPr lang="en-GB" dirty="0" err="1" smtClean="0">
                <a:latin typeface="Times New Roman" pitchFamily="18" charset="0"/>
                <a:ea typeface="Batang" pitchFamily="18" charset="-127"/>
                <a:cs typeface="Times New Roman" pitchFamily="18" charset="0"/>
              </a:rPr>
              <a:t>отпорности</a:t>
            </a:r>
            <a:r>
              <a:rPr lang="en-GB" dirty="0" smtClean="0">
                <a:latin typeface="Times New Roman" pitchFamily="18" charset="0"/>
                <a:ea typeface="Batang" pitchFamily="18" charset="-127"/>
                <a:cs typeface="Times New Roman" pitchFamily="18" charset="0"/>
              </a:rPr>
              <a:t> у </a:t>
            </a:r>
            <a:r>
              <a:rPr lang="en-GB" dirty="0" err="1" smtClean="0">
                <a:latin typeface="Times New Roman" pitchFamily="18" charset="0"/>
                <a:ea typeface="Batang" pitchFamily="18" charset="-127"/>
                <a:cs typeface="Times New Roman" pitchFamily="18" charset="0"/>
              </a:rPr>
              <a:t>спољној</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средини</a:t>
            </a:r>
            <a:r>
              <a:rPr lang="en-GB" dirty="0" smtClean="0">
                <a:latin typeface="Times New Roman" pitchFamily="18" charset="0"/>
                <a:ea typeface="Batang" pitchFamily="18" charset="-127"/>
                <a:cs typeface="Times New Roman" pitchFamily="18" charset="0"/>
              </a:rPr>
              <a:t>,</a:t>
            </a:r>
            <a:endParaRPr lang="en-US" dirty="0" smtClean="0">
              <a:latin typeface="Times New Roman" pitchFamily="18" charset="0"/>
              <a:ea typeface="Batang" pitchFamily="18" charset="-127"/>
              <a:cs typeface="Times New Roman" pitchFamily="18" charset="0"/>
            </a:endParaRPr>
          </a:p>
          <a:p>
            <a:pPr marL="0" indent="0">
              <a:buNone/>
            </a:pPr>
            <a:r>
              <a:rPr lang="en-GB" dirty="0" smtClean="0">
                <a:latin typeface="Times New Roman" pitchFamily="18" charset="0"/>
                <a:ea typeface="Batang" pitchFamily="18" charset="-127"/>
                <a:cs typeface="Times New Roman" pitchFamily="18" charset="0"/>
              </a:rPr>
              <a:t> х) </a:t>
            </a:r>
            <a:r>
              <a:rPr lang="en-GB" dirty="0" err="1" smtClean="0">
                <a:latin typeface="Times New Roman" pitchFamily="18" charset="0"/>
                <a:ea typeface="Batang" pitchFamily="18" charset="-127"/>
                <a:cs typeface="Times New Roman" pitchFamily="18" charset="0"/>
              </a:rPr>
              <a:t>отежане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детекције</a:t>
            </a:r>
            <a:r>
              <a:rPr lang="en-GB" dirty="0" smtClean="0">
                <a:latin typeface="Times New Roman" pitchFamily="18" charset="0"/>
                <a:ea typeface="Batang" pitchFamily="18" charset="-127"/>
                <a:cs typeface="Times New Roman" pitchFamily="18" charset="0"/>
              </a:rPr>
              <a:t> и </a:t>
            </a:r>
            <a:r>
              <a:rPr lang="en-GB" dirty="0" err="1" smtClean="0">
                <a:latin typeface="Times New Roman" pitchFamily="18" charset="0"/>
                <a:ea typeface="Batang" pitchFamily="18" charset="-127"/>
                <a:cs typeface="Times New Roman" pitchFamily="18" charset="0"/>
              </a:rPr>
              <a:t>идентификације</a:t>
            </a:r>
            <a:r>
              <a:rPr lang="en-GB" dirty="0" smtClean="0">
                <a:latin typeface="Times New Roman" pitchFamily="18" charset="0"/>
                <a:ea typeface="Batang" pitchFamily="18" charset="-127"/>
                <a:cs typeface="Times New Roman" pitchFamily="18" charset="0"/>
              </a:rPr>
              <a:t>,</a:t>
            </a:r>
            <a:endParaRPr lang="en-US" dirty="0" smtClean="0">
              <a:latin typeface="Times New Roman" pitchFamily="18" charset="0"/>
              <a:ea typeface="Batang" pitchFamily="18" charset="-127"/>
              <a:cs typeface="Times New Roman" pitchFamily="18" charset="0"/>
            </a:endParaRPr>
          </a:p>
          <a:p>
            <a:pPr marL="0" indent="0">
              <a:buNone/>
            </a:pPr>
            <a:r>
              <a:rPr lang="en-GB" dirty="0" smtClean="0">
                <a:latin typeface="Times New Roman" pitchFamily="18" charset="0"/>
                <a:ea typeface="Batang" pitchFamily="18" charset="-127"/>
                <a:cs typeface="Times New Roman" pitchFamily="18" charset="0"/>
              </a:rPr>
              <a:t> и) </a:t>
            </a:r>
            <a:r>
              <a:rPr lang="en-GB" dirty="0" err="1" smtClean="0">
                <a:latin typeface="Times New Roman" pitchFamily="18" charset="0"/>
                <a:ea typeface="Batang" pitchFamily="18" charset="-127"/>
                <a:cs typeface="Times New Roman" pitchFamily="18" charset="0"/>
              </a:rPr>
              <a:t>осетљивости</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циљне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популације</a:t>
            </a:r>
            <a:r>
              <a:rPr lang="en-GB" dirty="0" smtClean="0">
                <a:latin typeface="Times New Roman" pitchFamily="18" charset="0"/>
                <a:ea typeface="Batang" pitchFamily="18" charset="-127"/>
                <a:cs typeface="Times New Roman" pitchFamily="18" charset="0"/>
              </a:rPr>
              <a:t>,</a:t>
            </a:r>
            <a:endParaRPr lang="en-US" dirty="0" smtClean="0">
              <a:latin typeface="Times New Roman" pitchFamily="18" charset="0"/>
              <a:ea typeface="Batang" pitchFamily="18" charset="-127"/>
              <a:cs typeface="Times New Roman" pitchFamily="18" charset="0"/>
            </a:endParaRPr>
          </a:p>
          <a:p>
            <a:pPr marL="0" indent="0">
              <a:buNone/>
            </a:pPr>
            <a:r>
              <a:rPr lang="en-GB" dirty="0" smtClean="0">
                <a:latin typeface="Times New Roman" pitchFamily="18" charset="0"/>
                <a:ea typeface="Batang" pitchFamily="18" charset="-127"/>
                <a:cs typeface="Times New Roman" pitchFamily="18" charset="0"/>
              </a:rPr>
              <a:t> ј) </a:t>
            </a:r>
            <a:r>
              <a:rPr lang="en-GB" dirty="0" err="1" smtClean="0">
                <a:latin typeface="Times New Roman" pitchFamily="18" charset="0"/>
                <a:ea typeface="Batang" pitchFamily="18" charset="-127"/>
                <a:cs typeface="Times New Roman" pitchFamily="18" charset="0"/>
              </a:rPr>
              <a:t>могућности</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сопствене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заштите</a:t>
            </a:r>
            <a:r>
              <a:rPr lang="en-GB" dirty="0" smtClean="0">
                <a:latin typeface="Times New Roman" pitchFamily="18" charset="0"/>
                <a:cs typeface="Times New Roman" pitchFamily="18" charset="0"/>
              </a:rPr>
              <a:t>.</a:t>
            </a:r>
            <a:endParaRPr lang="en-US" dirty="0" smtClean="0">
              <a:latin typeface="Times New Roman" pitchFamily="18" charset="0"/>
              <a:cs typeface="Times New Roman" pitchFamily="18" charset="0"/>
            </a:endParaRPr>
          </a:p>
          <a:p>
            <a:endParaRPr lang="en-US" dirty="0"/>
          </a:p>
        </p:txBody>
      </p:sp>
    </p:spTree>
    <p:extLst>
      <p:ext uri="{BB962C8B-B14F-4D97-AF65-F5344CB8AC3E}">
        <p14:creationId xmlns="" xmlns:p14="http://schemas.microsoft.com/office/powerpoint/2010/main" val="270690895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2"/>
          <p:cNvSpPr>
            <a:spLocks noGrp="1"/>
          </p:cNvSpPr>
          <p:nvPr>
            <p:ph idx="1"/>
          </p:nvPr>
        </p:nvSpPr>
        <p:spPr>
          <a:xfrm>
            <a:off x="457200" y="642938"/>
            <a:ext cx="8229600" cy="5483225"/>
          </a:xfrm>
        </p:spPr>
        <p:txBody>
          <a:bodyPr anchor="ctr"/>
          <a:lstStyle/>
          <a:p>
            <a:pPr algn="ctr" eaLnBrk="1" hangingPunct="1">
              <a:buNone/>
            </a:pPr>
            <a:r>
              <a:rPr lang="sr-Cyrl-RS" dirty="0" smtClean="0"/>
              <a:t>Врсте билошког оружја:</a:t>
            </a:r>
          </a:p>
          <a:p>
            <a:pPr algn="just" eaLnBrk="1" hangingPunct="1"/>
            <a:r>
              <a:rPr lang="sr-Cyrl-RS" dirty="0" smtClean="0"/>
              <a:t>категорија А, агенси:</a:t>
            </a:r>
          </a:p>
          <a:p>
            <a:pPr marL="0" indent="0" algn="just" eaLnBrk="1" hangingPunct="1">
              <a:buNone/>
            </a:pPr>
            <a:r>
              <a:rPr lang="sr-Cyrl-RS" dirty="0" smtClean="0"/>
              <a:t>  -који се могу лако дисеминовати,</a:t>
            </a:r>
          </a:p>
          <a:p>
            <a:pPr marL="0" indent="0" algn="just" eaLnBrk="1" hangingPunct="1">
              <a:buNone/>
            </a:pPr>
            <a:r>
              <a:rPr lang="sr-Cyrl-RS" dirty="0" smtClean="0"/>
              <a:t> -могуће је интерхумано преношење,</a:t>
            </a:r>
          </a:p>
          <a:p>
            <a:pPr marL="0" indent="0" algn="just" eaLnBrk="1" hangingPunct="1">
              <a:buNone/>
            </a:pPr>
            <a:r>
              <a:rPr lang="sr-Cyrl-RS" dirty="0" smtClean="0"/>
              <a:t> -леталитет је висок,</a:t>
            </a:r>
          </a:p>
          <a:p>
            <a:pPr marL="0" indent="0" algn="just" eaLnBrk="1" hangingPunct="1">
              <a:buNone/>
            </a:pPr>
            <a:r>
              <a:rPr lang="sr-Cyrl-RS" dirty="0" smtClean="0"/>
              <a:t> -изазивају општу панику,</a:t>
            </a:r>
          </a:p>
          <a:p>
            <a:pPr marL="0" indent="0" algn="just" eaLnBrk="1" hangingPunct="1">
              <a:buNone/>
            </a:pPr>
            <a:r>
              <a:rPr lang="en-US" dirty="0" smtClean="0"/>
              <a:t>- </a:t>
            </a:r>
            <a:r>
              <a:rPr lang="sr-Cyrl-RS" dirty="0" smtClean="0"/>
              <a:t>потребне су посебне припреме здр. службе (вариола, антракс, куга, туларемија, ботулизам )</a:t>
            </a:r>
            <a:endParaRPr lang="en-US" dirty="0" smtClean="0"/>
          </a:p>
        </p:txBody>
      </p:sp>
    </p:spTree>
    <p:extLst>
      <p:ext uri="{BB962C8B-B14F-4D97-AF65-F5344CB8AC3E}">
        <p14:creationId xmlns="" xmlns:p14="http://schemas.microsoft.com/office/powerpoint/2010/main" val="392876690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ontent Placeholder 2"/>
          <p:cNvSpPr>
            <a:spLocks noGrp="1"/>
          </p:cNvSpPr>
          <p:nvPr>
            <p:ph idx="1"/>
          </p:nvPr>
        </p:nvSpPr>
        <p:spPr>
          <a:xfrm>
            <a:off x="457200" y="500063"/>
            <a:ext cx="8229600" cy="5626100"/>
          </a:xfrm>
        </p:spPr>
        <p:txBody>
          <a:bodyPr anchor="ctr"/>
          <a:lstStyle/>
          <a:p>
            <a:pPr eaLnBrk="1" hangingPunct="1"/>
            <a:r>
              <a:rPr lang="sr-Cyrl-RS" sz="3600" dirty="0" smtClean="0"/>
              <a:t>Категорија Б, агенси:</a:t>
            </a:r>
          </a:p>
          <a:p>
            <a:pPr marL="0" indent="0" eaLnBrk="1" hangingPunct="1">
              <a:buNone/>
            </a:pPr>
            <a:r>
              <a:rPr lang="sr-Cyrl-RS" sz="3600" dirty="0" smtClean="0"/>
              <a:t>-који се могу лако дисеминовати,</a:t>
            </a:r>
          </a:p>
          <a:p>
            <a:pPr marL="0" indent="0" eaLnBrk="1" hangingPunct="1">
              <a:buNone/>
            </a:pPr>
            <a:r>
              <a:rPr lang="sr-Cyrl-RS" sz="3600" dirty="0" smtClean="0"/>
              <a:t>-изазивају умерено висок морбидитет и низак леталитет,</a:t>
            </a:r>
          </a:p>
          <a:p>
            <a:pPr marL="0" indent="0" eaLnBrk="1" hangingPunct="1">
              <a:buNone/>
            </a:pPr>
            <a:r>
              <a:rPr lang="sr-Cyrl-RS" sz="3600" dirty="0" smtClean="0"/>
              <a:t>-захтевају појачан епидемиолошки надзор и дијагностичке могућности (</a:t>
            </a:r>
            <a:r>
              <a:rPr lang="en-US" sz="3600" dirty="0" smtClean="0"/>
              <a:t>Q</a:t>
            </a:r>
            <a:r>
              <a:rPr lang="sr-Cyrl-RS" sz="3600" dirty="0" smtClean="0"/>
              <a:t>-грозница, бруцелоза, изазивачи алиментарних токсиинфекција).</a:t>
            </a:r>
          </a:p>
          <a:p>
            <a:pPr marL="0" indent="0" eaLnBrk="1" hangingPunct="1">
              <a:buNone/>
            </a:pPr>
            <a:endParaRPr lang="en-US" sz="2800" dirty="0" smtClean="0"/>
          </a:p>
        </p:txBody>
      </p:sp>
    </p:spTree>
    <p:extLst>
      <p:ext uri="{BB962C8B-B14F-4D97-AF65-F5344CB8AC3E}">
        <p14:creationId xmlns="" xmlns:p14="http://schemas.microsoft.com/office/powerpoint/2010/main" val="2972879580"/>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313" y="285750"/>
            <a:ext cx="8786812" cy="6572250"/>
          </a:xfrm>
        </p:spPr>
        <p:txBody>
          <a:bodyPr rtlCol="0" anchor="ctr">
            <a:normAutofit fontScale="92500" lnSpcReduction="10000"/>
          </a:bodyPr>
          <a:lstStyle/>
          <a:p>
            <a:pPr algn="just" eaLnBrk="1" fontAlgn="auto" hangingPunct="1">
              <a:spcAft>
                <a:spcPts val="0"/>
              </a:spcAft>
              <a:buFont typeface="Arial" pitchFamily="34" charset="0"/>
              <a:buChar char="•"/>
              <a:defRPr/>
            </a:pPr>
            <a:r>
              <a:rPr lang="sr-Cyrl-RS" sz="3000" dirty="0" smtClean="0"/>
              <a:t>Категорија Ц, агенси- већ познати новоискрсли агенси који се у перспективи могу употребити:</a:t>
            </a:r>
          </a:p>
          <a:p>
            <a:pPr marL="0" indent="0" algn="just" eaLnBrk="1" fontAlgn="auto" hangingPunct="1">
              <a:spcAft>
                <a:spcPts val="0"/>
              </a:spcAft>
              <a:buNone/>
              <a:defRPr/>
            </a:pPr>
            <a:r>
              <a:rPr lang="sr-Cyrl-RS" sz="3000" dirty="0" smtClean="0"/>
              <a:t>-због доступности,</a:t>
            </a:r>
          </a:p>
          <a:p>
            <a:pPr marL="0" indent="0" algn="just" eaLnBrk="1" fontAlgn="auto" hangingPunct="1">
              <a:spcAft>
                <a:spcPts val="0"/>
              </a:spcAft>
              <a:buNone/>
              <a:defRPr/>
            </a:pPr>
            <a:r>
              <a:rPr lang="sr-Cyrl-RS" sz="3000" dirty="0" smtClean="0"/>
              <a:t> -једноставне производње,</a:t>
            </a:r>
          </a:p>
          <a:p>
            <a:pPr marL="0" indent="0" algn="just" eaLnBrk="1" fontAlgn="auto" hangingPunct="1">
              <a:spcAft>
                <a:spcPts val="0"/>
              </a:spcAft>
              <a:buNone/>
              <a:defRPr/>
            </a:pPr>
            <a:r>
              <a:rPr lang="sr-Cyrl-RS" sz="3000" dirty="0" smtClean="0"/>
              <a:t> -лаке дисеминације,</a:t>
            </a:r>
          </a:p>
          <a:p>
            <a:pPr marL="0" indent="0" algn="just" eaLnBrk="1" fontAlgn="auto" hangingPunct="1">
              <a:spcAft>
                <a:spcPts val="0"/>
              </a:spcAft>
              <a:buNone/>
              <a:defRPr/>
            </a:pPr>
            <a:r>
              <a:rPr lang="sr-Cyrl-RS" sz="3000" dirty="0" smtClean="0"/>
              <a:t> -изазивање високог морбидитета и леталитета,</a:t>
            </a:r>
          </a:p>
          <a:p>
            <a:pPr marL="0" indent="0" algn="just" eaLnBrk="1" fontAlgn="auto" hangingPunct="1">
              <a:spcAft>
                <a:spcPts val="0"/>
              </a:spcAft>
              <a:buNone/>
              <a:defRPr/>
            </a:pPr>
            <a:r>
              <a:rPr lang="sr-Cyrl-RS" sz="3000" dirty="0" smtClean="0"/>
              <a:t> -проблеми у раду здравствене службе због тога,</a:t>
            </a:r>
          </a:p>
          <a:p>
            <a:pPr algn="just">
              <a:defRPr/>
            </a:pPr>
            <a:r>
              <a:rPr lang="sr-Cyrl-RS" sz="3000" dirty="0" smtClean="0"/>
              <a:t>(хантавирус, в.узрочник крпељског енцефалитиса и крпељских хеморагијских грозница, в. жуте грознице, </a:t>
            </a:r>
            <a:r>
              <a:rPr lang="en-GB" sz="2800" dirty="0" err="1">
                <a:ea typeface="Batang" pitchFamily="18" charset="-127"/>
              </a:rPr>
              <a:t>мултирезистентни</a:t>
            </a:r>
            <a:r>
              <a:rPr lang="en-GB" sz="2800" dirty="0">
                <a:ea typeface="Batang" pitchFamily="18" charset="-127"/>
              </a:rPr>
              <a:t> mycobacterium tuberculosis</a:t>
            </a:r>
            <a:r>
              <a:rPr lang="sr-Cyrl-RS" sz="3000" dirty="0" smtClean="0"/>
              <a:t>).</a:t>
            </a:r>
          </a:p>
          <a:p>
            <a:pPr algn="just" eaLnBrk="1" fontAlgn="auto" hangingPunct="1">
              <a:spcAft>
                <a:spcPts val="0"/>
              </a:spcAft>
              <a:buFont typeface="Arial" pitchFamily="34" charset="0"/>
              <a:buChar char="•"/>
              <a:defRPr/>
            </a:pPr>
            <a:r>
              <a:rPr lang="sr-Cyrl-RS" sz="3000" dirty="0" smtClean="0"/>
              <a:t>Од свих поменутих агенаса најчешће су као биолошко оружје испитивани и коришћени- узрочници антракса, великих боги</a:t>
            </a:r>
            <a:r>
              <a:rPr lang="sr-Cyrl-RS" sz="3000" dirty="0"/>
              <a:t>њ</a:t>
            </a:r>
            <a:r>
              <a:rPr lang="sr-Cyrl-RS" sz="3000" dirty="0" smtClean="0"/>
              <a:t>а и туларемије.</a:t>
            </a:r>
          </a:p>
          <a:p>
            <a:pPr eaLnBrk="1" fontAlgn="auto" hangingPunct="1">
              <a:spcAft>
                <a:spcPts val="0"/>
              </a:spcAft>
              <a:buFont typeface="Arial" pitchFamily="34" charset="0"/>
              <a:buNone/>
              <a:defRPr/>
            </a:pPr>
            <a:r>
              <a:rPr lang="sr-Cyrl-RS" sz="2800" dirty="0"/>
              <a:t> </a:t>
            </a:r>
            <a:r>
              <a:rPr lang="sr-Cyrl-RS" sz="2800" dirty="0" smtClean="0"/>
              <a:t>   </a:t>
            </a:r>
            <a:endParaRPr lang="en-US" sz="2800" dirty="0"/>
          </a:p>
        </p:txBody>
      </p:sp>
    </p:spTree>
    <p:extLst>
      <p:ext uri="{BB962C8B-B14F-4D97-AF65-F5344CB8AC3E}">
        <p14:creationId xmlns="" xmlns:p14="http://schemas.microsoft.com/office/powerpoint/2010/main" val="3216761762"/>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85750"/>
            <a:ext cx="8839200" cy="6572250"/>
          </a:xfrm>
        </p:spPr>
        <p:txBody>
          <a:bodyPr rtlCol="0" anchor="ctr">
            <a:normAutofit fontScale="77500" lnSpcReduction="20000"/>
          </a:bodyPr>
          <a:lstStyle/>
          <a:p>
            <a:pPr marL="0" indent="0" algn="ctr" eaLnBrk="1" fontAlgn="auto" hangingPunct="1">
              <a:spcAft>
                <a:spcPts val="0"/>
              </a:spcAft>
              <a:buNone/>
              <a:defRPr/>
            </a:pPr>
            <a:r>
              <a:rPr lang="sr-Cyrl-RS" sz="2800" dirty="0" smtClean="0">
                <a:latin typeface="Times New Roman" pitchFamily="18" charset="0"/>
                <a:cs typeface="Times New Roman" pitchFamily="18" charset="0"/>
              </a:rPr>
              <a:t>Начин примене биолошког оружја:</a:t>
            </a:r>
          </a:p>
          <a:p>
            <a:pPr eaLnBrk="1" fontAlgn="auto" hangingPunct="1">
              <a:spcAft>
                <a:spcPts val="0"/>
              </a:spcAft>
              <a:buFont typeface="Arial" pitchFamily="34" charset="0"/>
              <a:buChar char="•"/>
              <a:defRPr/>
            </a:pPr>
            <a:r>
              <a:rPr lang="sr-Cyrl-RS" sz="2800" dirty="0" smtClean="0">
                <a:latin typeface="Times New Roman" pitchFamily="18" charset="0"/>
                <a:cs typeface="Times New Roman" pitchFamily="18" charset="0"/>
              </a:rPr>
              <a:t>примењује се обично подмукло јер је невидљиво, без боје, мириса и укуса, па се не може открити чулима, а тешко га је открити и инструментима.</a:t>
            </a:r>
          </a:p>
          <a:p>
            <a:pPr eaLnBrk="1" fontAlgn="auto" hangingPunct="1">
              <a:spcAft>
                <a:spcPts val="0"/>
              </a:spcAft>
              <a:buFont typeface="Arial" pitchFamily="34" charset="0"/>
              <a:buChar char="•"/>
              <a:defRPr/>
            </a:pPr>
            <a:r>
              <a:rPr lang="sr-Cyrl-RS" sz="2800" dirty="0" smtClean="0">
                <a:latin typeface="Times New Roman" pitchFamily="18" charset="0"/>
                <a:cs typeface="Times New Roman" pitchFamily="18" charset="0"/>
              </a:rPr>
              <a:t>Највећи број људи се може заразити путем аеросола, животиња и биљака.Могу се користити авиони (авио-спреј), распрскавајуће бомбе и ракете разног домета разног домета. </a:t>
            </a:r>
          </a:p>
          <a:p>
            <a:pPr eaLnBrk="1" fontAlgn="auto" hangingPunct="1">
              <a:spcAft>
                <a:spcPts val="0"/>
              </a:spcAft>
              <a:buFont typeface="Arial" pitchFamily="34" charset="0"/>
              <a:buChar char="•"/>
              <a:defRPr/>
            </a:pPr>
            <a:r>
              <a:rPr lang="sr-Cyrl-RS" sz="2800" dirty="0" smtClean="0">
                <a:latin typeface="Times New Roman" pitchFamily="18" charset="0"/>
                <a:cs typeface="Times New Roman" pitchFamily="18" charset="0"/>
              </a:rPr>
              <a:t>Биолошки агенси се могу употребити и преко воде, нарочито кад су у питању водоводни системи великих градова. </a:t>
            </a:r>
          </a:p>
          <a:p>
            <a:pPr eaLnBrk="1" fontAlgn="auto" hangingPunct="1">
              <a:spcAft>
                <a:spcPts val="0"/>
              </a:spcAft>
              <a:buFont typeface="Arial" pitchFamily="34" charset="0"/>
              <a:buChar char="•"/>
              <a:defRPr/>
            </a:pPr>
            <a:r>
              <a:rPr lang="sr-Cyrl-RS" sz="2800" dirty="0" smtClean="0">
                <a:latin typeface="Times New Roman" pitchFamily="18" charset="0"/>
                <a:cs typeface="Times New Roman" pitchFamily="18" charset="0"/>
              </a:rPr>
              <a:t>Храна има ограничен број корисника.</a:t>
            </a:r>
          </a:p>
          <a:p>
            <a:pPr eaLnBrk="1" fontAlgn="auto" hangingPunct="1">
              <a:spcAft>
                <a:spcPts val="0"/>
              </a:spcAft>
              <a:buFont typeface="Arial" pitchFamily="34" charset="0"/>
              <a:buChar char="•"/>
              <a:defRPr/>
            </a:pPr>
            <a:r>
              <a:rPr lang="sr-Cyrl-RS" sz="2800" dirty="0" smtClean="0">
                <a:latin typeface="Times New Roman" pitchFamily="18" charset="0"/>
                <a:cs typeface="Times New Roman" pitchFamily="18" charset="0"/>
              </a:rPr>
              <a:t>Постоји могућност дисеминације преко биолошких вектора (бува, вашки, комараца, крпеља), али је овај начин најмање погодан због непоуздане ефективности и немогућности контроле ефекта. Најновији начин дистрибуције агенаса је путем поштанских пошиљки (писама ).</a:t>
            </a:r>
            <a:endParaRPr lang="en-US" sz="2800" dirty="0" smtClean="0">
              <a:latin typeface="Times New Roman" pitchFamily="18" charset="0"/>
              <a:cs typeface="Times New Roman" pitchFamily="18" charset="0"/>
            </a:endParaRPr>
          </a:p>
          <a:p>
            <a:pPr>
              <a:defRPr/>
            </a:pPr>
            <a:r>
              <a:rPr lang="en-US" sz="2800" dirty="0" err="1">
                <a:latin typeface="Times New Roman" pitchFamily="18" charset="0"/>
                <a:cs typeface="Times New Roman" pitchFamily="18" charset="0"/>
              </a:rPr>
              <a:t>Данашња</a:t>
            </a:r>
            <a:r>
              <a:rPr lang="en-US" sz="2800" dirty="0">
                <a:latin typeface="Times New Roman" pitchFamily="18" charset="0"/>
                <a:cs typeface="Times New Roman" pitchFamily="18" charset="0"/>
              </a:rPr>
              <a:t> </a:t>
            </a:r>
            <a:r>
              <a:rPr lang="en-US" sz="2800" dirty="0" err="1">
                <a:latin typeface="Times New Roman" pitchFamily="18" charset="0"/>
                <a:cs typeface="Times New Roman" pitchFamily="18" charset="0"/>
              </a:rPr>
              <a:t>експлозија</a:t>
            </a:r>
            <a:r>
              <a:rPr lang="en-US" sz="2800" dirty="0">
                <a:latin typeface="Times New Roman" pitchFamily="18" charset="0"/>
                <a:cs typeface="Times New Roman" pitchFamily="18" charset="0"/>
              </a:rPr>
              <a:t> </a:t>
            </a:r>
            <a:r>
              <a:rPr lang="en-US" sz="2800" dirty="0" err="1">
                <a:latin typeface="Times New Roman" pitchFamily="18" charset="0"/>
                <a:cs typeface="Times New Roman" pitchFamily="18" charset="0"/>
              </a:rPr>
              <a:t>информација</a:t>
            </a:r>
            <a:r>
              <a:rPr lang="en-US" sz="2800" dirty="0">
                <a:latin typeface="Times New Roman" pitchFamily="18" charset="0"/>
                <a:cs typeface="Times New Roman" pitchFamily="18" charset="0"/>
              </a:rPr>
              <a:t> </a:t>
            </a:r>
            <a:r>
              <a:rPr lang="en-US" sz="2800" dirty="0" err="1">
                <a:latin typeface="Times New Roman" pitchFamily="18" charset="0"/>
                <a:cs typeface="Times New Roman" pitchFamily="18" charset="0"/>
              </a:rPr>
              <a:t>учинила</a:t>
            </a:r>
            <a:r>
              <a:rPr lang="en-US" sz="2800" dirty="0">
                <a:latin typeface="Times New Roman" pitchFamily="18" charset="0"/>
                <a:cs typeface="Times New Roman" pitchFamily="18" charset="0"/>
              </a:rPr>
              <a:t> </a:t>
            </a:r>
            <a:r>
              <a:rPr lang="en-US" sz="2800" dirty="0" err="1">
                <a:latin typeface="Times New Roman" pitchFamily="18" charset="0"/>
                <a:cs typeface="Times New Roman" pitchFamily="18" charset="0"/>
              </a:rPr>
              <a:t>је</a:t>
            </a:r>
            <a:r>
              <a:rPr lang="en-US" sz="2800" dirty="0">
                <a:latin typeface="Times New Roman" pitchFamily="18" charset="0"/>
                <a:cs typeface="Times New Roman" pitchFamily="18" charset="0"/>
              </a:rPr>
              <a:t> </a:t>
            </a:r>
            <a:r>
              <a:rPr lang="en-US" sz="2800" dirty="0" err="1">
                <a:latin typeface="Times New Roman" pitchFamily="18" charset="0"/>
                <a:cs typeface="Times New Roman" pitchFamily="18" charset="0"/>
              </a:rPr>
              <a:t>савремену</a:t>
            </a:r>
            <a:r>
              <a:rPr lang="en-US" sz="2800" dirty="0">
                <a:latin typeface="Times New Roman" pitchFamily="18" charset="0"/>
                <a:cs typeface="Times New Roman" pitchFamily="18" charset="0"/>
              </a:rPr>
              <a:t> </a:t>
            </a:r>
            <a:r>
              <a:rPr lang="en-US" sz="2800" dirty="0" err="1">
                <a:latin typeface="Times New Roman" pitchFamily="18" charset="0"/>
                <a:cs typeface="Times New Roman" pitchFamily="18" charset="0"/>
              </a:rPr>
              <a:t>технологију</a:t>
            </a:r>
            <a:r>
              <a:rPr lang="en-US" sz="2800" dirty="0">
                <a:latin typeface="Times New Roman" pitchFamily="18" charset="0"/>
                <a:cs typeface="Times New Roman" pitchFamily="18" charset="0"/>
              </a:rPr>
              <a:t> </a:t>
            </a:r>
            <a:r>
              <a:rPr lang="en-US" sz="2800" dirty="0" err="1">
                <a:latin typeface="Times New Roman" pitchFamily="18" charset="0"/>
                <a:cs typeface="Times New Roman" pitchFamily="18" charset="0"/>
              </a:rPr>
              <a:t>доступну</a:t>
            </a:r>
            <a:r>
              <a:rPr lang="en-US" sz="2800" dirty="0">
                <a:latin typeface="Times New Roman" pitchFamily="18" charset="0"/>
                <a:cs typeface="Times New Roman" pitchFamily="18" charset="0"/>
              </a:rPr>
              <a:t> </a:t>
            </a:r>
            <a:r>
              <a:rPr lang="en-US" sz="2800" dirty="0" err="1">
                <a:latin typeface="Times New Roman" pitchFamily="18" charset="0"/>
                <a:cs typeface="Times New Roman" pitchFamily="18" charset="0"/>
              </a:rPr>
              <a:t>хиљадама</a:t>
            </a:r>
            <a:r>
              <a:rPr lang="en-US" sz="2800" dirty="0">
                <a:latin typeface="Times New Roman" pitchFamily="18" charset="0"/>
                <a:cs typeface="Times New Roman" pitchFamily="18" charset="0"/>
              </a:rPr>
              <a:t> </a:t>
            </a:r>
            <a:r>
              <a:rPr lang="en-US" sz="2800" dirty="0" err="1">
                <a:latin typeface="Times New Roman" pitchFamily="18" charset="0"/>
                <a:cs typeface="Times New Roman" pitchFamily="18" charset="0"/>
              </a:rPr>
              <a:t>научника</a:t>
            </a:r>
            <a:r>
              <a:rPr lang="en-US" sz="2800" dirty="0">
                <a:latin typeface="Times New Roman" pitchFamily="18" charset="0"/>
                <a:cs typeface="Times New Roman" pitchFamily="18" charset="0"/>
              </a:rPr>
              <a:t> у </a:t>
            </a:r>
            <a:r>
              <a:rPr lang="en-US" sz="2800" dirty="0" err="1">
                <a:latin typeface="Times New Roman" pitchFamily="18" charset="0"/>
                <a:cs typeface="Times New Roman" pitchFamily="18" charset="0"/>
              </a:rPr>
              <a:t>земљама</a:t>
            </a:r>
            <a:r>
              <a:rPr lang="en-US" sz="2800" dirty="0">
                <a:latin typeface="Times New Roman" pitchFamily="18" charset="0"/>
                <a:cs typeface="Times New Roman" pitchFamily="18" charset="0"/>
              </a:rPr>
              <a:t> у </a:t>
            </a:r>
            <a:r>
              <a:rPr lang="en-US" sz="2800" dirty="0" err="1">
                <a:latin typeface="Times New Roman" pitchFamily="18" charset="0"/>
                <a:cs typeface="Times New Roman" pitchFamily="18" charset="0"/>
              </a:rPr>
              <a:t>развоју</a:t>
            </a:r>
            <a:r>
              <a:rPr lang="en-US" sz="2800" dirty="0">
                <a:latin typeface="Times New Roman" pitchFamily="18" charset="0"/>
                <a:cs typeface="Times New Roman" pitchFamily="18" charset="0"/>
              </a:rPr>
              <a:t>, </a:t>
            </a:r>
            <a:r>
              <a:rPr lang="en-US" sz="2800" dirty="0" err="1">
                <a:latin typeface="Times New Roman" pitchFamily="18" charset="0"/>
                <a:cs typeface="Times New Roman" pitchFamily="18" charset="0"/>
              </a:rPr>
              <a:t>што</a:t>
            </a:r>
            <a:r>
              <a:rPr lang="en-US" sz="2800" dirty="0">
                <a:latin typeface="Times New Roman" pitchFamily="18" charset="0"/>
                <a:cs typeface="Times New Roman" pitchFamily="18" charset="0"/>
              </a:rPr>
              <a:t> </a:t>
            </a:r>
            <a:r>
              <a:rPr lang="en-US" sz="2800" dirty="0" err="1">
                <a:latin typeface="Times New Roman" pitchFamily="18" charset="0"/>
                <a:cs typeface="Times New Roman" pitchFamily="18" charset="0"/>
              </a:rPr>
              <a:t>уз</a:t>
            </a:r>
            <a:r>
              <a:rPr lang="en-US" sz="2800" dirty="0">
                <a:latin typeface="Times New Roman" pitchFamily="18" charset="0"/>
                <a:cs typeface="Times New Roman" pitchFamily="18" charset="0"/>
              </a:rPr>
              <a:t> </a:t>
            </a:r>
            <a:r>
              <a:rPr lang="en-US" sz="2800" dirty="0" err="1">
                <a:latin typeface="Times New Roman" pitchFamily="18" charset="0"/>
                <a:cs typeface="Times New Roman" pitchFamily="18" charset="0"/>
              </a:rPr>
              <a:t>неконтролисану</a:t>
            </a:r>
            <a:r>
              <a:rPr lang="en-US" sz="2800" dirty="0">
                <a:latin typeface="Times New Roman" pitchFamily="18" charset="0"/>
                <a:cs typeface="Times New Roman" pitchFamily="18" charset="0"/>
              </a:rPr>
              <a:t> </a:t>
            </a:r>
            <a:r>
              <a:rPr lang="en-US" sz="2800" dirty="0" err="1">
                <a:latin typeface="Times New Roman" pitchFamily="18" charset="0"/>
                <a:cs typeface="Times New Roman" pitchFamily="18" charset="0"/>
              </a:rPr>
              <a:t>набавку</a:t>
            </a:r>
            <a:r>
              <a:rPr lang="en-US" sz="2800" dirty="0">
                <a:latin typeface="Times New Roman" pitchFamily="18" charset="0"/>
                <a:cs typeface="Times New Roman" pitchFamily="18" charset="0"/>
              </a:rPr>
              <a:t> </a:t>
            </a:r>
            <a:r>
              <a:rPr lang="en-US" sz="2800" dirty="0" err="1">
                <a:latin typeface="Times New Roman" pitchFamily="18" charset="0"/>
                <a:cs typeface="Times New Roman" pitchFamily="18" charset="0"/>
              </a:rPr>
              <a:t>репроматеријала</a:t>
            </a:r>
            <a:r>
              <a:rPr lang="en-US" sz="2800" dirty="0">
                <a:latin typeface="Times New Roman" pitchFamily="18" charset="0"/>
                <a:cs typeface="Times New Roman" pitchFamily="18" charset="0"/>
              </a:rPr>
              <a:t> </a:t>
            </a:r>
            <a:r>
              <a:rPr lang="en-US" sz="2800" dirty="0" err="1">
                <a:latin typeface="Times New Roman" pitchFamily="18" charset="0"/>
                <a:cs typeface="Times New Roman" pitchFamily="18" charset="0"/>
              </a:rPr>
              <a:t>може</a:t>
            </a:r>
            <a:r>
              <a:rPr lang="en-US" sz="2800" dirty="0">
                <a:latin typeface="Times New Roman" pitchFamily="18" charset="0"/>
                <a:cs typeface="Times New Roman" pitchFamily="18" charset="0"/>
              </a:rPr>
              <a:t> </a:t>
            </a:r>
            <a:r>
              <a:rPr lang="en-US" sz="2800" dirty="0" err="1">
                <a:latin typeface="Times New Roman" pitchFamily="18" charset="0"/>
                <a:cs typeface="Times New Roman" pitchFamily="18" charset="0"/>
              </a:rPr>
              <a:t>довести</a:t>
            </a:r>
            <a:r>
              <a:rPr lang="en-US" sz="2800" dirty="0">
                <a:latin typeface="Times New Roman" pitchFamily="18" charset="0"/>
                <a:cs typeface="Times New Roman" pitchFamily="18" charset="0"/>
              </a:rPr>
              <a:t> </a:t>
            </a:r>
            <a:r>
              <a:rPr lang="en-US" sz="2800" dirty="0" err="1">
                <a:latin typeface="Times New Roman" pitchFamily="18" charset="0"/>
                <a:cs typeface="Times New Roman" pitchFamily="18" charset="0"/>
              </a:rPr>
              <a:t>до</a:t>
            </a:r>
            <a:r>
              <a:rPr lang="en-US" sz="2800" dirty="0">
                <a:latin typeface="Times New Roman" pitchFamily="18" charset="0"/>
                <a:cs typeface="Times New Roman" pitchFamily="18" charset="0"/>
              </a:rPr>
              <a:t> </a:t>
            </a:r>
            <a:r>
              <a:rPr lang="en-US" sz="2800" dirty="0" err="1">
                <a:latin typeface="Times New Roman" pitchFamily="18" charset="0"/>
                <a:cs typeface="Times New Roman" pitchFamily="18" charset="0"/>
              </a:rPr>
              <a:t>реалне</a:t>
            </a:r>
            <a:r>
              <a:rPr lang="en-US" sz="2800" dirty="0">
                <a:latin typeface="Times New Roman" pitchFamily="18" charset="0"/>
                <a:cs typeface="Times New Roman" pitchFamily="18" charset="0"/>
              </a:rPr>
              <a:t> </a:t>
            </a:r>
            <a:r>
              <a:rPr lang="en-US" sz="2800" dirty="0" err="1">
                <a:latin typeface="Times New Roman" pitchFamily="18" charset="0"/>
                <a:cs typeface="Times New Roman" pitchFamily="18" charset="0"/>
              </a:rPr>
              <a:t>опасности</a:t>
            </a:r>
            <a:r>
              <a:rPr lang="en-US" sz="2800" dirty="0">
                <a:latin typeface="Times New Roman" pitchFamily="18" charset="0"/>
                <a:cs typeface="Times New Roman" pitchFamily="18" charset="0"/>
              </a:rPr>
              <a:t> </a:t>
            </a:r>
            <a:r>
              <a:rPr lang="en-US" sz="2800" dirty="0" err="1">
                <a:latin typeface="Times New Roman" pitchFamily="18" charset="0"/>
                <a:cs typeface="Times New Roman" pitchFamily="18" charset="0"/>
              </a:rPr>
              <a:t>од</a:t>
            </a:r>
            <a:r>
              <a:rPr lang="en-US" sz="2800" dirty="0">
                <a:latin typeface="Times New Roman" pitchFamily="18" charset="0"/>
                <a:cs typeface="Times New Roman" pitchFamily="18" charset="0"/>
              </a:rPr>
              <a:t> </a:t>
            </a:r>
            <a:r>
              <a:rPr lang="en-US" sz="2800" dirty="0" err="1">
                <a:latin typeface="Times New Roman" pitchFamily="18" charset="0"/>
                <a:cs typeface="Times New Roman" pitchFamily="18" charset="0"/>
              </a:rPr>
              <a:t>терористичких</a:t>
            </a:r>
            <a:r>
              <a:rPr lang="en-US" sz="2800" dirty="0">
                <a:latin typeface="Times New Roman" pitchFamily="18" charset="0"/>
                <a:cs typeface="Times New Roman" pitchFamily="18" charset="0"/>
              </a:rPr>
              <a:t> </a:t>
            </a:r>
            <a:r>
              <a:rPr lang="en-US" sz="2800" dirty="0" err="1">
                <a:latin typeface="Times New Roman" pitchFamily="18" charset="0"/>
                <a:cs typeface="Times New Roman" pitchFamily="18" charset="0"/>
              </a:rPr>
              <a:t>дејстава</a:t>
            </a:r>
            <a:r>
              <a:rPr lang="en-US" sz="2800" dirty="0">
                <a:latin typeface="Times New Roman" pitchFamily="18" charset="0"/>
                <a:cs typeface="Times New Roman" pitchFamily="18" charset="0"/>
              </a:rPr>
              <a:t> </a:t>
            </a:r>
            <a:r>
              <a:rPr lang="en-US" sz="2800" dirty="0" err="1">
                <a:latin typeface="Times New Roman" pitchFamily="18" charset="0"/>
                <a:cs typeface="Times New Roman" pitchFamily="18" charset="0"/>
              </a:rPr>
              <a:t>употребом</a:t>
            </a:r>
            <a:r>
              <a:rPr lang="en-US" sz="2800" dirty="0">
                <a:latin typeface="Times New Roman" pitchFamily="18" charset="0"/>
                <a:cs typeface="Times New Roman" pitchFamily="18" charset="0"/>
              </a:rPr>
              <a:t> </a:t>
            </a:r>
            <a:r>
              <a:rPr lang="en-US" sz="2800" dirty="0" err="1">
                <a:latin typeface="Times New Roman" pitchFamily="18" charset="0"/>
                <a:cs typeface="Times New Roman" pitchFamily="18" charset="0"/>
              </a:rPr>
              <a:t>биолошког</a:t>
            </a:r>
            <a:r>
              <a:rPr lang="en-US" sz="2800" dirty="0">
                <a:latin typeface="Times New Roman" pitchFamily="18" charset="0"/>
                <a:cs typeface="Times New Roman" pitchFamily="18" charset="0"/>
              </a:rPr>
              <a:t> </a:t>
            </a:r>
            <a:r>
              <a:rPr lang="en-US" sz="2800" dirty="0" err="1">
                <a:latin typeface="Times New Roman" pitchFamily="18" charset="0"/>
                <a:cs typeface="Times New Roman" pitchFamily="18" charset="0"/>
              </a:rPr>
              <a:t>оружја</a:t>
            </a:r>
            <a:r>
              <a:rPr lang="en-US" sz="2800" dirty="0">
                <a:latin typeface="Times New Roman" pitchFamily="18" charset="0"/>
                <a:cs typeface="Times New Roman" pitchFamily="18" charset="0"/>
              </a:rPr>
              <a:t>. </a:t>
            </a:r>
            <a:r>
              <a:rPr lang="en-US" sz="2800" dirty="0" err="1">
                <a:latin typeface="Times New Roman" pitchFamily="18" charset="0"/>
                <a:cs typeface="Times New Roman" pitchFamily="18" charset="0"/>
              </a:rPr>
              <a:t>Сви</a:t>
            </a:r>
            <a:r>
              <a:rPr lang="en-US" sz="2800" dirty="0">
                <a:latin typeface="Times New Roman" pitchFamily="18" charset="0"/>
                <a:cs typeface="Times New Roman" pitchFamily="18" charset="0"/>
              </a:rPr>
              <a:t> </a:t>
            </a:r>
            <a:r>
              <a:rPr lang="en-US" sz="2800" dirty="0" err="1">
                <a:latin typeface="Times New Roman" pitchFamily="18" charset="0"/>
                <a:cs typeface="Times New Roman" pitchFamily="18" charset="0"/>
              </a:rPr>
              <a:t>путеви</a:t>
            </a:r>
            <a:r>
              <a:rPr lang="en-US" sz="2800" dirty="0">
                <a:latin typeface="Times New Roman" pitchFamily="18" charset="0"/>
                <a:cs typeface="Times New Roman" pitchFamily="18" charset="0"/>
              </a:rPr>
              <a:t> </a:t>
            </a:r>
            <a:r>
              <a:rPr lang="en-US" sz="2800" dirty="0" err="1">
                <a:latin typeface="Times New Roman" pitchFamily="18" charset="0"/>
                <a:cs typeface="Times New Roman" pitchFamily="18" charset="0"/>
              </a:rPr>
              <a:t>преношења</a:t>
            </a:r>
            <a:r>
              <a:rPr lang="en-US" sz="2800" dirty="0">
                <a:latin typeface="Times New Roman" pitchFamily="18" charset="0"/>
                <a:cs typeface="Times New Roman" pitchFamily="18" charset="0"/>
              </a:rPr>
              <a:t> </a:t>
            </a:r>
            <a:r>
              <a:rPr lang="en-US" sz="2800" dirty="0" err="1">
                <a:latin typeface="Times New Roman" pitchFamily="18" charset="0"/>
                <a:cs typeface="Times New Roman" pitchFamily="18" charset="0"/>
              </a:rPr>
              <a:t>заразних</a:t>
            </a:r>
            <a:r>
              <a:rPr lang="en-US" sz="2800" dirty="0">
                <a:latin typeface="Times New Roman" pitchFamily="18" charset="0"/>
                <a:cs typeface="Times New Roman" pitchFamily="18" charset="0"/>
              </a:rPr>
              <a:t> </a:t>
            </a:r>
            <a:r>
              <a:rPr lang="en-US" sz="2800" dirty="0" err="1">
                <a:latin typeface="Times New Roman" pitchFamily="18" charset="0"/>
                <a:cs typeface="Times New Roman" pitchFamily="18" charset="0"/>
              </a:rPr>
              <a:t>болести</a:t>
            </a:r>
            <a:r>
              <a:rPr lang="en-US" sz="2800" dirty="0">
                <a:latin typeface="Times New Roman" pitchFamily="18" charset="0"/>
                <a:cs typeface="Times New Roman" pitchFamily="18" charset="0"/>
              </a:rPr>
              <a:t> у </a:t>
            </a:r>
            <a:r>
              <a:rPr lang="en-US" sz="2800" dirty="0" err="1">
                <a:latin typeface="Times New Roman" pitchFamily="18" charset="0"/>
                <a:cs typeface="Times New Roman" pitchFamily="18" charset="0"/>
              </a:rPr>
              <a:t>природним</a:t>
            </a:r>
            <a:r>
              <a:rPr lang="en-US" sz="2800" dirty="0">
                <a:latin typeface="Times New Roman" pitchFamily="18" charset="0"/>
                <a:cs typeface="Times New Roman" pitchFamily="18" charset="0"/>
              </a:rPr>
              <a:t> </a:t>
            </a:r>
            <a:r>
              <a:rPr lang="en-US" sz="2800" dirty="0" err="1">
                <a:latin typeface="Times New Roman" pitchFamily="18" charset="0"/>
                <a:cs typeface="Times New Roman" pitchFamily="18" charset="0"/>
              </a:rPr>
              <a:t>условима</a:t>
            </a:r>
            <a:r>
              <a:rPr lang="en-US" sz="2800" dirty="0">
                <a:latin typeface="Times New Roman" pitchFamily="18" charset="0"/>
                <a:cs typeface="Times New Roman" pitchFamily="18" charset="0"/>
              </a:rPr>
              <a:t> </a:t>
            </a:r>
            <a:r>
              <a:rPr lang="en-US" sz="2800" dirty="0" err="1">
                <a:latin typeface="Times New Roman" pitchFamily="18" charset="0"/>
                <a:cs typeface="Times New Roman" pitchFamily="18" charset="0"/>
              </a:rPr>
              <a:t>могу</a:t>
            </a:r>
            <a:r>
              <a:rPr lang="en-US" sz="2800" dirty="0">
                <a:latin typeface="Times New Roman" pitchFamily="18" charset="0"/>
                <a:cs typeface="Times New Roman" pitchFamily="18" charset="0"/>
              </a:rPr>
              <a:t> </a:t>
            </a:r>
            <a:r>
              <a:rPr lang="en-US" sz="2800" dirty="0" err="1">
                <a:latin typeface="Times New Roman" pitchFamily="18" charset="0"/>
                <a:cs typeface="Times New Roman" pitchFamily="18" charset="0"/>
              </a:rPr>
              <a:t>се</a:t>
            </a:r>
            <a:r>
              <a:rPr lang="en-US" sz="2800" dirty="0">
                <a:latin typeface="Times New Roman" pitchFamily="18" charset="0"/>
                <a:cs typeface="Times New Roman" pitchFamily="18" charset="0"/>
              </a:rPr>
              <a:t> </a:t>
            </a:r>
            <a:r>
              <a:rPr lang="en-US" sz="2800" dirty="0" err="1">
                <a:latin typeface="Times New Roman" pitchFamily="18" charset="0"/>
                <a:cs typeface="Times New Roman" pitchFamily="18" charset="0"/>
              </a:rPr>
              <a:t>користити</a:t>
            </a:r>
            <a:r>
              <a:rPr lang="en-US" sz="2800" dirty="0">
                <a:latin typeface="Times New Roman" pitchFamily="18" charset="0"/>
                <a:cs typeface="Times New Roman" pitchFamily="18" charset="0"/>
              </a:rPr>
              <a:t> и у </a:t>
            </a:r>
            <a:r>
              <a:rPr lang="en-US" sz="2800" dirty="0" err="1">
                <a:latin typeface="Times New Roman" pitchFamily="18" charset="0"/>
                <a:cs typeface="Times New Roman" pitchFamily="18" charset="0"/>
              </a:rPr>
              <a:t>примени</a:t>
            </a:r>
            <a:r>
              <a:rPr lang="en-US" sz="2800" dirty="0">
                <a:latin typeface="Times New Roman" pitchFamily="18" charset="0"/>
                <a:cs typeface="Times New Roman" pitchFamily="18" charset="0"/>
              </a:rPr>
              <a:t> </a:t>
            </a:r>
            <a:r>
              <a:rPr lang="en-US" sz="2800" dirty="0" err="1">
                <a:latin typeface="Times New Roman" pitchFamily="18" charset="0"/>
                <a:cs typeface="Times New Roman" pitchFamily="18" charset="0"/>
              </a:rPr>
              <a:t>биолошког</a:t>
            </a:r>
            <a:r>
              <a:rPr lang="en-US" sz="2800" dirty="0">
                <a:latin typeface="Times New Roman" pitchFamily="18" charset="0"/>
                <a:cs typeface="Times New Roman" pitchFamily="18" charset="0"/>
              </a:rPr>
              <a:t> </a:t>
            </a:r>
            <a:r>
              <a:rPr lang="en-US" sz="2800" dirty="0" err="1">
                <a:latin typeface="Times New Roman" pitchFamily="18" charset="0"/>
                <a:cs typeface="Times New Roman" pitchFamily="18" charset="0"/>
              </a:rPr>
              <a:t>оружја</a:t>
            </a:r>
            <a:r>
              <a:rPr lang="en-US" sz="2800" dirty="0">
                <a:latin typeface="Times New Roman" pitchFamily="18" charset="0"/>
                <a:cs typeface="Times New Roman" pitchFamily="18" charset="0"/>
              </a:rPr>
              <a:t>.</a:t>
            </a:r>
          </a:p>
        </p:txBody>
      </p:sp>
    </p:spTree>
    <p:extLst>
      <p:ext uri="{BB962C8B-B14F-4D97-AF65-F5344CB8AC3E}">
        <p14:creationId xmlns="" xmlns:p14="http://schemas.microsoft.com/office/powerpoint/2010/main" val="2614332738"/>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Бактерије</a:t>
            </a:r>
            <a:r>
              <a:rPr lang="en-US" dirty="0" smtClean="0"/>
              <a:t> </a:t>
            </a:r>
            <a:r>
              <a:rPr lang="en-US" dirty="0" err="1" smtClean="0"/>
              <a:t>као</a:t>
            </a:r>
            <a:r>
              <a:rPr lang="en-US" dirty="0" smtClean="0"/>
              <a:t> </a:t>
            </a:r>
            <a:r>
              <a:rPr lang="en-US" dirty="0" err="1" smtClean="0"/>
              <a:t>биолошко</a:t>
            </a:r>
            <a:r>
              <a:rPr lang="en-US" dirty="0" smtClean="0"/>
              <a:t> </a:t>
            </a:r>
            <a:r>
              <a:rPr lang="en-US" dirty="0" err="1" smtClean="0"/>
              <a:t>оружије</a:t>
            </a:r>
            <a:endParaRPr lang="en-US" dirty="0"/>
          </a:p>
        </p:txBody>
      </p:sp>
      <p:sp>
        <p:nvSpPr>
          <p:cNvPr id="3" name="Rectangle 2"/>
          <p:cNvSpPr/>
          <p:nvPr/>
        </p:nvSpPr>
        <p:spPr>
          <a:xfrm>
            <a:off x="762000" y="1600200"/>
            <a:ext cx="7924800" cy="4031873"/>
          </a:xfrm>
          <a:prstGeom prst="rect">
            <a:avLst/>
          </a:prstGeom>
        </p:spPr>
        <p:txBody>
          <a:bodyPr wrap="square">
            <a:spAutoFit/>
          </a:bodyPr>
          <a:lstStyle/>
          <a:p>
            <a:r>
              <a:rPr lang="en-US" sz="3200" dirty="0" err="1"/>
              <a:t>Бактерије</a:t>
            </a:r>
            <a:r>
              <a:rPr lang="en-US" sz="3200" dirty="0"/>
              <a:t> </a:t>
            </a:r>
            <a:r>
              <a:rPr lang="en-US" sz="3200" dirty="0" err="1"/>
              <a:t>су</a:t>
            </a:r>
            <a:r>
              <a:rPr lang="en-US" sz="3200" dirty="0"/>
              <a:t> </a:t>
            </a:r>
            <a:r>
              <a:rPr lang="en-US" sz="3200" dirty="0" err="1"/>
              <a:t>врло</a:t>
            </a:r>
            <a:r>
              <a:rPr lang="en-US" sz="3200" dirty="0"/>
              <a:t> </a:t>
            </a:r>
            <a:r>
              <a:rPr lang="en-US" sz="3200" dirty="0" err="1"/>
              <a:t>често</a:t>
            </a:r>
            <a:r>
              <a:rPr lang="en-US" sz="3200" dirty="0"/>
              <a:t> </a:t>
            </a:r>
            <a:r>
              <a:rPr lang="en-US" sz="3200" dirty="0" err="1"/>
              <a:t>коришћене</a:t>
            </a:r>
            <a:r>
              <a:rPr lang="en-US" sz="3200" dirty="0"/>
              <a:t> и </a:t>
            </a:r>
            <a:r>
              <a:rPr lang="en-US" sz="3200" dirty="0" err="1"/>
              <a:t>користе</a:t>
            </a:r>
            <a:r>
              <a:rPr lang="en-US" sz="3200" dirty="0"/>
              <a:t> </a:t>
            </a:r>
            <a:r>
              <a:rPr lang="en-US" sz="3200" dirty="0" err="1"/>
              <a:t>се</a:t>
            </a:r>
            <a:r>
              <a:rPr lang="en-US" sz="3200" dirty="0"/>
              <a:t> </a:t>
            </a:r>
            <a:r>
              <a:rPr lang="en-US" sz="3200" dirty="0" err="1"/>
              <a:t>као</a:t>
            </a:r>
            <a:r>
              <a:rPr lang="en-US" sz="3200" dirty="0"/>
              <a:t> </a:t>
            </a:r>
            <a:r>
              <a:rPr lang="en-US" sz="3200" dirty="0" err="1"/>
              <a:t>биолошко</a:t>
            </a:r>
            <a:r>
              <a:rPr lang="en-US" sz="3200" dirty="0"/>
              <a:t> </a:t>
            </a:r>
            <a:r>
              <a:rPr lang="en-US" sz="3200" dirty="0" err="1"/>
              <a:t>оружије</a:t>
            </a:r>
            <a:r>
              <a:rPr lang="en-US" sz="3200" dirty="0"/>
              <a:t>. </a:t>
            </a:r>
            <a:r>
              <a:rPr lang="sr-Cyrl-RS" sz="3200" dirty="0"/>
              <a:t/>
            </a:r>
            <a:br>
              <a:rPr lang="sr-Cyrl-RS" sz="3200" dirty="0"/>
            </a:br>
            <a:r>
              <a:rPr lang="en-US" sz="3200" dirty="0" err="1"/>
              <a:t>Због</a:t>
            </a:r>
            <a:r>
              <a:rPr lang="en-US" sz="3200" dirty="0"/>
              <a:t> </a:t>
            </a:r>
            <a:r>
              <a:rPr lang="en-US" sz="3200" dirty="0" err="1" smtClean="0"/>
              <a:t>своје</a:t>
            </a:r>
            <a:r>
              <a:rPr lang="en-US" sz="3200" dirty="0" smtClean="0"/>
              <a:t> </a:t>
            </a:r>
            <a:r>
              <a:rPr lang="en-US" sz="3200" dirty="0" err="1"/>
              <a:t>лаке</a:t>
            </a:r>
            <a:r>
              <a:rPr lang="en-US" sz="3200" dirty="0"/>
              <a:t>, </a:t>
            </a:r>
            <a:r>
              <a:rPr lang="en-US" sz="3200" dirty="0" err="1"/>
              <a:t>јефтине</a:t>
            </a:r>
            <a:r>
              <a:rPr lang="en-US" sz="3200" dirty="0"/>
              <a:t> и </a:t>
            </a:r>
            <a:r>
              <a:rPr lang="en-US" sz="3200" dirty="0" err="1"/>
              <a:t>брзе</a:t>
            </a:r>
            <a:r>
              <a:rPr lang="en-US" sz="3200" dirty="0"/>
              <a:t> </a:t>
            </a:r>
            <a:r>
              <a:rPr lang="en-US" sz="3200" dirty="0" err="1"/>
              <a:t>продукције</a:t>
            </a:r>
            <a:r>
              <a:rPr lang="en-US" sz="3200" dirty="0"/>
              <a:t> </a:t>
            </a:r>
            <a:r>
              <a:rPr lang="en-US" sz="3200" dirty="0" err="1"/>
              <a:t>бактерије</a:t>
            </a:r>
            <a:r>
              <a:rPr lang="en-US" sz="3200" dirty="0"/>
              <a:t> </a:t>
            </a:r>
            <a:r>
              <a:rPr lang="en-US" sz="3200" dirty="0" err="1"/>
              <a:t>се</a:t>
            </a:r>
            <a:r>
              <a:rPr lang="en-US" sz="3200" dirty="0"/>
              <a:t> </a:t>
            </a:r>
            <a:r>
              <a:rPr lang="en-US" sz="3200" dirty="0" err="1"/>
              <a:t>често</a:t>
            </a:r>
            <a:r>
              <a:rPr lang="en-US" sz="3200" dirty="0"/>
              <a:t> </a:t>
            </a:r>
            <a:r>
              <a:rPr lang="en-US" sz="3200" dirty="0" err="1"/>
              <a:t>користе</a:t>
            </a:r>
            <a:r>
              <a:rPr lang="en-US" sz="3200" dirty="0"/>
              <a:t> у </a:t>
            </a:r>
            <a:r>
              <a:rPr lang="en-US" sz="3200" dirty="0" err="1"/>
              <a:t>сврхе</a:t>
            </a:r>
            <a:r>
              <a:rPr lang="en-US" sz="3200" dirty="0"/>
              <a:t> </a:t>
            </a:r>
            <a:r>
              <a:rPr lang="en-US" sz="3200" dirty="0" err="1"/>
              <a:t>биолошког</a:t>
            </a:r>
            <a:r>
              <a:rPr lang="en-US" sz="3200" dirty="0"/>
              <a:t> </a:t>
            </a:r>
            <a:r>
              <a:rPr lang="en-US" sz="3200" dirty="0" err="1"/>
              <a:t>рата</a:t>
            </a:r>
            <a:r>
              <a:rPr lang="en-US" sz="3200" dirty="0"/>
              <a:t>. </a:t>
            </a:r>
            <a:r>
              <a:rPr lang="sr-Cyrl-RS" sz="3200" dirty="0"/>
              <a:t/>
            </a:r>
            <a:br>
              <a:rPr lang="sr-Cyrl-RS" sz="3200" dirty="0"/>
            </a:br>
            <a:r>
              <a:rPr lang="en-US" sz="3200" dirty="0" err="1"/>
              <a:t>Историја</a:t>
            </a:r>
            <a:r>
              <a:rPr lang="en-US" sz="3200" dirty="0"/>
              <a:t> </a:t>
            </a:r>
            <a:r>
              <a:rPr lang="en-US" sz="3200" dirty="0" err="1"/>
              <a:t>је</a:t>
            </a:r>
            <a:r>
              <a:rPr lang="en-US" sz="3200" dirty="0"/>
              <a:t> </a:t>
            </a:r>
            <a:r>
              <a:rPr lang="en-US" sz="3200" dirty="0" err="1"/>
              <a:t>врло</a:t>
            </a:r>
            <a:r>
              <a:rPr lang="en-US" sz="3200" dirty="0"/>
              <a:t> </a:t>
            </a:r>
            <a:r>
              <a:rPr lang="en-US" sz="3200" dirty="0" err="1"/>
              <a:t>често</a:t>
            </a:r>
            <a:r>
              <a:rPr lang="en-US" sz="3200" dirty="0"/>
              <a:t> </a:t>
            </a:r>
            <a:r>
              <a:rPr lang="en-US" sz="3200" dirty="0" err="1"/>
              <a:t>бележила</a:t>
            </a:r>
            <a:r>
              <a:rPr lang="en-US" sz="3200" dirty="0"/>
              <a:t> </a:t>
            </a:r>
            <a:r>
              <a:rPr lang="en-US" sz="3200" dirty="0" err="1"/>
              <a:t>покушаје</a:t>
            </a:r>
            <a:r>
              <a:rPr lang="en-US" sz="3200" dirty="0"/>
              <a:t> </a:t>
            </a:r>
            <a:r>
              <a:rPr lang="en-US" sz="3200" dirty="0" err="1"/>
              <a:t>али</a:t>
            </a:r>
            <a:r>
              <a:rPr lang="en-US" sz="3200" dirty="0"/>
              <a:t> и </a:t>
            </a:r>
            <a:r>
              <a:rPr lang="en-US" sz="3200" dirty="0" err="1"/>
              <a:t>успешно</a:t>
            </a:r>
            <a:r>
              <a:rPr lang="en-US" sz="3200" dirty="0"/>
              <a:t> </a:t>
            </a:r>
            <a:r>
              <a:rPr lang="en-US" sz="3200" dirty="0" err="1"/>
              <a:t>коришћење</a:t>
            </a:r>
            <a:r>
              <a:rPr lang="en-US" sz="3200" dirty="0"/>
              <a:t> </a:t>
            </a:r>
            <a:r>
              <a:rPr lang="en-US" sz="3200" dirty="0" err="1"/>
              <a:t>бактерија</a:t>
            </a:r>
            <a:r>
              <a:rPr lang="en-US" sz="3200" dirty="0"/>
              <a:t> </a:t>
            </a:r>
            <a:r>
              <a:rPr lang="en-US" sz="3200" dirty="0" err="1"/>
              <a:t>као</a:t>
            </a:r>
            <a:r>
              <a:rPr lang="en-US" sz="3200" dirty="0"/>
              <a:t> </a:t>
            </a:r>
            <a:r>
              <a:rPr lang="en-US" sz="3200" dirty="0" err="1"/>
              <a:t>тактичко</a:t>
            </a:r>
            <a:r>
              <a:rPr lang="en-US" sz="3200" dirty="0"/>
              <a:t> </a:t>
            </a:r>
            <a:r>
              <a:rPr lang="en-US" sz="3200" dirty="0" err="1"/>
              <a:t>средство</a:t>
            </a:r>
            <a:r>
              <a:rPr lang="en-US" sz="3200" dirty="0"/>
              <a:t> у </a:t>
            </a:r>
            <a:r>
              <a:rPr lang="en-US" sz="3200" dirty="0" err="1"/>
              <a:t>ратовима</a:t>
            </a:r>
            <a:r>
              <a:rPr lang="en-US" sz="3200" dirty="0"/>
              <a:t>. </a:t>
            </a:r>
            <a:endParaRPr lang="sr-Latn-RS" sz="3200" dirty="0"/>
          </a:p>
        </p:txBody>
      </p:sp>
    </p:spTree>
    <p:extLst>
      <p:ext uri="{BB962C8B-B14F-4D97-AF65-F5344CB8AC3E}">
        <p14:creationId xmlns="" xmlns:p14="http://schemas.microsoft.com/office/powerpoint/2010/main" val="310164091"/>
      </p:ext>
    </p:extLst>
  </p:cSld>
  <p:clrMapOvr>
    <a:masterClrMapping/>
  </p:clrMapOvr>
  <p:transition>
    <p:dissolve/>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91513"/>
            <a:ext cx="8077200" cy="4953000"/>
          </a:xfrm>
        </p:spPr>
        <p:txBody>
          <a:bodyPr>
            <a:normAutofit/>
          </a:bodyPr>
          <a:lstStyle/>
          <a:p>
            <a:r>
              <a:rPr lang="sr-Cyrl-RS" dirty="0" smtClean="0">
                <a:solidFill>
                  <a:srgbClr val="C00000"/>
                </a:solidFill>
              </a:rPr>
              <a:t>куга</a:t>
            </a:r>
            <a:r>
              <a:rPr lang="en-US" dirty="0" smtClean="0">
                <a:solidFill>
                  <a:srgbClr val="C00000"/>
                </a:solidFill>
              </a:rPr>
              <a:t>, </a:t>
            </a:r>
            <a:r>
              <a:rPr lang="sr-Cyrl-RS" dirty="0" smtClean="0">
                <a:solidFill>
                  <a:srgbClr val="C00000"/>
                </a:solidFill>
              </a:rPr>
              <a:t>антракс</a:t>
            </a:r>
            <a:r>
              <a:rPr lang="en-US" dirty="0" smtClean="0">
                <a:solidFill>
                  <a:srgbClr val="C00000"/>
                </a:solidFill>
              </a:rPr>
              <a:t>, </a:t>
            </a:r>
            <a:r>
              <a:rPr lang="sr-Cyrl-RS" dirty="0" smtClean="0">
                <a:solidFill>
                  <a:srgbClr val="C00000"/>
                </a:solidFill>
              </a:rPr>
              <a:t>туларемија</a:t>
            </a:r>
            <a:r>
              <a:rPr lang="en-US" dirty="0" smtClean="0">
                <a:solidFill>
                  <a:srgbClr val="C00000"/>
                </a:solidFill>
              </a:rPr>
              <a:t>,</a:t>
            </a:r>
            <a:r>
              <a:rPr lang="sr-Cyrl-RS" dirty="0" smtClean="0">
                <a:solidFill>
                  <a:srgbClr val="C00000"/>
                </a:solidFill>
              </a:rPr>
              <a:t/>
            </a:r>
            <a:br>
              <a:rPr lang="sr-Cyrl-RS" dirty="0" smtClean="0">
                <a:solidFill>
                  <a:srgbClr val="C00000"/>
                </a:solidFill>
              </a:rPr>
            </a:br>
            <a:r>
              <a:rPr lang="en-US" dirty="0" smtClean="0">
                <a:solidFill>
                  <a:srgbClr val="C00000"/>
                </a:solidFill>
              </a:rPr>
              <a:t> </a:t>
            </a:r>
            <a:r>
              <a:rPr lang="sr-Cyrl-RS" dirty="0" smtClean="0">
                <a:solidFill>
                  <a:srgbClr val="C00000"/>
                </a:solidFill>
              </a:rPr>
              <a:t>бруцелоза</a:t>
            </a:r>
            <a:r>
              <a:rPr lang="en-US" dirty="0" smtClean="0">
                <a:solidFill>
                  <a:srgbClr val="C00000"/>
                </a:solidFill>
              </a:rPr>
              <a:t>, </a:t>
            </a:r>
            <a:r>
              <a:rPr lang="sr-Cyrl-RS" dirty="0" smtClean="0">
                <a:solidFill>
                  <a:srgbClr val="C00000"/>
                </a:solidFill>
              </a:rPr>
              <a:t>сакагија-слинавка</a:t>
            </a:r>
            <a:r>
              <a:rPr lang="en-US" dirty="0" smtClean="0">
                <a:solidFill>
                  <a:srgbClr val="C00000"/>
                </a:solidFill>
              </a:rPr>
              <a:t> и</a:t>
            </a:r>
            <a:r>
              <a:rPr lang="sr-Cyrl-RS" dirty="0" smtClean="0">
                <a:solidFill>
                  <a:srgbClr val="C00000"/>
                </a:solidFill>
              </a:rPr>
              <a:t> мелиоидоза</a:t>
            </a:r>
            <a:r>
              <a:rPr lang="en-US" dirty="0" smtClean="0">
                <a:solidFill>
                  <a:srgbClr val="C00000"/>
                </a:solidFill>
              </a:rPr>
              <a:t>. </a:t>
            </a:r>
            <a:br>
              <a:rPr lang="en-US" dirty="0" smtClean="0">
                <a:solidFill>
                  <a:srgbClr val="C00000"/>
                </a:solidFill>
              </a:rPr>
            </a:br>
            <a:endParaRPr lang="en-US" dirty="0">
              <a:solidFill>
                <a:srgbClr val="C00000"/>
              </a:solidFill>
            </a:endParaRPr>
          </a:p>
        </p:txBody>
      </p:sp>
      <p:sp>
        <p:nvSpPr>
          <p:cNvPr id="3" name="Subtitle 2"/>
          <p:cNvSpPr>
            <a:spLocks noGrp="1"/>
          </p:cNvSpPr>
          <p:nvPr>
            <p:ph type="subTitle" idx="1"/>
          </p:nvPr>
        </p:nvSpPr>
        <p:spPr>
          <a:xfrm>
            <a:off x="228600" y="0"/>
            <a:ext cx="8915400" cy="1828800"/>
          </a:xfrm>
        </p:spPr>
        <p:txBody>
          <a:bodyPr>
            <a:noAutofit/>
          </a:bodyPr>
          <a:lstStyle/>
          <a:p>
            <a:r>
              <a:rPr lang="en-US" sz="3600" dirty="0" err="1" smtClean="0"/>
              <a:t>Погоднима</a:t>
            </a:r>
            <a:r>
              <a:rPr lang="en-US" sz="3600" dirty="0" smtClean="0"/>
              <a:t> </a:t>
            </a:r>
            <a:r>
              <a:rPr lang="en-US" sz="3600" dirty="0" err="1" smtClean="0"/>
              <a:t>за</a:t>
            </a:r>
            <a:r>
              <a:rPr lang="en-US" sz="3600" dirty="0" smtClean="0"/>
              <a:t> </a:t>
            </a:r>
            <a:r>
              <a:rPr lang="en-US" sz="3600" dirty="0" err="1" smtClean="0"/>
              <a:t>распршивање</a:t>
            </a:r>
            <a:r>
              <a:rPr lang="en-US" sz="3600" dirty="0" smtClean="0"/>
              <a:t> </a:t>
            </a:r>
            <a:r>
              <a:rPr lang="sr-Cyrl-RS" sz="3600" dirty="0" smtClean="0"/>
              <a:t>аеросолом</a:t>
            </a:r>
            <a:r>
              <a:rPr lang="en-US" sz="3600" dirty="0" smtClean="0"/>
              <a:t> </a:t>
            </a:r>
            <a:r>
              <a:rPr lang="en-US" sz="3600" dirty="0" err="1" smtClean="0"/>
              <a:t>се</a:t>
            </a:r>
            <a:r>
              <a:rPr lang="en-US" sz="3600" dirty="0" smtClean="0"/>
              <a:t> </a:t>
            </a:r>
            <a:r>
              <a:rPr lang="en-US" sz="3600" dirty="0" err="1" smtClean="0"/>
              <a:t>сматрају</a:t>
            </a:r>
            <a:r>
              <a:rPr lang="en-US" sz="3600" dirty="0" smtClean="0"/>
              <a:t> </a:t>
            </a:r>
            <a:r>
              <a:rPr lang="en-US" sz="3600" dirty="0" err="1" smtClean="0"/>
              <a:t>посебно</a:t>
            </a:r>
            <a:r>
              <a:rPr lang="en-US" sz="3600" dirty="0" smtClean="0"/>
              <a:t> </a:t>
            </a:r>
            <a:r>
              <a:rPr lang="sr-Cyrl-RS" sz="3600" dirty="0" smtClean="0"/>
              <a:t>бактерије</a:t>
            </a:r>
            <a:r>
              <a:rPr lang="en-US" sz="3600" dirty="0" smtClean="0"/>
              <a:t> </a:t>
            </a:r>
            <a:r>
              <a:rPr lang="en-US" sz="3600" dirty="0" err="1" smtClean="0"/>
              <a:t>које</a:t>
            </a:r>
            <a:r>
              <a:rPr lang="en-US" sz="3600" dirty="0" smtClean="0"/>
              <a:t> </a:t>
            </a:r>
            <a:r>
              <a:rPr lang="en-US" sz="3600" dirty="0" err="1" smtClean="0"/>
              <a:t>изазивају</a:t>
            </a:r>
            <a:r>
              <a:rPr lang="en-US" sz="3600" dirty="0" smtClean="0"/>
              <a:t> с</a:t>
            </a:r>
            <a:r>
              <a:rPr lang="sr-Cyrl-RS" sz="3600" dirty="0"/>
              <a:t>л</a:t>
            </a:r>
            <a:r>
              <a:rPr lang="en-US" sz="3600" dirty="0" err="1" smtClean="0"/>
              <a:t>едеће</a:t>
            </a:r>
            <a:r>
              <a:rPr lang="en-US" sz="3600" dirty="0" smtClean="0"/>
              <a:t> </a:t>
            </a:r>
            <a:r>
              <a:rPr lang="en-US" sz="3600" dirty="0" err="1" smtClean="0"/>
              <a:t>болести</a:t>
            </a:r>
            <a:r>
              <a:rPr lang="en-US" sz="3600" dirty="0" smtClean="0"/>
              <a:t>:</a:t>
            </a:r>
            <a:endParaRPr lang="en-US" sz="3600" dirty="0"/>
          </a:p>
        </p:txBody>
      </p:sp>
    </p:spTree>
    <p:extLst>
      <p:ext uri="{BB962C8B-B14F-4D97-AF65-F5344CB8AC3E}">
        <p14:creationId xmlns="" xmlns:p14="http://schemas.microsoft.com/office/powerpoint/2010/main" val="470897629"/>
      </p:ext>
    </p:extLst>
  </p:cSld>
  <p:clrMapOvr>
    <a:masterClrMapping/>
  </p:clrMapOvr>
  <p:transition>
    <p:split orient="vert" dir="in"/>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47800"/>
            <a:ext cx="8077200" cy="3581400"/>
          </a:xfrm>
        </p:spPr>
        <p:txBody>
          <a:bodyPr>
            <a:normAutofit fontScale="90000"/>
          </a:bodyPr>
          <a:lstStyle/>
          <a:p>
            <a:r>
              <a:rPr lang="sr-Cyrl-RS" sz="6000" dirty="0" smtClean="0"/>
              <a:t>колера</a:t>
            </a:r>
            <a:r>
              <a:rPr lang="en-US" sz="6000" dirty="0" smtClean="0"/>
              <a:t> и </a:t>
            </a:r>
            <a:r>
              <a:rPr lang="sr-Cyrl-RS" sz="6000" dirty="0" smtClean="0"/>
              <a:t>бациларна дизентерија</a:t>
            </a:r>
            <a:r>
              <a:rPr lang="en-US" sz="6000" dirty="0" smtClean="0"/>
              <a:t>, </a:t>
            </a:r>
            <a:r>
              <a:rPr lang="sr-Cyrl-RS" sz="6000" dirty="0" smtClean="0"/>
              <a:t/>
            </a:r>
            <a:br>
              <a:rPr lang="sr-Cyrl-RS" sz="6000" dirty="0" smtClean="0"/>
            </a:br>
            <a:r>
              <a:rPr lang="en-US" sz="6000" dirty="0" err="1" smtClean="0"/>
              <a:t>које</a:t>
            </a:r>
            <a:r>
              <a:rPr lang="en-US" sz="6000" dirty="0" smtClean="0"/>
              <a:t> </a:t>
            </a:r>
            <a:r>
              <a:rPr lang="en-US" sz="6000" dirty="0" err="1" smtClean="0"/>
              <a:t>се</a:t>
            </a:r>
            <a:r>
              <a:rPr lang="en-US" sz="6000" dirty="0" smtClean="0"/>
              <a:t> </a:t>
            </a:r>
            <a:r>
              <a:rPr lang="en-US" sz="6000" dirty="0" err="1" smtClean="0"/>
              <a:t>најлакше</a:t>
            </a:r>
            <a:r>
              <a:rPr lang="en-US" sz="6000" dirty="0" smtClean="0"/>
              <a:t> </a:t>
            </a:r>
            <a:r>
              <a:rPr lang="en-US" sz="6000" dirty="0" err="1" smtClean="0"/>
              <a:t>преносе</a:t>
            </a:r>
            <a:r>
              <a:rPr lang="en-US" sz="6000" dirty="0" smtClean="0"/>
              <a:t> </a:t>
            </a:r>
            <a:r>
              <a:rPr lang="sr-Cyrl-RS" sz="6000" dirty="0" smtClean="0"/>
              <a:t>диверзантским</a:t>
            </a:r>
            <a:r>
              <a:rPr lang="en-US" sz="6000" dirty="0" smtClean="0"/>
              <a:t> </a:t>
            </a:r>
            <a:r>
              <a:rPr lang="sr-Cyrl-RS" sz="6000" dirty="0" smtClean="0"/>
              <a:t/>
            </a:r>
            <a:br>
              <a:rPr lang="sr-Cyrl-RS" sz="6000" dirty="0" smtClean="0"/>
            </a:br>
            <a:r>
              <a:rPr lang="en-US" sz="6000" dirty="0" err="1" smtClean="0"/>
              <a:t>акцијама</a:t>
            </a:r>
            <a:r>
              <a:rPr lang="en-US" sz="6000" dirty="0" smtClean="0"/>
              <a:t>.</a:t>
            </a:r>
            <a:r>
              <a:rPr lang="en-US" dirty="0" smtClean="0"/>
              <a:t/>
            </a:r>
            <a:br>
              <a:rPr lang="en-US" dirty="0" smtClean="0"/>
            </a:br>
            <a:endParaRPr lang="en-US" dirty="0"/>
          </a:p>
        </p:txBody>
      </p:sp>
      <p:sp>
        <p:nvSpPr>
          <p:cNvPr id="3" name="Subtitle 2"/>
          <p:cNvSpPr>
            <a:spLocks noGrp="1"/>
          </p:cNvSpPr>
          <p:nvPr>
            <p:ph type="subTitle" idx="1"/>
          </p:nvPr>
        </p:nvSpPr>
        <p:spPr>
          <a:xfrm>
            <a:off x="685800" y="228600"/>
            <a:ext cx="8077200" cy="990600"/>
          </a:xfrm>
        </p:spPr>
        <p:txBody>
          <a:bodyPr/>
          <a:lstStyle/>
          <a:p>
            <a:r>
              <a:rPr lang="en-US" sz="3600" dirty="0" err="1" smtClean="0"/>
              <a:t>За</a:t>
            </a:r>
            <a:r>
              <a:rPr lang="en-US" sz="3600" dirty="0" smtClean="0"/>
              <a:t> </a:t>
            </a:r>
            <a:r>
              <a:rPr lang="en-US" sz="3600" dirty="0" err="1" smtClean="0"/>
              <a:t>контаминацију</a:t>
            </a:r>
            <a:r>
              <a:rPr lang="en-US" sz="3600" dirty="0" smtClean="0"/>
              <a:t> </a:t>
            </a:r>
            <a:r>
              <a:rPr lang="en-US" sz="3600" dirty="0" err="1" smtClean="0"/>
              <a:t>воде</a:t>
            </a:r>
            <a:r>
              <a:rPr lang="en-US" sz="3600" dirty="0" smtClean="0"/>
              <a:t> </a:t>
            </a:r>
            <a:r>
              <a:rPr lang="en-US" sz="3600" dirty="0" err="1" smtClean="0"/>
              <a:t>погодне</a:t>
            </a:r>
            <a:r>
              <a:rPr lang="en-US" dirty="0" smtClean="0"/>
              <a:t> </a:t>
            </a:r>
            <a:r>
              <a:rPr lang="en-US" sz="3600" dirty="0" err="1" smtClean="0"/>
              <a:t>су</a:t>
            </a:r>
            <a:r>
              <a:rPr lang="sr-Cyrl-RS" sz="3600" dirty="0" smtClean="0"/>
              <a:t> :</a:t>
            </a:r>
            <a:endParaRPr lang="en-US" sz="3600" dirty="0"/>
          </a:p>
        </p:txBody>
      </p:sp>
    </p:spTree>
    <p:extLst>
      <p:ext uri="{BB962C8B-B14F-4D97-AF65-F5344CB8AC3E}">
        <p14:creationId xmlns="" xmlns:p14="http://schemas.microsoft.com/office/powerpoint/2010/main" val="4050075895"/>
      </p:ext>
    </p:extLst>
  </p:cSld>
  <p:clrMapOvr>
    <a:masterClrMapping/>
  </p:clrMapOvr>
  <p:transition>
    <p:wheel spokes="8"/>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 </a:t>
            </a:r>
            <a:r>
              <a:rPr lang="sr-Cyrl-RS" dirty="0" smtClean="0"/>
              <a:t>     </a:t>
            </a:r>
            <a:r>
              <a:rPr lang="en-US" dirty="0" err="1" smtClean="0"/>
              <a:t>Куга</a:t>
            </a:r>
            <a:r>
              <a:rPr lang="en-US" dirty="0" smtClean="0"/>
              <a:t> </a:t>
            </a:r>
            <a:r>
              <a:rPr lang="en-US" dirty="0" err="1" smtClean="0"/>
              <a:t>као</a:t>
            </a:r>
            <a:r>
              <a:rPr lang="en-US" dirty="0" smtClean="0"/>
              <a:t> </a:t>
            </a:r>
            <a:r>
              <a:rPr lang="en-US" dirty="0" err="1" smtClean="0"/>
              <a:t>биолошко</a:t>
            </a:r>
            <a:r>
              <a:rPr lang="en-US" dirty="0" smtClean="0"/>
              <a:t> </a:t>
            </a:r>
            <a:r>
              <a:rPr lang="en-US" dirty="0" err="1" smtClean="0"/>
              <a:t>оружије</a:t>
            </a:r>
            <a:r>
              <a:rPr lang="en-US" dirty="0" smtClean="0"/>
              <a:t>  </a:t>
            </a:r>
            <a:br>
              <a:rPr lang="en-US" dirty="0" smtClean="0"/>
            </a:br>
            <a:endParaRPr lang="en-US" dirty="0"/>
          </a:p>
        </p:txBody>
      </p:sp>
      <p:sp>
        <p:nvSpPr>
          <p:cNvPr id="3" name="Rectangle 2"/>
          <p:cNvSpPr/>
          <p:nvPr/>
        </p:nvSpPr>
        <p:spPr>
          <a:xfrm>
            <a:off x="323528" y="1412776"/>
            <a:ext cx="8568952" cy="5262979"/>
          </a:xfrm>
          <a:prstGeom prst="rect">
            <a:avLst/>
          </a:prstGeom>
        </p:spPr>
        <p:txBody>
          <a:bodyPr wrap="square">
            <a:spAutoFit/>
          </a:bodyPr>
          <a:lstStyle/>
          <a:p>
            <a:r>
              <a:rPr lang="en-US" sz="2400" dirty="0" err="1"/>
              <a:t>Врло</a:t>
            </a:r>
            <a:r>
              <a:rPr lang="en-US" sz="2400" dirty="0"/>
              <a:t> </a:t>
            </a:r>
            <a:r>
              <a:rPr lang="en-US" sz="2400" dirty="0" err="1"/>
              <a:t>често</a:t>
            </a:r>
            <a:r>
              <a:rPr lang="en-US" sz="2400" dirty="0"/>
              <a:t> </a:t>
            </a:r>
            <a:r>
              <a:rPr lang="en-US" sz="2400" dirty="0" err="1"/>
              <a:t>куга</a:t>
            </a:r>
            <a:r>
              <a:rPr lang="en-US" sz="2400" dirty="0"/>
              <a:t> </a:t>
            </a:r>
            <a:r>
              <a:rPr lang="en-US" sz="2400" dirty="0" err="1"/>
              <a:t>је</a:t>
            </a:r>
            <a:r>
              <a:rPr lang="en-US" sz="2400" dirty="0"/>
              <a:t> </a:t>
            </a:r>
            <a:r>
              <a:rPr lang="en-US" sz="2400" dirty="0" err="1"/>
              <a:t>коришћена</a:t>
            </a:r>
            <a:r>
              <a:rPr lang="en-US" sz="2400" dirty="0"/>
              <a:t> у </a:t>
            </a:r>
            <a:r>
              <a:rPr lang="en-US" sz="2400" dirty="0" err="1"/>
              <a:t>сврху</a:t>
            </a:r>
            <a:r>
              <a:rPr lang="en-US" sz="2400" dirty="0"/>
              <a:t> </a:t>
            </a:r>
            <a:r>
              <a:rPr lang="en-US" sz="2400" dirty="0" err="1"/>
              <a:t>уништавања</a:t>
            </a:r>
            <a:r>
              <a:rPr lang="en-US" sz="2400" dirty="0"/>
              <a:t> </a:t>
            </a:r>
            <a:r>
              <a:rPr lang="en-US" sz="2400" dirty="0" err="1"/>
              <a:t>неосвојивих</a:t>
            </a:r>
            <a:r>
              <a:rPr lang="en-US" sz="2400" dirty="0"/>
              <a:t> </a:t>
            </a:r>
            <a:r>
              <a:rPr lang="en-US" sz="2400" dirty="0" err="1"/>
              <a:t>утврђења</a:t>
            </a:r>
            <a:r>
              <a:rPr lang="en-US" sz="2400" dirty="0"/>
              <a:t> и </a:t>
            </a:r>
            <a:r>
              <a:rPr lang="en-US" sz="2400" dirty="0" err="1"/>
              <a:t>градова</a:t>
            </a:r>
            <a:r>
              <a:rPr lang="en-US" sz="2400" dirty="0"/>
              <a:t>. </a:t>
            </a:r>
            <a:r>
              <a:rPr lang="en-US" sz="2400" dirty="0" err="1"/>
              <a:t>Постоје</a:t>
            </a:r>
            <a:r>
              <a:rPr lang="en-US" sz="2400" dirty="0"/>
              <a:t> </a:t>
            </a:r>
            <a:r>
              <a:rPr lang="en-US" sz="2400" dirty="0" err="1"/>
              <a:t>записи</a:t>
            </a:r>
            <a:r>
              <a:rPr lang="en-US" sz="2400" dirty="0"/>
              <a:t> у </a:t>
            </a:r>
            <a:r>
              <a:rPr lang="en-US" sz="2400" dirty="0" err="1"/>
              <a:t>војним</a:t>
            </a:r>
            <a:r>
              <a:rPr lang="en-US" sz="2400" dirty="0"/>
              <a:t> </a:t>
            </a:r>
            <a:r>
              <a:rPr lang="en-US" sz="2400" dirty="0" err="1"/>
              <a:t>документима</a:t>
            </a:r>
            <a:r>
              <a:rPr lang="en-US" sz="2400" dirty="0"/>
              <a:t> </a:t>
            </a:r>
            <a:r>
              <a:rPr lang="en-US" sz="2400" dirty="0" err="1"/>
              <a:t>разних</a:t>
            </a:r>
            <a:r>
              <a:rPr lang="en-US" sz="2400" dirty="0"/>
              <a:t> </a:t>
            </a:r>
            <a:r>
              <a:rPr lang="en-US" sz="2400" dirty="0" err="1"/>
              <a:t>европских</a:t>
            </a:r>
            <a:r>
              <a:rPr lang="en-US" sz="2400" dirty="0"/>
              <a:t> </a:t>
            </a:r>
            <a:r>
              <a:rPr lang="en-US" sz="2400" dirty="0" err="1"/>
              <a:t>земаља</a:t>
            </a:r>
            <a:r>
              <a:rPr lang="en-US" sz="2400" dirty="0"/>
              <a:t> </a:t>
            </a:r>
            <a:r>
              <a:rPr lang="en-US" sz="2400" dirty="0" err="1"/>
              <a:t>да</a:t>
            </a:r>
            <a:r>
              <a:rPr lang="en-US" sz="2400" dirty="0"/>
              <a:t> </a:t>
            </a:r>
            <a:r>
              <a:rPr lang="en-US" sz="2400" dirty="0" err="1"/>
              <a:t>су</a:t>
            </a:r>
            <a:r>
              <a:rPr lang="en-US" sz="2400" dirty="0"/>
              <a:t> </a:t>
            </a:r>
            <a:r>
              <a:rPr lang="en-US" sz="2400" dirty="0" err="1"/>
              <a:t>противничке</a:t>
            </a:r>
            <a:r>
              <a:rPr lang="en-US" sz="2400" dirty="0"/>
              <a:t> </a:t>
            </a:r>
            <a:r>
              <a:rPr lang="en-US" sz="2400" dirty="0" err="1"/>
              <a:t>војске</a:t>
            </a:r>
            <a:r>
              <a:rPr lang="en-US" sz="2400" dirty="0"/>
              <a:t> </a:t>
            </a:r>
            <a:r>
              <a:rPr lang="en-US" sz="2400" dirty="0" err="1"/>
              <a:t>убацивале</a:t>
            </a:r>
            <a:r>
              <a:rPr lang="en-US" sz="2400" dirty="0"/>
              <a:t> у </a:t>
            </a:r>
            <a:r>
              <a:rPr lang="en-US" sz="2400" dirty="0" err="1"/>
              <a:t>градове</a:t>
            </a:r>
            <a:r>
              <a:rPr lang="en-US" sz="2400" dirty="0"/>
              <a:t> </a:t>
            </a:r>
            <a:r>
              <a:rPr lang="en-US" sz="2400" dirty="0" err="1"/>
              <a:t>или</a:t>
            </a:r>
            <a:r>
              <a:rPr lang="en-US" sz="2400" dirty="0"/>
              <a:t> </a:t>
            </a:r>
            <a:r>
              <a:rPr lang="en-US" sz="2400" dirty="0" err="1"/>
              <a:t>утврђења</a:t>
            </a:r>
            <a:r>
              <a:rPr lang="en-US" sz="2400" dirty="0"/>
              <a:t> </a:t>
            </a:r>
            <a:r>
              <a:rPr lang="en-US" sz="2400" dirty="0" err="1"/>
              <a:t>заражене</a:t>
            </a:r>
            <a:r>
              <a:rPr lang="en-US" sz="2400" dirty="0"/>
              <a:t> </a:t>
            </a:r>
            <a:r>
              <a:rPr lang="en-US" sz="2400" dirty="0" err="1"/>
              <a:t>од</a:t>
            </a:r>
            <a:r>
              <a:rPr lang="en-US" sz="2400" dirty="0"/>
              <a:t> </a:t>
            </a:r>
            <a:r>
              <a:rPr lang="en-US" sz="2400" dirty="0" err="1"/>
              <a:t>куге</a:t>
            </a:r>
            <a:r>
              <a:rPr lang="en-US" sz="2400" dirty="0"/>
              <a:t> у </a:t>
            </a:r>
            <a:r>
              <a:rPr lang="en-US" sz="2400" dirty="0" err="1"/>
              <a:t>касним</a:t>
            </a:r>
            <a:r>
              <a:rPr lang="en-US" sz="2400" dirty="0"/>
              <a:t> </a:t>
            </a:r>
            <a:r>
              <a:rPr lang="en-US" sz="2400" dirty="0" err="1"/>
              <a:t>ноћним</a:t>
            </a:r>
            <a:r>
              <a:rPr lang="en-US" sz="2400" dirty="0"/>
              <a:t> </a:t>
            </a:r>
            <a:r>
              <a:rPr lang="en-US" sz="2400" dirty="0" err="1"/>
              <a:t>сатима</a:t>
            </a:r>
            <a:r>
              <a:rPr lang="en-US" sz="2400" dirty="0"/>
              <a:t> </a:t>
            </a:r>
            <a:r>
              <a:rPr lang="en-US" sz="2400" dirty="0" err="1"/>
              <a:t>како</a:t>
            </a:r>
            <a:r>
              <a:rPr lang="en-US" sz="2400" dirty="0"/>
              <a:t> </a:t>
            </a:r>
            <a:r>
              <a:rPr lang="en-US" sz="2400" dirty="0" err="1"/>
              <a:t>би</a:t>
            </a:r>
            <a:r>
              <a:rPr lang="en-US" sz="2400" dirty="0"/>
              <a:t> </a:t>
            </a:r>
            <a:r>
              <a:rPr lang="en-US" sz="2400" dirty="0" err="1"/>
              <a:t>неосмотрено</a:t>
            </a:r>
            <a:r>
              <a:rPr lang="en-US" sz="2400" dirty="0"/>
              <a:t> </a:t>
            </a:r>
            <a:r>
              <a:rPr lang="en-US" sz="2400" dirty="0" err="1"/>
              <a:t>ушли</a:t>
            </a:r>
            <a:r>
              <a:rPr lang="en-US" sz="2400" dirty="0"/>
              <a:t> </a:t>
            </a:r>
            <a:r>
              <a:rPr lang="en-US" sz="2400" dirty="0" err="1"/>
              <a:t>на</a:t>
            </a:r>
            <a:r>
              <a:rPr lang="en-US" sz="2400" dirty="0"/>
              <a:t> </a:t>
            </a:r>
            <a:r>
              <a:rPr lang="en-US" sz="2400" dirty="0" err="1"/>
              <a:t>територију</a:t>
            </a:r>
            <a:r>
              <a:rPr lang="en-US" sz="2400" dirty="0"/>
              <a:t> </a:t>
            </a:r>
            <a:r>
              <a:rPr lang="en-US" sz="2400" dirty="0" err="1"/>
              <a:t>противника</a:t>
            </a:r>
            <a:r>
              <a:rPr lang="en-US" sz="2400" dirty="0"/>
              <a:t> и </a:t>
            </a:r>
            <a:r>
              <a:rPr lang="en-US" sz="2400" dirty="0" err="1"/>
              <a:t>тако</a:t>
            </a:r>
            <a:r>
              <a:rPr lang="en-US" sz="2400" dirty="0"/>
              <a:t> </a:t>
            </a:r>
            <a:r>
              <a:rPr lang="en-US" sz="2400" dirty="0" err="1"/>
              <a:t>пренели</a:t>
            </a:r>
            <a:r>
              <a:rPr lang="en-US" sz="2400" dirty="0"/>
              <a:t> </a:t>
            </a:r>
            <a:r>
              <a:rPr lang="en-US" sz="2400" dirty="0" err="1"/>
              <a:t>болест</a:t>
            </a:r>
            <a:r>
              <a:rPr lang="en-US" sz="2400" dirty="0"/>
              <a:t> </a:t>
            </a:r>
            <a:r>
              <a:rPr lang="en-US" sz="2400" dirty="0" err="1"/>
              <a:t>здравом</a:t>
            </a:r>
            <a:r>
              <a:rPr lang="en-US" sz="2400" dirty="0"/>
              <a:t> </a:t>
            </a:r>
            <a:r>
              <a:rPr lang="en-US" sz="2400" dirty="0" err="1"/>
              <a:t>становништву</a:t>
            </a:r>
            <a:r>
              <a:rPr lang="en-US" sz="2400" dirty="0" smtClean="0"/>
              <a:t>.</a:t>
            </a:r>
            <a:endParaRPr lang="sr-Cyrl-RS" sz="2400" dirty="0" smtClean="0"/>
          </a:p>
          <a:p>
            <a:r>
              <a:rPr lang="en-US" sz="2400" dirty="0" err="1"/>
              <a:t>Такође</a:t>
            </a:r>
            <a:r>
              <a:rPr lang="en-US" sz="2400" dirty="0"/>
              <a:t> </a:t>
            </a:r>
            <a:r>
              <a:rPr lang="en-US" sz="2400" dirty="0" err="1"/>
              <a:t>се</a:t>
            </a:r>
            <a:r>
              <a:rPr lang="en-US" sz="2400" dirty="0"/>
              <a:t> </a:t>
            </a:r>
            <a:r>
              <a:rPr lang="en-US" sz="2400" dirty="0" err="1"/>
              <a:t>вековима</a:t>
            </a:r>
            <a:r>
              <a:rPr lang="en-US" sz="2400" dirty="0"/>
              <a:t> </a:t>
            </a:r>
            <a:r>
              <a:rPr lang="en-US" sz="2400" dirty="0" err="1"/>
              <a:t>употребљавао</a:t>
            </a:r>
            <a:r>
              <a:rPr lang="en-US" sz="2400" dirty="0"/>
              <a:t> </a:t>
            </a:r>
            <a:r>
              <a:rPr lang="en-US" sz="2400" dirty="0" err="1"/>
              <a:t>приступ</a:t>
            </a:r>
            <a:r>
              <a:rPr lang="en-US" sz="2400" dirty="0"/>
              <a:t> </a:t>
            </a:r>
            <a:r>
              <a:rPr lang="en-US" sz="2400" dirty="0" err="1"/>
              <a:t>ратовања</a:t>
            </a:r>
            <a:r>
              <a:rPr lang="en-US" sz="2400" dirty="0"/>
              <a:t> </a:t>
            </a:r>
            <a:r>
              <a:rPr lang="en-US" sz="2400" dirty="0" err="1"/>
              <a:t>тако</a:t>
            </a:r>
            <a:r>
              <a:rPr lang="en-US" sz="2400" dirty="0"/>
              <a:t> </a:t>
            </a:r>
            <a:r>
              <a:rPr lang="en-US" sz="2400" dirty="0" err="1"/>
              <a:t>што</a:t>
            </a:r>
            <a:r>
              <a:rPr lang="en-US" sz="2400" dirty="0"/>
              <a:t> </a:t>
            </a:r>
            <a:r>
              <a:rPr lang="en-US" sz="2400" dirty="0" err="1"/>
              <a:t>се</a:t>
            </a:r>
            <a:r>
              <a:rPr lang="en-US" sz="2400" dirty="0"/>
              <a:t> </a:t>
            </a:r>
            <a:r>
              <a:rPr lang="en-US" sz="2400" dirty="0" err="1"/>
              <a:t>катапултом</a:t>
            </a:r>
            <a:r>
              <a:rPr lang="en-US" sz="2400" dirty="0"/>
              <a:t> </a:t>
            </a:r>
            <a:r>
              <a:rPr lang="en-US" sz="2400" dirty="0" err="1"/>
              <a:t>леш</a:t>
            </a:r>
            <a:r>
              <a:rPr lang="en-US" sz="2400" dirty="0"/>
              <a:t> </a:t>
            </a:r>
            <a:r>
              <a:rPr lang="en-US" sz="2400" dirty="0" err="1"/>
              <a:t>умрлог</a:t>
            </a:r>
            <a:r>
              <a:rPr lang="en-US" sz="2400" dirty="0"/>
              <a:t> </a:t>
            </a:r>
            <a:r>
              <a:rPr lang="en-US" sz="2400" dirty="0" err="1"/>
              <a:t>од</a:t>
            </a:r>
            <a:r>
              <a:rPr lang="en-US" sz="2400" dirty="0"/>
              <a:t> </a:t>
            </a:r>
            <a:r>
              <a:rPr lang="en-US" sz="2400" dirty="0" err="1"/>
              <a:t>куге</a:t>
            </a:r>
            <a:r>
              <a:rPr lang="en-US" sz="2400" dirty="0"/>
              <a:t> </a:t>
            </a:r>
            <a:r>
              <a:rPr lang="en-US" sz="2400" dirty="0" err="1"/>
              <a:t>убацивао</a:t>
            </a:r>
            <a:r>
              <a:rPr lang="en-US" sz="2400" dirty="0"/>
              <a:t> </a:t>
            </a:r>
            <a:r>
              <a:rPr lang="en-US" sz="2400" dirty="0" err="1"/>
              <a:t>на</a:t>
            </a:r>
            <a:r>
              <a:rPr lang="en-US" sz="2400" dirty="0"/>
              <a:t> </a:t>
            </a:r>
            <a:r>
              <a:rPr lang="en-US" sz="2400" dirty="0" err="1"/>
              <a:t>територију</a:t>
            </a:r>
            <a:r>
              <a:rPr lang="en-US" sz="2400" dirty="0"/>
              <a:t> </a:t>
            </a:r>
            <a:r>
              <a:rPr lang="en-US" sz="2400" dirty="0" err="1"/>
              <a:t>која</a:t>
            </a:r>
            <a:r>
              <a:rPr lang="en-US" sz="2400" dirty="0"/>
              <a:t> </a:t>
            </a:r>
            <a:r>
              <a:rPr lang="en-US" sz="2400" dirty="0" err="1"/>
              <a:t>се</a:t>
            </a:r>
            <a:r>
              <a:rPr lang="en-US" sz="2400" dirty="0"/>
              <a:t> </a:t>
            </a:r>
            <a:r>
              <a:rPr lang="en-US" sz="2400" dirty="0" err="1"/>
              <a:t>напада</a:t>
            </a:r>
            <a:r>
              <a:rPr lang="en-US" sz="2400" dirty="0"/>
              <a:t>. </a:t>
            </a:r>
            <a:r>
              <a:rPr lang="en-US" sz="2400" dirty="0" err="1"/>
              <a:t>Првци</a:t>
            </a:r>
            <a:r>
              <a:rPr lang="en-US" sz="2400" dirty="0"/>
              <a:t> </a:t>
            </a:r>
            <a:r>
              <a:rPr lang="en-US" sz="2400" dirty="0" err="1"/>
              <a:t>записи</a:t>
            </a:r>
            <a:r>
              <a:rPr lang="en-US" sz="2400" dirty="0"/>
              <a:t> о </a:t>
            </a:r>
            <a:r>
              <a:rPr lang="en-US" sz="2400" dirty="0" err="1"/>
              <a:t>овоме</a:t>
            </a:r>
            <a:r>
              <a:rPr lang="en-US" sz="2400" dirty="0"/>
              <a:t> </a:t>
            </a:r>
            <a:r>
              <a:rPr lang="en-US" sz="2400" dirty="0" err="1"/>
              <a:t>су</a:t>
            </a:r>
            <a:r>
              <a:rPr lang="en-US" sz="2400" dirty="0"/>
              <a:t> у </a:t>
            </a:r>
            <a:r>
              <a:rPr lang="en-US" sz="2400" dirty="0" err="1"/>
              <a:t>списима</a:t>
            </a:r>
            <a:r>
              <a:rPr lang="en-US" sz="2400" dirty="0"/>
              <a:t> о </a:t>
            </a:r>
            <a:r>
              <a:rPr lang="en-US" sz="2400" dirty="0" err="1"/>
              <a:t>нападу</a:t>
            </a:r>
            <a:r>
              <a:rPr lang="en-US" sz="2400" dirty="0"/>
              <a:t> </a:t>
            </a:r>
            <a:r>
              <a:rPr lang="en-US" sz="2400" dirty="0" err="1"/>
              <a:t>Татара</a:t>
            </a:r>
            <a:r>
              <a:rPr lang="en-US" sz="2400" dirty="0"/>
              <a:t> у </a:t>
            </a:r>
            <a:r>
              <a:rPr lang="en-US" sz="2400" dirty="0" err="1"/>
              <a:t>бици</a:t>
            </a:r>
            <a:r>
              <a:rPr lang="en-US" sz="2400" dirty="0"/>
              <a:t> </a:t>
            </a:r>
            <a:r>
              <a:rPr lang="en-US" sz="2400" dirty="0" err="1"/>
              <a:t>код</a:t>
            </a:r>
            <a:r>
              <a:rPr lang="en-US" sz="2400" dirty="0"/>
              <a:t> </a:t>
            </a:r>
            <a:r>
              <a:rPr lang="en-US" sz="2400" dirty="0" err="1"/>
              <a:t>Кафе</a:t>
            </a:r>
            <a:r>
              <a:rPr lang="en-US" sz="2400" dirty="0"/>
              <a:t> ( </a:t>
            </a:r>
            <a:r>
              <a:rPr lang="en-US" sz="2400" dirty="0" err="1"/>
              <a:t>данас</a:t>
            </a:r>
            <a:r>
              <a:rPr lang="en-US" sz="2400" dirty="0"/>
              <a:t> </a:t>
            </a:r>
            <a:r>
              <a:rPr lang="en-US" sz="2400" dirty="0" err="1"/>
              <a:t>Федосија</a:t>
            </a:r>
            <a:r>
              <a:rPr lang="en-US" sz="2400" dirty="0"/>
              <a:t> у </a:t>
            </a:r>
            <a:r>
              <a:rPr lang="en-US" sz="2400" dirty="0" err="1"/>
              <a:t>Украјни</a:t>
            </a:r>
            <a:r>
              <a:rPr lang="en-US" sz="2400" dirty="0"/>
              <a:t> ).</a:t>
            </a:r>
            <a:endParaRPr lang="sr-Cyrl-RS" sz="2400" dirty="0" smtClean="0"/>
          </a:p>
          <a:p>
            <a:r>
              <a:rPr lang="en-US" sz="2400" dirty="0" err="1"/>
              <a:t>Тада</a:t>
            </a:r>
            <a:r>
              <a:rPr lang="en-US" sz="2400" dirty="0"/>
              <a:t> </a:t>
            </a:r>
            <a:r>
              <a:rPr lang="en-US" sz="2400" dirty="0" err="1"/>
              <a:t>су</a:t>
            </a:r>
            <a:r>
              <a:rPr lang="en-US" sz="2400" dirty="0"/>
              <a:t> </a:t>
            </a:r>
            <a:r>
              <a:rPr lang="en-US" sz="2400" dirty="0" err="1"/>
              <a:t>Татари</a:t>
            </a:r>
            <a:r>
              <a:rPr lang="en-US" sz="2400" dirty="0"/>
              <a:t> </a:t>
            </a:r>
            <a:r>
              <a:rPr lang="en-US" sz="2400" dirty="0" err="1"/>
              <a:t>бацали</a:t>
            </a:r>
            <a:r>
              <a:rPr lang="en-US" sz="2400" dirty="0"/>
              <a:t> </a:t>
            </a:r>
            <a:r>
              <a:rPr lang="en-US" sz="2400" dirty="0" err="1"/>
              <a:t>тела</a:t>
            </a:r>
            <a:r>
              <a:rPr lang="en-US" sz="2400" dirty="0"/>
              <a:t> </a:t>
            </a:r>
            <a:r>
              <a:rPr lang="en-US" sz="2400" dirty="0" err="1"/>
              <a:t>умрлих</a:t>
            </a:r>
            <a:r>
              <a:rPr lang="en-US" sz="2400" dirty="0"/>
              <a:t> </a:t>
            </a:r>
            <a:r>
              <a:rPr lang="en-US" sz="2400" dirty="0" err="1"/>
              <a:t>од</a:t>
            </a:r>
            <a:r>
              <a:rPr lang="en-US" sz="2400" dirty="0"/>
              <a:t> </a:t>
            </a:r>
            <a:r>
              <a:rPr lang="en-US" sz="2400" dirty="0" err="1"/>
              <a:t>куге</a:t>
            </a:r>
            <a:r>
              <a:rPr lang="en-US" sz="2400" dirty="0"/>
              <a:t> </a:t>
            </a:r>
            <a:r>
              <a:rPr lang="en-US" sz="2400" dirty="0" err="1"/>
              <a:t>на</a:t>
            </a:r>
            <a:r>
              <a:rPr lang="en-US" sz="2400" dirty="0"/>
              <a:t> </a:t>
            </a:r>
            <a:r>
              <a:rPr lang="en-US" sz="2400" dirty="0" err="1"/>
              <a:t>град</a:t>
            </a:r>
            <a:r>
              <a:rPr lang="en-US" sz="2400" dirty="0"/>
              <a:t>. </a:t>
            </a:r>
            <a:r>
              <a:rPr lang="en-US" sz="2400" dirty="0" err="1"/>
              <a:t>Врло</a:t>
            </a:r>
            <a:r>
              <a:rPr lang="en-US" sz="2400" dirty="0"/>
              <a:t> </a:t>
            </a:r>
            <a:r>
              <a:rPr lang="en-US" sz="2400" dirty="0" err="1"/>
              <a:t>брзо</a:t>
            </a:r>
            <a:r>
              <a:rPr lang="en-US" sz="2400" dirty="0"/>
              <a:t> </a:t>
            </a:r>
            <a:r>
              <a:rPr lang="en-US" sz="2400" dirty="0" err="1"/>
              <a:t>град</a:t>
            </a:r>
            <a:r>
              <a:rPr lang="en-US" sz="2400" dirty="0"/>
              <a:t> </a:t>
            </a:r>
            <a:r>
              <a:rPr lang="en-US" sz="2400" dirty="0" err="1"/>
              <a:t>је</a:t>
            </a:r>
            <a:r>
              <a:rPr lang="en-US" sz="2400" dirty="0"/>
              <a:t> </a:t>
            </a:r>
            <a:r>
              <a:rPr lang="en-US" sz="2400" dirty="0" err="1"/>
              <a:t>био</a:t>
            </a:r>
            <a:r>
              <a:rPr lang="en-US" sz="2400" dirty="0"/>
              <a:t> </a:t>
            </a:r>
            <a:r>
              <a:rPr lang="en-US" sz="2400" dirty="0" err="1"/>
              <a:t>опустошен</a:t>
            </a:r>
            <a:r>
              <a:rPr lang="en-US" sz="2400" dirty="0"/>
              <a:t> а </a:t>
            </a:r>
            <a:r>
              <a:rPr lang="en-US" sz="2400" dirty="0" err="1"/>
              <a:t>сматра</a:t>
            </a:r>
            <a:r>
              <a:rPr lang="en-US" sz="2400" dirty="0"/>
              <a:t> </a:t>
            </a:r>
            <a:r>
              <a:rPr lang="en-US" sz="2400" dirty="0" err="1"/>
              <a:t>се</a:t>
            </a:r>
            <a:r>
              <a:rPr lang="en-US" sz="2400" dirty="0"/>
              <a:t> </a:t>
            </a:r>
            <a:r>
              <a:rPr lang="en-US" sz="2400" dirty="0" err="1"/>
              <a:t>да</a:t>
            </a:r>
            <a:r>
              <a:rPr lang="en-US" sz="2400" dirty="0"/>
              <a:t> </a:t>
            </a:r>
            <a:r>
              <a:rPr lang="en-US" sz="2400" dirty="0" err="1"/>
              <a:t>је</a:t>
            </a:r>
            <a:r>
              <a:rPr lang="en-US" sz="2400" dirty="0"/>
              <a:t> </a:t>
            </a:r>
            <a:r>
              <a:rPr lang="en-US" sz="2400" dirty="0" err="1"/>
              <a:t>то</a:t>
            </a:r>
            <a:r>
              <a:rPr lang="en-US" sz="2400" dirty="0"/>
              <a:t> и </a:t>
            </a:r>
            <a:r>
              <a:rPr lang="en-US" sz="2400" dirty="0" err="1" smtClean="0"/>
              <a:t>чини</a:t>
            </a:r>
            <a:r>
              <a:rPr lang="sr-Cyrl-RS" sz="2400" dirty="0" smtClean="0"/>
              <a:t>ла</a:t>
            </a:r>
            <a:r>
              <a:rPr lang="en-US" sz="2400" dirty="0" smtClean="0"/>
              <a:t>ц </a:t>
            </a:r>
            <a:r>
              <a:rPr lang="en-US" sz="2400" dirty="0" err="1"/>
              <a:t>за</a:t>
            </a:r>
            <a:r>
              <a:rPr lang="en-US" sz="2400" dirty="0"/>
              <a:t> </a:t>
            </a:r>
            <a:r>
              <a:rPr lang="en-US" sz="2400" dirty="0" err="1"/>
              <a:t>настанак</a:t>
            </a:r>
            <a:r>
              <a:rPr lang="en-US" sz="2400" dirty="0"/>
              <a:t> </a:t>
            </a:r>
            <a:r>
              <a:rPr lang="en-US" sz="2400" dirty="0" err="1"/>
              <a:t>пандемије</a:t>
            </a:r>
            <a:r>
              <a:rPr lang="en-US" sz="2400" dirty="0"/>
              <a:t> </a:t>
            </a:r>
            <a:r>
              <a:rPr lang="en-US" sz="2400" dirty="0" err="1"/>
              <a:t>куге</a:t>
            </a:r>
            <a:r>
              <a:rPr lang="en-US" sz="2400" dirty="0"/>
              <a:t> </a:t>
            </a:r>
            <a:r>
              <a:rPr lang="en-US" sz="2400" dirty="0" err="1"/>
              <a:t>на</a:t>
            </a:r>
            <a:r>
              <a:rPr lang="en-US" sz="2400" dirty="0"/>
              <a:t> </a:t>
            </a:r>
            <a:r>
              <a:rPr lang="en-US" sz="2400" dirty="0" err="1"/>
              <a:t>европском</a:t>
            </a:r>
            <a:r>
              <a:rPr lang="en-US" sz="2400" dirty="0"/>
              <a:t> </a:t>
            </a:r>
            <a:r>
              <a:rPr lang="en-US" sz="2400" dirty="0" err="1"/>
              <a:t>тлу</a:t>
            </a:r>
            <a:r>
              <a:rPr lang="en-US" sz="2400" dirty="0"/>
              <a:t> </a:t>
            </a:r>
            <a:r>
              <a:rPr lang="en-US" sz="2400" dirty="0" err="1"/>
              <a:t>која</a:t>
            </a:r>
            <a:r>
              <a:rPr lang="en-US" sz="2400" dirty="0"/>
              <a:t> </a:t>
            </a:r>
            <a:r>
              <a:rPr lang="en-US" sz="2400" dirty="0" err="1"/>
              <a:t>је</a:t>
            </a:r>
            <a:r>
              <a:rPr lang="en-US" sz="2400" dirty="0"/>
              <a:t> </a:t>
            </a:r>
            <a:r>
              <a:rPr lang="en-US" sz="2400" dirty="0" err="1"/>
              <a:t>однела</a:t>
            </a:r>
            <a:r>
              <a:rPr lang="en-US" sz="2400" dirty="0"/>
              <a:t> </a:t>
            </a:r>
            <a:r>
              <a:rPr lang="en-US" sz="2400" dirty="0" err="1"/>
              <a:t>око</a:t>
            </a:r>
            <a:r>
              <a:rPr lang="en-US" sz="2400" dirty="0"/>
              <a:t> 25.000.000 </a:t>
            </a:r>
            <a:r>
              <a:rPr lang="en-US" sz="2400" dirty="0" err="1"/>
              <a:t>живота</a:t>
            </a:r>
            <a:r>
              <a:rPr lang="en-US" sz="2400" dirty="0"/>
              <a:t>.</a:t>
            </a:r>
            <a:endParaRPr lang="sr-Latn-RS" sz="2400" dirty="0"/>
          </a:p>
        </p:txBody>
      </p:sp>
    </p:spTree>
    <p:extLst>
      <p:ext uri="{BB962C8B-B14F-4D97-AF65-F5344CB8AC3E}">
        <p14:creationId xmlns="" xmlns:p14="http://schemas.microsoft.com/office/powerpoint/2010/main" val="1451648325"/>
      </p:ext>
    </p:extLst>
  </p:cSld>
  <p:clrMapOvr>
    <a:masterClrMapping/>
  </p:clrMapOvr>
  <p:transition>
    <p:wheel spokes="2"/>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Антракс</a:t>
            </a:r>
            <a:r>
              <a:rPr lang="en-US" dirty="0" smtClean="0"/>
              <a:t> </a:t>
            </a:r>
            <a:r>
              <a:rPr lang="en-US" dirty="0" err="1" smtClean="0"/>
              <a:t>као</a:t>
            </a:r>
            <a:r>
              <a:rPr lang="en-US" dirty="0" smtClean="0"/>
              <a:t> </a:t>
            </a:r>
            <a:r>
              <a:rPr lang="en-US" dirty="0" err="1" smtClean="0"/>
              <a:t>биолошко</a:t>
            </a:r>
            <a:r>
              <a:rPr lang="en-US" dirty="0" smtClean="0"/>
              <a:t> </a:t>
            </a:r>
            <a:r>
              <a:rPr lang="en-US" dirty="0" err="1" smtClean="0"/>
              <a:t>оружије</a:t>
            </a:r>
            <a:endParaRPr lang="en-US" dirty="0"/>
          </a:p>
        </p:txBody>
      </p:sp>
      <p:sp>
        <p:nvSpPr>
          <p:cNvPr id="3" name="Content Placeholder 2"/>
          <p:cNvSpPr>
            <a:spLocks noGrp="1"/>
          </p:cNvSpPr>
          <p:nvPr>
            <p:ph idx="1"/>
          </p:nvPr>
        </p:nvSpPr>
        <p:spPr/>
        <p:txBody>
          <a:bodyPr>
            <a:normAutofit fontScale="92500" lnSpcReduction="10000"/>
          </a:bodyPr>
          <a:lstStyle/>
          <a:p>
            <a:r>
              <a:rPr lang="en-US" dirty="0" err="1"/>
              <a:t>Немци</a:t>
            </a:r>
            <a:r>
              <a:rPr lang="en-US" dirty="0"/>
              <a:t> </a:t>
            </a:r>
            <a:r>
              <a:rPr lang="en-US" dirty="0" err="1"/>
              <a:t>су</a:t>
            </a:r>
            <a:r>
              <a:rPr lang="en-US" dirty="0"/>
              <a:t> </a:t>
            </a:r>
            <a:r>
              <a:rPr lang="en-US" dirty="0" err="1"/>
              <a:t>за</a:t>
            </a:r>
            <a:r>
              <a:rPr lang="en-US" dirty="0"/>
              <a:t> </a:t>
            </a:r>
            <a:r>
              <a:rPr lang="en-US" dirty="0" err="1"/>
              <a:t>време</a:t>
            </a:r>
            <a:r>
              <a:rPr lang="en-US" dirty="0"/>
              <a:t> </a:t>
            </a:r>
            <a:r>
              <a:rPr lang="en-US" dirty="0" err="1"/>
              <a:t>Првог</a:t>
            </a:r>
            <a:r>
              <a:rPr lang="en-US" dirty="0"/>
              <a:t> </a:t>
            </a:r>
            <a:r>
              <a:rPr lang="en-US" dirty="0" err="1"/>
              <a:t>светског</a:t>
            </a:r>
            <a:r>
              <a:rPr lang="en-US" dirty="0"/>
              <a:t> </a:t>
            </a:r>
            <a:r>
              <a:rPr lang="en-US" dirty="0" err="1"/>
              <a:t>рата</a:t>
            </a:r>
            <a:r>
              <a:rPr lang="en-US" dirty="0"/>
              <a:t> </a:t>
            </a:r>
            <a:r>
              <a:rPr lang="en-US" dirty="0" err="1"/>
              <a:t>заразили</a:t>
            </a:r>
            <a:r>
              <a:rPr lang="en-US" dirty="0"/>
              <a:t> </a:t>
            </a:r>
            <a:r>
              <a:rPr lang="en-US" dirty="0" err="1"/>
              <a:t>коње</a:t>
            </a:r>
            <a:r>
              <a:rPr lang="en-US" dirty="0"/>
              <a:t> </a:t>
            </a:r>
            <a:r>
              <a:rPr lang="en-US" dirty="0" err="1"/>
              <a:t>антраксом</a:t>
            </a:r>
            <a:r>
              <a:rPr lang="en-US" dirty="0"/>
              <a:t> и </a:t>
            </a:r>
            <a:r>
              <a:rPr lang="en-US" dirty="0" err="1"/>
              <a:t>слинавком</a:t>
            </a:r>
            <a:r>
              <a:rPr lang="en-US" dirty="0"/>
              <a:t> и </a:t>
            </a:r>
            <a:r>
              <a:rPr lang="en-US" dirty="0" err="1"/>
              <a:t>то</a:t>
            </a:r>
            <a:r>
              <a:rPr lang="en-US" dirty="0"/>
              <a:t> </a:t>
            </a:r>
            <a:r>
              <a:rPr lang="en-US" dirty="0" err="1"/>
              <a:t>пре</a:t>
            </a:r>
            <a:r>
              <a:rPr lang="en-US" dirty="0"/>
              <a:t> </a:t>
            </a:r>
            <a:r>
              <a:rPr lang="en-US" dirty="0" err="1"/>
              <a:t>извоза</a:t>
            </a:r>
            <a:r>
              <a:rPr lang="en-US" dirty="0"/>
              <a:t> у </a:t>
            </a:r>
            <a:r>
              <a:rPr lang="en-US" dirty="0" err="1"/>
              <a:t>Француску</a:t>
            </a:r>
            <a:r>
              <a:rPr lang="en-US" dirty="0"/>
              <a:t> </a:t>
            </a:r>
            <a:r>
              <a:rPr lang="en-US" dirty="0" err="1"/>
              <a:t>како</a:t>
            </a:r>
            <a:r>
              <a:rPr lang="en-US" dirty="0"/>
              <a:t> </a:t>
            </a:r>
            <a:r>
              <a:rPr lang="en-US" dirty="0" err="1"/>
              <a:t>би</a:t>
            </a:r>
            <a:r>
              <a:rPr lang="en-US" dirty="0"/>
              <a:t> </a:t>
            </a:r>
            <a:r>
              <a:rPr lang="en-US" dirty="0" err="1"/>
              <a:t>онемогућили</a:t>
            </a:r>
            <a:r>
              <a:rPr lang="en-US" dirty="0"/>
              <a:t> </a:t>
            </a:r>
            <a:r>
              <a:rPr lang="en-US" dirty="0" err="1"/>
              <a:t>француску</a:t>
            </a:r>
            <a:r>
              <a:rPr lang="en-US" dirty="0"/>
              <a:t> </a:t>
            </a:r>
            <a:r>
              <a:rPr lang="en-US" dirty="0" err="1"/>
              <a:t>коњицу</a:t>
            </a:r>
            <a:r>
              <a:rPr lang="en-US" dirty="0"/>
              <a:t> </a:t>
            </a:r>
            <a:r>
              <a:rPr lang="en-US" dirty="0" err="1"/>
              <a:t>за</a:t>
            </a:r>
            <a:r>
              <a:rPr lang="en-US" dirty="0"/>
              <a:t> </a:t>
            </a:r>
            <a:r>
              <a:rPr lang="en-US" dirty="0" err="1"/>
              <a:t>даље</a:t>
            </a:r>
            <a:r>
              <a:rPr lang="en-US" dirty="0"/>
              <a:t> </a:t>
            </a:r>
            <a:r>
              <a:rPr lang="en-US" dirty="0" err="1"/>
              <a:t>ратовање</a:t>
            </a:r>
            <a:r>
              <a:rPr lang="en-US" dirty="0"/>
              <a:t> а </a:t>
            </a:r>
            <a:r>
              <a:rPr lang="en-US" dirty="0" err="1"/>
              <a:t>самим</a:t>
            </a:r>
            <a:r>
              <a:rPr lang="en-US" dirty="0"/>
              <a:t> </a:t>
            </a:r>
            <a:r>
              <a:rPr lang="en-US" dirty="0" err="1"/>
              <a:t>тим</a:t>
            </a:r>
            <a:r>
              <a:rPr lang="en-US" dirty="0"/>
              <a:t> и </a:t>
            </a:r>
            <a:r>
              <a:rPr lang="en-US" dirty="0" err="1"/>
              <a:t>пренели</a:t>
            </a:r>
            <a:r>
              <a:rPr lang="en-US" dirty="0"/>
              <a:t> </a:t>
            </a:r>
            <a:r>
              <a:rPr lang="en-US" dirty="0" err="1"/>
              <a:t>антракс</a:t>
            </a:r>
            <a:r>
              <a:rPr lang="en-US" dirty="0"/>
              <a:t> </a:t>
            </a:r>
            <a:r>
              <a:rPr lang="en-US" dirty="0" err="1"/>
              <a:t>на</a:t>
            </a:r>
            <a:r>
              <a:rPr lang="en-US" dirty="0"/>
              <a:t> </a:t>
            </a:r>
            <a:r>
              <a:rPr lang="en-US" dirty="0" err="1"/>
              <a:t>војнике</a:t>
            </a:r>
            <a:r>
              <a:rPr lang="en-US" dirty="0"/>
              <a:t>. </a:t>
            </a:r>
            <a:endParaRPr lang="sr-Cyrl-RS" dirty="0" smtClean="0"/>
          </a:p>
          <a:p>
            <a:r>
              <a:rPr lang="en-US" dirty="0" err="1"/>
              <a:t>Једноставна</a:t>
            </a:r>
            <a:r>
              <a:rPr lang="en-US" dirty="0"/>
              <a:t> </a:t>
            </a:r>
            <a:r>
              <a:rPr lang="en-US" dirty="0" err="1"/>
              <a:t>производња</a:t>
            </a:r>
            <a:r>
              <a:rPr lang="en-US" dirty="0"/>
              <a:t> </a:t>
            </a:r>
            <a:r>
              <a:rPr lang="en-US" dirty="0" err="1"/>
              <a:t>антракса</a:t>
            </a:r>
            <a:r>
              <a:rPr lang="en-US" dirty="0"/>
              <a:t> у </a:t>
            </a:r>
            <a:r>
              <a:rPr lang="en-US" dirty="0" err="1"/>
              <a:t>лабораторијским</a:t>
            </a:r>
            <a:r>
              <a:rPr lang="en-US" dirty="0"/>
              <a:t> </a:t>
            </a:r>
            <a:r>
              <a:rPr lang="en-US" dirty="0" err="1"/>
              <a:t>условима</a:t>
            </a:r>
            <a:r>
              <a:rPr lang="en-US" dirty="0"/>
              <a:t> и </a:t>
            </a:r>
            <a:r>
              <a:rPr lang="en-US" dirty="0" err="1"/>
              <a:t>његово</a:t>
            </a:r>
            <a:r>
              <a:rPr lang="en-US" dirty="0"/>
              <a:t> </a:t>
            </a:r>
            <a:r>
              <a:rPr lang="en-US" dirty="0" err="1"/>
              <a:t>лако</a:t>
            </a:r>
            <a:r>
              <a:rPr lang="en-US" dirty="0"/>
              <a:t> </a:t>
            </a:r>
            <a:r>
              <a:rPr lang="en-US" dirty="0" err="1"/>
              <a:t>ширење</a:t>
            </a:r>
            <a:r>
              <a:rPr lang="en-US" dirty="0"/>
              <a:t> </a:t>
            </a:r>
            <a:r>
              <a:rPr lang="en-US" dirty="0" err="1"/>
              <a:t>путем</a:t>
            </a:r>
            <a:r>
              <a:rPr lang="en-US" dirty="0"/>
              <a:t> </a:t>
            </a:r>
            <a:r>
              <a:rPr lang="en-US" dirty="0" err="1"/>
              <a:t>аеросола</a:t>
            </a:r>
            <a:r>
              <a:rPr lang="en-US" dirty="0"/>
              <a:t>, </a:t>
            </a:r>
            <a:r>
              <a:rPr lang="en-US" dirty="0" err="1"/>
              <a:t>довели</a:t>
            </a:r>
            <a:r>
              <a:rPr lang="en-US" dirty="0"/>
              <a:t> </a:t>
            </a:r>
            <a:r>
              <a:rPr lang="en-US" dirty="0" err="1"/>
              <a:t>су</a:t>
            </a:r>
            <a:r>
              <a:rPr lang="en-US" dirty="0"/>
              <a:t> </a:t>
            </a:r>
            <a:r>
              <a:rPr lang="en-US" dirty="0" err="1"/>
              <a:t>до</a:t>
            </a:r>
            <a:r>
              <a:rPr lang="en-US" dirty="0"/>
              <a:t> </a:t>
            </a:r>
            <a:r>
              <a:rPr lang="en-US" dirty="0" err="1"/>
              <a:t>његове</a:t>
            </a:r>
            <a:r>
              <a:rPr lang="en-US" dirty="0"/>
              <a:t> </a:t>
            </a:r>
            <a:r>
              <a:rPr lang="en-US" dirty="0" err="1"/>
              <a:t>масовне</a:t>
            </a:r>
            <a:r>
              <a:rPr lang="en-US" dirty="0"/>
              <a:t> </a:t>
            </a:r>
            <a:r>
              <a:rPr lang="en-US" dirty="0" err="1"/>
              <a:t>производње</a:t>
            </a:r>
            <a:r>
              <a:rPr lang="en-US" dirty="0"/>
              <a:t> и </a:t>
            </a:r>
            <a:r>
              <a:rPr lang="en-US" dirty="0" err="1"/>
              <a:t>претње</a:t>
            </a:r>
            <a:r>
              <a:rPr lang="en-US" dirty="0"/>
              <a:t> </a:t>
            </a:r>
            <a:r>
              <a:rPr lang="en-US" dirty="0" err="1"/>
              <a:t>његовом</a:t>
            </a:r>
            <a:r>
              <a:rPr lang="en-US" dirty="0"/>
              <a:t> </a:t>
            </a:r>
            <a:r>
              <a:rPr lang="en-US" dirty="0" err="1"/>
              <a:t>употребом</a:t>
            </a:r>
            <a:r>
              <a:rPr lang="en-US" dirty="0"/>
              <a:t> </a:t>
            </a:r>
            <a:r>
              <a:rPr lang="en-US" dirty="0" err="1"/>
              <a:t>од</a:t>
            </a:r>
            <a:r>
              <a:rPr lang="en-US" dirty="0"/>
              <a:t> </a:t>
            </a:r>
            <a:r>
              <a:rPr lang="en-US" dirty="0" err="1"/>
              <a:t>стране</a:t>
            </a:r>
            <a:r>
              <a:rPr lang="en-US" dirty="0"/>
              <a:t> </a:t>
            </a:r>
            <a:r>
              <a:rPr lang="en-US" dirty="0" err="1" smtClean="0"/>
              <a:t>терориста</a:t>
            </a:r>
            <a:r>
              <a:rPr lang="sr-Cyrl-RS" dirty="0" smtClean="0"/>
              <a:t>.</a:t>
            </a:r>
            <a:endParaRPr lang="sr-Latn-RS" dirty="0"/>
          </a:p>
        </p:txBody>
      </p:sp>
    </p:spTree>
    <p:extLst>
      <p:ext uri="{BB962C8B-B14F-4D97-AF65-F5344CB8AC3E}">
        <p14:creationId xmlns="" xmlns:p14="http://schemas.microsoft.com/office/powerpoint/2010/main" val="1891482706"/>
      </p:ext>
    </p:extLst>
  </p:cSld>
  <p:clrMapOvr>
    <a:masterClrMapping/>
  </p:clrMapOvr>
  <p:transition>
    <p:wheel spokes="8"/>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1"/>
          <p:cNvSpPr>
            <a:spLocks noGrp="1" noChangeArrowheads="1"/>
          </p:cNvSpPr>
          <p:nvPr>
            <p:ph type="title"/>
          </p:nvPr>
        </p:nvSpPr>
        <p:spPr>
          <a:xfrm>
            <a:off x="685800" y="301625"/>
            <a:ext cx="7772400" cy="993775"/>
          </a:xfrm>
        </p:spPr>
        <p:txBody>
          <a:bodyPr>
            <a:normAutofit/>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sr-Cyrl-CS" dirty="0" smtClean="0">
                <a:latin typeface="Times New Roman" pitchFamily="18" charset="0"/>
                <a:cs typeface="Times New Roman" pitchFamily="18" charset="0"/>
              </a:rPr>
              <a:t>Разорни ветрови</a:t>
            </a:r>
          </a:p>
        </p:txBody>
      </p:sp>
      <p:sp>
        <p:nvSpPr>
          <p:cNvPr id="79875" name="Rectangle 2"/>
          <p:cNvSpPr>
            <a:spLocks noGrp="1" noChangeArrowheads="1"/>
          </p:cNvSpPr>
          <p:nvPr>
            <p:ph idx="1"/>
          </p:nvPr>
        </p:nvSpPr>
        <p:spPr>
          <a:xfrm>
            <a:off x="381000" y="1219200"/>
            <a:ext cx="8077200" cy="4968875"/>
          </a:xfrm>
        </p:spPr>
        <p:txBody>
          <a:bodyPr>
            <a:normAutofit fontScale="40000" lnSpcReduction="20000"/>
          </a:bodyPr>
          <a:lstStyle/>
          <a:p>
            <a:pPr marL="341313" indent="-341313">
              <a:spcBef>
                <a:spcPts val="1200"/>
              </a:spcBef>
              <a:buClr>
                <a:srgbClr val="FF3399"/>
              </a:buClr>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4800" dirty="0" smtClean="0">
                <a:latin typeface="Times New Roman" pitchFamily="18" charset="0"/>
                <a:cs typeface="Times New Roman" pitchFamily="18" charset="0"/>
              </a:rPr>
              <a:t>Олујни ветар-</a:t>
            </a:r>
            <a:r>
              <a:rPr lang="sr-Latn-RS" dirty="0" smtClean="0">
                <a:latin typeface="Times New Roman" pitchFamily="18" charset="0"/>
                <a:cs typeface="Times New Roman" pitchFamily="18" charset="0"/>
              </a:rPr>
              <a:t> </a:t>
            </a:r>
            <a:r>
              <a:rPr lang="sr-Latn-RS" sz="4200" dirty="0" smtClean="0">
                <a:latin typeface="Times New Roman" pitchFamily="18" charset="0"/>
                <a:cs typeface="Times New Roman" pitchFamily="18" charset="0"/>
              </a:rPr>
              <a:t>изузетно </a:t>
            </a:r>
            <a:r>
              <a:rPr lang="sr-Latn-RS" sz="4200" dirty="0">
                <a:latin typeface="Times New Roman" pitchFamily="18" charset="0"/>
                <a:cs typeface="Times New Roman" pitchFamily="18" charset="0"/>
              </a:rPr>
              <a:t>јак ветар са мало или нимало поадавина. Олујни ветрови наносе изузетно велике штете. Постоје два типа олујних ветрова, европски олујни </a:t>
            </a:r>
            <a:r>
              <a:rPr lang="sr-Latn-RS" sz="4200" dirty="0" smtClean="0">
                <a:latin typeface="Times New Roman" pitchFamily="18" charset="0"/>
                <a:cs typeface="Times New Roman" pitchFamily="18" charset="0"/>
              </a:rPr>
              <a:t>ветар</a:t>
            </a:r>
            <a:r>
              <a:rPr lang="sr-Cyrl-RS" sz="4200" dirty="0" smtClean="0">
                <a:latin typeface="Times New Roman" pitchFamily="18" charset="0"/>
                <a:cs typeface="Times New Roman" pitchFamily="18" charset="0"/>
              </a:rPr>
              <a:t> </a:t>
            </a:r>
            <a:r>
              <a:rPr lang="sr-Latn-RS" sz="4200" dirty="0" smtClean="0">
                <a:latin typeface="Times New Roman" pitchFamily="18" charset="0"/>
                <a:cs typeface="Times New Roman" pitchFamily="18" charset="0"/>
              </a:rPr>
              <a:t>и </a:t>
            </a:r>
            <a:r>
              <a:rPr lang="sr-Latn-RS" sz="4200" dirty="0"/>
              <a:t>“derechos</a:t>
            </a:r>
            <a:r>
              <a:rPr lang="sr-Latn-RS" sz="4200" dirty="0" smtClean="0"/>
              <a:t>”</a:t>
            </a:r>
            <a:r>
              <a:rPr lang="sr-Cyrl-RS" sz="4200" dirty="0" smtClean="0"/>
              <a:t> </a:t>
            </a:r>
            <a:r>
              <a:rPr lang="sr-Latn-RS" sz="4200" dirty="0" smtClean="0">
                <a:latin typeface="Times New Roman" pitchFamily="18" charset="0"/>
                <a:cs typeface="Times New Roman" pitchFamily="18" charset="0"/>
              </a:rPr>
              <a:t>(</a:t>
            </a:r>
            <a:r>
              <a:rPr lang="sr-Latn-RS" sz="4200" dirty="0">
                <a:latin typeface="Times New Roman" pitchFamily="18" charset="0"/>
                <a:cs typeface="Times New Roman" pitchFamily="18" charset="0"/>
              </a:rPr>
              <a:t>што на шпанском значи право). Олујни ветар представља </a:t>
            </a:r>
            <a:r>
              <a:rPr lang="sr-Latn-RS" sz="4200" dirty="0" smtClean="0">
                <a:latin typeface="Times New Roman" pitchFamily="18" charset="0"/>
                <a:cs typeface="Times New Roman" pitchFamily="18" charset="0"/>
              </a:rPr>
              <a:t>ветар</a:t>
            </a:r>
            <a:r>
              <a:rPr lang="sr-Cyrl-RS" sz="4200" dirty="0" smtClean="0">
                <a:latin typeface="Times New Roman" pitchFamily="18" charset="0"/>
                <a:cs typeface="Times New Roman" pitchFamily="18" charset="0"/>
              </a:rPr>
              <a:t> </a:t>
            </a:r>
            <a:r>
              <a:rPr lang="sr-Latn-RS" sz="4200" dirty="0" smtClean="0">
                <a:latin typeface="Times New Roman" pitchFamily="18" charset="0"/>
                <a:cs typeface="Times New Roman" pitchFamily="18" charset="0"/>
              </a:rPr>
              <a:t>који </a:t>
            </a:r>
            <a:r>
              <a:rPr lang="sr-Latn-RS" sz="4200" dirty="0">
                <a:latin typeface="Times New Roman" pitchFamily="18" charset="0"/>
                <a:cs typeface="Times New Roman" pitchFamily="18" charset="0"/>
              </a:rPr>
              <a:t>има минималну брзину од </a:t>
            </a:r>
            <a:r>
              <a:rPr lang="sr-Latn-RS" sz="4200" dirty="0"/>
              <a:t>20,8 m/s (74,9 km/h) </a:t>
            </a:r>
            <a:r>
              <a:rPr lang="sr-Latn-RS" sz="4200" dirty="0" smtClean="0">
                <a:latin typeface="Times New Roman" pitchFamily="18" charset="0"/>
                <a:cs typeface="Times New Roman" pitchFamily="18" charset="0"/>
              </a:rPr>
              <a:t>) </a:t>
            </a:r>
            <a:r>
              <a:rPr lang="sr-Latn-RS" sz="4200" dirty="0">
                <a:latin typeface="Times New Roman" pitchFamily="18" charset="0"/>
                <a:cs typeface="Times New Roman" pitchFamily="18" charset="0"/>
              </a:rPr>
              <a:t>или степен 9 по Бофоровој скали.Овако деструктивни ветрови доносе различите степене оштећења, укључујући обарање стабала и комуникационих линија, прекидање транспортних линија, оштећења имовине, итд.</a:t>
            </a:r>
          </a:p>
          <a:p>
            <a:pPr marL="341313" indent="-341313" eaLnBrk="1" hangingPunct="1">
              <a:spcBef>
                <a:spcPts val="1200"/>
              </a:spcBef>
              <a:buClr>
                <a:srgbClr val="FF3399"/>
              </a:buClr>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sr-Cyrl-CS" sz="4800" dirty="0" smtClean="0">
              <a:latin typeface="Times New Roman" pitchFamily="18" charset="0"/>
              <a:cs typeface="Times New Roman" pitchFamily="18" charset="0"/>
            </a:endParaRPr>
          </a:p>
          <a:p>
            <a:pPr marL="341313" indent="-341313">
              <a:spcBef>
                <a:spcPts val="1200"/>
              </a:spcBef>
              <a:buClr>
                <a:srgbClr val="FF3399"/>
              </a:buClr>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4800" dirty="0" smtClean="0">
                <a:latin typeface="Times New Roman" pitchFamily="18" charset="0"/>
                <a:cs typeface="Times New Roman" pitchFamily="18" charset="0"/>
              </a:rPr>
              <a:t>Урагани (тајфун, циклон)-</a:t>
            </a:r>
            <a:r>
              <a:rPr lang="sr-Latn-RS" sz="2400" b="1" dirty="0"/>
              <a:t> </a:t>
            </a:r>
            <a:r>
              <a:rPr lang="sr-Latn-RS" sz="4500" dirty="0" smtClean="0">
                <a:latin typeface="Times New Roman" pitchFamily="18" charset="0"/>
                <a:cs typeface="Times New Roman" pitchFamily="18" charset="0"/>
              </a:rPr>
              <a:t>снажан </a:t>
            </a:r>
            <a:r>
              <a:rPr lang="sr-Latn-RS" sz="4500" dirty="0">
                <a:latin typeface="Times New Roman" pitchFamily="18" charset="0"/>
                <a:cs typeface="Times New Roman" pitchFamily="18" charset="0"/>
              </a:rPr>
              <a:t>тропски циклон, идентичан олујном циклону у северној хемисфери Земље, чија брзина дувања прелази 119 километара на час. </a:t>
            </a:r>
            <a:endParaRPr lang="en-US" sz="4500" dirty="0" smtClean="0">
              <a:latin typeface="Times New Roman" pitchFamily="18" charset="0"/>
              <a:cs typeface="Times New Roman" pitchFamily="18" charset="0"/>
            </a:endParaRPr>
          </a:p>
          <a:p>
            <a:pPr marL="341313" indent="-341313" eaLnBrk="1" hangingPunct="1">
              <a:spcBef>
                <a:spcPts val="1200"/>
              </a:spcBef>
              <a:buClr>
                <a:srgbClr val="FF3399"/>
              </a:buClr>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4500" dirty="0" smtClean="0">
                <a:latin typeface="Times New Roman" pitchFamily="18" charset="0"/>
                <a:cs typeface="Times New Roman" pitchFamily="18" charset="0"/>
              </a:rPr>
              <a:t>Оркански ветар и оркани </a:t>
            </a:r>
          </a:p>
          <a:p>
            <a:pPr marL="0" indent="0">
              <a:spcBef>
                <a:spcPts val="1200"/>
              </a:spcBef>
              <a:buClr>
                <a:srgbClr val="FF3399"/>
              </a:buClr>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4800" dirty="0" smtClean="0">
                <a:latin typeface="Times New Roman" pitchFamily="18" charset="0"/>
                <a:cs typeface="Times New Roman" pitchFamily="18" charset="0"/>
              </a:rPr>
              <a:t>Торнадо-</a:t>
            </a:r>
            <a:r>
              <a:rPr lang="sr-Latn-RS" sz="4800" dirty="0">
                <a:latin typeface="Times New Roman" pitchFamily="18" charset="0"/>
                <a:cs typeface="Times New Roman" pitchFamily="18" charset="0"/>
              </a:rPr>
              <a:t> </a:t>
            </a:r>
            <a:r>
              <a:rPr lang="sr-Latn-RS" sz="4800" dirty="0" smtClean="0">
                <a:latin typeface="Times New Roman" pitchFamily="18" charset="0"/>
                <a:cs typeface="Times New Roman" pitchFamily="18" charset="0"/>
              </a:rPr>
              <a:t>врло </a:t>
            </a:r>
            <a:r>
              <a:rPr lang="sr-Latn-RS" sz="4800" dirty="0">
                <a:latin typeface="Times New Roman" pitchFamily="18" charset="0"/>
                <a:cs typeface="Times New Roman" pitchFamily="18" charset="0"/>
              </a:rPr>
              <a:t>снажан ваздушни вртлог у облику левка, који се спушта испод олујних облакаи састоји се од капљица воде, песка, прашине и разних предмета које јак ветар подиже са тла. Јавља се у САД и Мексику, ме</a:t>
            </a:r>
            <a:r>
              <a:rPr lang="sr-Cyrl-RS" sz="4800" dirty="0">
                <a:latin typeface="Times New Roman" pitchFamily="18" charset="0"/>
                <a:cs typeface="Times New Roman" pitchFamily="18" charset="0"/>
              </a:rPr>
              <a:t>ђ</a:t>
            </a:r>
            <a:r>
              <a:rPr lang="sr-Latn-RS" sz="4800" dirty="0">
                <a:latin typeface="Times New Roman" pitchFamily="18" charset="0"/>
                <a:cs typeface="Times New Roman" pitchFamily="18" charset="0"/>
              </a:rPr>
              <a:t>утим </a:t>
            </a:r>
            <a:r>
              <a:rPr lang="sr-Latn-RS" sz="4800" dirty="0" smtClean="0">
                <a:latin typeface="Times New Roman" pitchFamily="18" charset="0"/>
                <a:cs typeface="Times New Roman" pitchFamily="18" charset="0"/>
              </a:rPr>
              <a:t>мо</a:t>
            </a:r>
            <a:r>
              <a:rPr lang="sr-Cyrl-RS" sz="4800" dirty="0" smtClean="0">
                <a:latin typeface="Times New Roman" pitchFamily="18" charset="0"/>
                <a:cs typeface="Times New Roman" pitchFamily="18" charset="0"/>
              </a:rPr>
              <a:t>же</a:t>
            </a:r>
            <a:r>
              <a:rPr lang="sr-Latn-RS" sz="4800" dirty="0" smtClean="0">
                <a:latin typeface="Times New Roman" pitchFamily="18" charset="0"/>
                <a:cs typeface="Times New Roman" pitchFamily="18" charset="0"/>
              </a:rPr>
              <a:t> </a:t>
            </a:r>
            <a:r>
              <a:rPr lang="sr-Latn-RS" sz="4800" dirty="0">
                <a:latin typeface="Times New Roman" pitchFamily="18" charset="0"/>
                <a:cs typeface="Times New Roman" pitchFamily="18" charset="0"/>
              </a:rPr>
              <a:t>да се </a:t>
            </a:r>
            <a:r>
              <a:rPr lang="sr-Latn-RS" sz="4800" dirty="0" smtClean="0">
                <a:latin typeface="Times New Roman" pitchFamily="18" charset="0"/>
                <a:cs typeface="Times New Roman" pitchFamily="18" charset="0"/>
              </a:rPr>
              <a:t>јав</a:t>
            </a:r>
            <a:r>
              <a:rPr lang="sr-Cyrl-RS" sz="4800" dirty="0" smtClean="0">
                <a:latin typeface="Times New Roman" pitchFamily="18" charset="0"/>
                <a:cs typeface="Times New Roman" pitchFamily="18" charset="0"/>
              </a:rPr>
              <a:t>и</a:t>
            </a:r>
            <a:r>
              <a:rPr lang="sr-Latn-RS" sz="4800" dirty="0" smtClean="0">
                <a:latin typeface="Times New Roman" pitchFamily="18" charset="0"/>
                <a:cs typeface="Times New Roman" pitchFamily="18" charset="0"/>
              </a:rPr>
              <a:t> </a:t>
            </a:r>
            <a:r>
              <a:rPr lang="sr-Latn-RS" sz="4800" dirty="0">
                <a:latin typeface="Times New Roman" pitchFamily="18" charset="0"/>
                <a:cs typeface="Times New Roman" pitchFamily="18" charset="0"/>
              </a:rPr>
              <a:t>и у другим крајевима света.</a:t>
            </a:r>
          </a:p>
          <a:p>
            <a:pPr marL="0" indent="0" eaLnBrk="1" hangingPunct="1">
              <a:spcBef>
                <a:spcPts val="1200"/>
              </a:spcBef>
              <a:buClr>
                <a:srgbClr val="FF3399"/>
              </a:buClr>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sr-Cyrl-CS" sz="4800" dirty="0" smtClean="0">
                <a:latin typeface="Times New Roman" pitchFamily="18" charset="0"/>
                <a:cs typeface="Times New Roman" pitchFamily="18" charset="0"/>
              </a:rPr>
              <a:t> </a:t>
            </a:r>
          </a:p>
        </p:txBody>
      </p:sp>
    </p:spTree>
    <p:extLst>
      <p:ext uri="{BB962C8B-B14F-4D97-AF65-F5344CB8AC3E}">
        <p14:creationId xmlns="" xmlns:p14="http://schemas.microsoft.com/office/powerpoint/2010/main" val="2747896963"/>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Колера</a:t>
            </a:r>
            <a:r>
              <a:rPr lang="en-US" dirty="0" smtClean="0"/>
              <a:t> </a:t>
            </a:r>
            <a:r>
              <a:rPr lang="en-US" dirty="0" err="1" smtClean="0"/>
              <a:t>као</a:t>
            </a:r>
            <a:r>
              <a:rPr lang="en-US" dirty="0" smtClean="0"/>
              <a:t> </a:t>
            </a:r>
            <a:r>
              <a:rPr lang="en-US" dirty="0" err="1" smtClean="0"/>
              <a:t>биолошко</a:t>
            </a:r>
            <a:r>
              <a:rPr lang="en-US" dirty="0" smtClean="0"/>
              <a:t> </a:t>
            </a:r>
            <a:r>
              <a:rPr lang="en-US" dirty="0" err="1" smtClean="0"/>
              <a:t>оружије</a:t>
            </a:r>
            <a:endParaRPr lang="en-US" dirty="0"/>
          </a:p>
        </p:txBody>
      </p:sp>
      <p:sp>
        <p:nvSpPr>
          <p:cNvPr id="3" name="Content Placeholder 2"/>
          <p:cNvSpPr>
            <a:spLocks noGrp="1"/>
          </p:cNvSpPr>
          <p:nvPr>
            <p:ph idx="1"/>
          </p:nvPr>
        </p:nvSpPr>
        <p:spPr/>
        <p:txBody>
          <a:bodyPr>
            <a:normAutofit fontScale="92500" lnSpcReduction="20000"/>
          </a:bodyPr>
          <a:lstStyle/>
          <a:p>
            <a:r>
              <a:rPr lang="en-US" dirty="0" err="1"/>
              <a:t>Најскорији</a:t>
            </a:r>
            <a:r>
              <a:rPr lang="en-US" dirty="0"/>
              <a:t> </a:t>
            </a:r>
            <a:r>
              <a:rPr lang="en-US" dirty="0" err="1"/>
              <a:t>пример</a:t>
            </a:r>
            <a:r>
              <a:rPr lang="en-US" dirty="0"/>
              <a:t> </a:t>
            </a:r>
            <a:r>
              <a:rPr lang="en-US" dirty="0" err="1"/>
              <a:t>коришћења</a:t>
            </a:r>
            <a:r>
              <a:rPr lang="en-US" dirty="0"/>
              <a:t> </a:t>
            </a:r>
            <a:r>
              <a:rPr lang="en-US" dirty="0" err="1"/>
              <a:t>вибриона</a:t>
            </a:r>
            <a:r>
              <a:rPr lang="en-US" dirty="0"/>
              <a:t> </a:t>
            </a:r>
            <a:r>
              <a:rPr lang="en-US" dirty="0" err="1"/>
              <a:t>колере</a:t>
            </a:r>
            <a:r>
              <a:rPr lang="en-US" dirty="0"/>
              <a:t> у </a:t>
            </a:r>
            <a:r>
              <a:rPr lang="en-US" dirty="0" err="1"/>
              <a:t>биолошком</a:t>
            </a:r>
            <a:r>
              <a:rPr lang="en-US" dirty="0"/>
              <a:t> </a:t>
            </a:r>
            <a:r>
              <a:rPr lang="en-US" dirty="0" err="1"/>
              <a:t>рату</a:t>
            </a:r>
            <a:r>
              <a:rPr lang="en-US" dirty="0"/>
              <a:t> </a:t>
            </a:r>
            <a:r>
              <a:rPr lang="en-US" dirty="0" err="1"/>
              <a:t>је</a:t>
            </a:r>
            <a:r>
              <a:rPr lang="en-US" dirty="0"/>
              <a:t> </a:t>
            </a:r>
            <a:r>
              <a:rPr lang="en-US" dirty="0" err="1"/>
              <a:t>забележен</a:t>
            </a:r>
            <a:r>
              <a:rPr lang="en-US" dirty="0"/>
              <a:t> 2008 </a:t>
            </a:r>
            <a:r>
              <a:rPr lang="en-US" dirty="0" err="1"/>
              <a:t>године</a:t>
            </a:r>
            <a:r>
              <a:rPr lang="en-US" dirty="0"/>
              <a:t> у </a:t>
            </a:r>
            <a:r>
              <a:rPr lang="en-US" dirty="0" err="1"/>
              <a:t>Зимбабвеу</a:t>
            </a:r>
            <a:r>
              <a:rPr lang="en-US" dirty="0"/>
              <a:t>. </a:t>
            </a:r>
            <a:r>
              <a:rPr lang="en-US" dirty="0" err="1"/>
              <a:t>Те</a:t>
            </a:r>
            <a:r>
              <a:rPr lang="en-US" dirty="0"/>
              <a:t> </a:t>
            </a:r>
            <a:r>
              <a:rPr lang="en-US" dirty="0" err="1"/>
              <a:t>године</a:t>
            </a:r>
            <a:r>
              <a:rPr lang="en-US" dirty="0"/>
              <a:t> у </a:t>
            </a:r>
            <a:r>
              <a:rPr lang="en-US" dirty="0" err="1"/>
              <a:t>Зимбабвеу</a:t>
            </a:r>
            <a:r>
              <a:rPr lang="en-US" dirty="0"/>
              <a:t> </a:t>
            </a:r>
            <a:r>
              <a:rPr lang="en-US" dirty="0" err="1"/>
              <a:t>је</a:t>
            </a:r>
            <a:r>
              <a:rPr lang="en-US" dirty="0"/>
              <a:t> </a:t>
            </a:r>
            <a:r>
              <a:rPr lang="en-US" dirty="0" err="1"/>
              <a:t>избила</a:t>
            </a:r>
            <a:r>
              <a:rPr lang="en-US" dirty="0"/>
              <a:t> </a:t>
            </a:r>
            <a:r>
              <a:rPr lang="en-US" dirty="0" err="1"/>
              <a:t>епидемија</a:t>
            </a:r>
            <a:r>
              <a:rPr lang="en-US" dirty="0"/>
              <a:t> </a:t>
            </a:r>
            <a:r>
              <a:rPr lang="en-US" dirty="0" err="1"/>
              <a:t>колере</a:t>
            </a:r>
            <a:r>
              <a:rPr lang="en-US" dirty="0"/>
              <a:t> </a:t>
            </a:r>
            <a:r>
              <a:rPr lang="en-US" dirty="0" err="1"/>
              <a:t>која</a:t>
            </a:r>
            <a:r>
              <a:rPr lang="en-US" dirty="0"/>
              <a:t> </a:t>
            </a:r>
            <a:r>
              <a:rPr lang="en-US" dirty="0" err="1"/>
              <a:t>је</a:t>
            </a:r>
            <a:r>
              <a:rPr lang="en-US" dirty="0"/>
              <a:t> </a:t>
            </a:r>
            <a:r>
              <a:rPr lang="en-US" dirty="0" err="1"/>
              <a:t>однела</a:t>
            </a:r>
            <a:r>
              <a:rPr lang="en-US" dirty="0"/>
              <a:t> </a:t>
            </a:r>
            <a:r>
              <a:rPr lang="en-US" dirty="0" err="1"/>
              <a:t>велики</a:t>
            </a:r>
            <a:r>
              <a:rPr lang="en-US" dirty="0"/>
              <a:t> </a:t>
            </a:r>
            <a:r>
              <a:rPr lang="en-US" dirty="0" err="1"/>
              <a:t>број</a:t>
            </a:r>
            <a:r>
              <a:rPr lang="en-US" dirty="0"/>
              <a:t> </a:t>
            </a:r>
            <a:r>
              <a:rPr lang="en-US" dirty="0" err="1"/>
              <a:t>жртава</a:t>
            </a:r>
            <a:r>
              <a:rPr lang="en-US" dirty="0"/>
              <a:t>. </a:t>
            </a:r>
            <a:endParaRPr lang="en-US" dirty="0" smtClean="0"/>
          </a:p>
          <a:p>
            <a:r>
              <a:rPr lang="en-US" dirty="0" err="1" smtClean="0"/>
              <a:t>Уједињене</a:t>
            </a:r>
            <a:r>
              <a:rPr lang="en-US" dirty="0" smtClean="0"/>
              <a:t> </a:t>
            </a:r>
            <a:r>
              <a:rPr lang="en-US" dirty="0" err="1"/>
              <a:t>нације</a:t>
            </a:r>
            <a:r>
              <a:rPr lang="en-US" dirty="0"/>
              <a:t> </a:t>
            </a:r>
            <a:r>
              <a:rPr lang="en-US" dirty="0" err="1"/>
              <a:t>испитивале</a:t>
            </a:r>
            <a:r>
              <a:rPr lang="en-US" dirty="0"/>
              <a:t> </a:t>
            </a:r>
            <a:r>
              <a:rPr lang="en-US" dirty="0" err="1"/>
              <a:t>су</a:t>
            </a:r>
            <a:r>
              <a:rPr lang="en-US" dirty="0"/>
              <a:t> </a:t>
            </a:r>
            <a:r>
              <a:rPr lang="en-US" dirty="0" err="1"/>
              <a:t>случај</a:t>
            </a:r>
            <a:r>
              <a:rPr lang="en-US" dirty="0"/>
              <a:t> </a:t>
            </a:r>
            <a:r>
              <a:rPr lang="en-US" dirty="0" err="1"/>
              <a:t>епидемије</a:t>
            </a:r>
            <a:r>
              <a:rPr lang="en-US" dirty="0"/>
              <a:t> </a:t>
            </a:r>
            <a:r>
              <a:rPr lang="en-US" dirty="0" err="1"/>
              <a:t>колере</a:t>
            </a:r>
            <a:r>
              <a:rPr lang="en-US" dirty="0"/>
              <a:t> у </a:t>
            </a:r>
            <a:r>
              <a:rPr lang="en-US" dirty="0" err="1"/>
              <a:t>Зимбабвеу</a:t>
            </a:r>
            <a:r>
              <a:rPr lang="en-US" dirty="0"/>
              <a:t> и </a:t>
            </a:r>
            <a:r>
              <a:rPr lang="en-US" dirty="0" err="1"/>
              <a:t>доказале</a:t>
            </a:r>
            <a:r>
              <a:rPr lang="en-US" dirty="0"/>
              <a:t> </a:t>
            </a:r>
            <a:r>
              <a:rPr lang="en-US" dirty="0" err="1"/>
              <a:t>да</a:t>
            </a:r>
            <a:r>
              <a:rPr lang="en-US" dirty="0"/>
              <a:t> </a:t>
            </a:r>
            <a:r>
              <a:rPr lang="en-US" dirty="0" err="1"/>
              <a:t>је</a:t>
            </a:r>
            <a:r>
              <a:rPr lang="en-US" dirty="0"/>
              <a:t> </a:t>
            </a:r>
            <a:r>
              <a:rPr lang="en-US" dirty="0" err="1"/>
              <a:t>узрочник</a:t>
            </a:r>
            <a:r>
              <a:rPr lang="en-US" dirty="0"/>
              <a:t>, </a:t>
            </a:r>
            <a:r>
              <a:rPr lang="en-US" dirty="0" err="1"/>
              <a:t>заиста</a:t>
            </a:r>
            <a:r>
              <a:rPr lang="en-US" dirty="0"/>
              <a:t>, </a:t>
            </a:r>
            <a:r>
              <a:rPr lang="en-US" dirty="0" err="1"/>
              <a:t>убачен</a:t>
            </a:r>
            <a:r>
              <a:rPr lang="en-US" dirty="0"/>
              <a:t> </a:t>
            </a:r>
            <a:r>
              <a:rPr lang="en-US" dirty="0" err="1"/>
              <a:t>вештачки</a:t>
            </a:r>
            <a:r>
              <a:rPr lang="en-US" dirty="0"/>
              <a:t> у </a:t>
            </a:r>
            <a:r>
              <a:rPr lang="en-US" dirty="0" err="1"/>
              <a:t>плодоносне</a:t>
            </a:r>
            <a:r>
              <a:rPr lang="en-US" dirty="0"/>
              <a:t> </a:t>
            </a:r>
            <a:r>
              <a:rPr lang="en-US" dirty="0" err="1"/>
              <a:t>површине</a:t>
            </a:r>
            <a:r>
              <a:rPr lang="en-US" dirty="0"/>
              <a:t> </a:t>
            </a:r>
            <a:r>
              <a:rPr lang="en-US" dirty="0" err="1"/>
              <a:t>Зимбабвеа</a:t>
            </a:r>
            <a:r>
              <a:rPr lang="en-US" dirty="0"/>
              <a:t> </a:t>
            </a:r>
            <a:r>
              <a:rPr lang="en-US" dirty="0" err="1"/>
              <a:t>али</a:t>
            </a:r>
            <a:r>
              <a:rPr lang="en-US" dirty="0"/>
              <a:t> </a:t>
            </a:r>
            <a:r>
              <a:rPr lang="en-US" dirty="0" err="1"/>
              <a:t>никада</a:t>
            </a:r>
            <a:r>
              <a:rPr lang="en-US" dirty="0"/>
              <a:t> </a:t>
            </a:r>
            <a:r>
              <a:rPr lang="en-US" dirty="0" err="1"/>
              <a:t>није</a:t>
            </a:r>
            <a:r>
              <a:rPr lang="en-US" dirty="0"/>
              <a:t> </a:t>
            </a:r>
            <a:r>
              <a:rPr lang="en-US" dirty="0" err="1"/>
              <a:t>доказано</a:t>
            </a:r>
            <a:r>
              <a:rPr lang="en-US" dirty="0"/>
              <a:t> </a:t>
            </a:r>
            <a:r>
              <a:rPr lang="en-US" dirty="0" err="1"/>
              <a:t>ко</a:t>
            </a:r>
            <a:r>
              <a:rPr lang="en-US" dirty="0"/>
              <a:t> </a:t>
            </a:r>
            <a:r>
              <a:rPr lang="en-US" dirty="0" err="1"/>
              <a:t>је</a:t>
            </a:r>
            <a:r>
              <a:rPr lang="en-US" dirty="0"/>
              <a:t> </a:t>
            </a:r>
            <a:r>
              <a:rPr lang="en-US" dirty="0" err="1"/>
              <a:t>контаминирао</a:t>
            </a:r>
            <a:r>
              <a:rPr lang="en-US" dirty="0"/>
              <a:t> </a:t>
            </a:r>
            <a:r>
              <a:rPr lang="en-US" dirty="0" err="1"/>
              <a:t>земљиште</a:t>
            </a:r>
            <a:r>
              <a:rPr lang="en-US" dirty="0"/>
              <a:t> </a:t>
            </a:r>
            <a:r>
              <a:rPr lang="en-US" dirty="0" err="1"/>
              <a:t>Зимбабвеа</a:t>
            </a:r>
            <a:r>
              <a:rPr lang="en-US" dirty="0"/>
              <a:t>.</a:t>
            </a:r>
            <a:endParaRPr lang="sr-Latn-RS" dirty="0"/>
          </a:p>
        </p:txBody>
      </p:sp>
    </p:spTree>
    <p:extLst>
      <p:ext uri="{BB962C8B-B14F-4D97-AF65-F5344CB8AC3E}">
        <p14:creationId xmlns="" xmlns:p14="http://schemas.microsoft.com/office/powerpoint/2010/main" val="2374010319"/>
      </p:ext>
    </p:extLst>
  </p:cSld>
  <p:clrMapOvr>
    <a:masterClrMapping/>
  </p:clrMapOvr>
  <p:transition>
    <p:dissolve/>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8077200" cy="6477000"/>
          </a:xfrm>
        </p:spPr>
        <p:txBody>
          <a:bodyPr>
            <a:normAutofit/>
          </a:bodyPr>
          <a:lstStyle/>
          <a:p>
            <a:pPr algn="l"/>
            <a:r>
              <a:rPr lang="en-US" sz="2800" dirty="0" err="1" smtClean="0"/>
              <a:t>Објекти</a:t>
            </a:r>
            <a:r>
              <a:rPr lang="en-US" sz="2800" dirty="0" smtClean="0"/>
              <a:t> </a:t>
            </a:r>
            <a:r>
              <a:rPr lang="en-US" sz="2800" dirty="0" err="1" smtClean="0"/>
              <a:t>који</a:t>
            </a:r>
            <a:r>
              <a:rPr lang="en-US" sz="2800" dirty="0" smtClean="0"/>
              <a:t> </a:t>
            </a:r>
            <a:r>
              <a:rPr lang="en-US" sz="2800" dirty="0" err="1" smtClean="0"/>
              <a:t>су</a:t>
            </a:r>
            <a:r>
              <a:rPr lang="en-US" sz="2800" dirty="0" smtClean="0"/>
              <a:t> </a:t>
            </a:r>
            <a:r>
              <a:rPr lang="en-US" sz="2800" dirty="0" err="1" smtClean="0"/>
              <a:t>најлакши</a:t>
            </a:r>
            <a:r>
              <a:rPr lang="en-US" sz="2800" dirty="0" smtClean="0"/>
              <a:t> и </a:t>
            </a:r>
            <a:r>
              <a:rPr lang="en-US" sz="2800" dirty="0" err="1" smtClean="0"/>
              <a:t>најповољнији</a:t>
            </a:r>
            <a:r>
              <a:rPr lang="en-US" sz="2800" dirty="0" smtClean="0"/>
              <a:t> </a:t>
            </a:r>
            <a:r>
              <a:rPr lang="en-US" sz="2800" dirty="0" err="1" smtClean="0"/>
              <a:t>за</a:t>
            </a:r>
            <a:r>
              <a:rPr lang="en-US" sz="2800" dirty="0" smtClean="0"/>
              <a:t> </a:t>
            </a:r>
            <a:r>
              <a:rPr lang="en-US" sz="2800" dirty="0" err="1" smtClean="0"/>
              <a:t>добро</a:t>
            </a:r>
            <a:r>
              <a:rPr lang="en-US" sz="2800" dirty="0" smtClean="0"/>
              <a:t> и </a:t>
            </a:r>
            <a:r>
              <a:rPr lang="en-US" sz="2800" dirty="0" err="1" smtClean="0"/>
              <a:t>масовно</a:t>
            </a:r>
            <a:r>
              <a:rPr lang="en-US" sz="2800" dirty="0" smtClean="0"/>
              <a:t> </a:t>
            </a:r>
            <a:r>
              <a:rPr lang="en-US" sz="2800" dirty="0" err="1" smtClean="0"/>
              <a:t>примењивање</a:t>
            </a:r>
            <a:r>
              <a:rPr lang="en-US" sz="2800" dirty="0" smtClean="0"/>
              <a:t> </a:t>
            </a:r>
            <a:r>
              <a:rPr lang="en-US" sz="2800" dirty="0" err="1" smtClean="0"/>
              <a:t>биолошког</a:t>
            </a:r>
            <a:r>
              <a:rPr lang="en-US" sz="2800" dirty="0" smtClean="0"/>
              <a:t> </a:t>
            </a:r>
            <a:r>
              <a:rPr lang="en-US" sz="2800" dirty="0" err="1" smtClean="0"/>
              <a:t>оружји</a:t>
            </a:r>
            <a:r>
              <a:rPr lang="en-US" sz="2800" dirty="0" smtClean="0"/>
              <a:t> </a:t>
            </a:r>
            <a:r>
              <a:rPr lang="en-US" sz="2800" dirty="0" err="1" smtClean="0"/>
              <a:t>су</a:t>
            </a:r>
            <a:r>
              <a:rPr lang="en-US" sz="2800" dirty="0" smtClean="0"/>
              <a:t> </a:t>
            </a:r>
            <a:r>
              <a:rPr lang="en-US" sz="2800" dirty="0" err="1" smtClean="0"/>
              <a:t>затворени</a:t>
            </a:r>
            <a:r>
              <a:rPr lang="en-US" sz="2800" dirty="0" smtClean="0"/>
              <a:t> </a:t>
            </a:r>
            <a:r>
              <a:rPr lang="en-US" sz="2800" dirty="0" err="1" smtClean="0"/>
              <a:t>простори</a:t>
            </a:r>
            <a:r>
              <a:rPr lang="en-US" sz="2800" dirty="0" smtClean="0"/>
              <a:t> ( </a:t>
            </a:r>
            <a:r>
              <a:rPr lang="en-US" sz="2800" dirty="0" err="1" smtClean="0"/>
              <a:t>биоскопске</a:t>
            </a:r>
            <a:r>
              <a:rPr lang="en-US" sz="2800" dirty="0" smtClean="0"/>
              <a:t> </a:t>
            </a:r>
            <a:r>
              <a:rPr lang="en-US" sz="2800" dirty="0" err="1" smtClean="0"/>
              <a:t>дворане</a:t>
            </a:r>
            <a:r>
              <a:rPr lang="en-US" sz="2800" dirty="0" smtClean="0"/>
              <a:t>, </a:t>
            </a:r>
            <a:r>
              <a:rPr lang="en-US" sz="2800" dirty="0" err="1" smtClean="0"/>
              <a:t>спортске</a:t>
            </a:r>
            <a:r>
              <a:rPr lang="en-US" sz="2800" dirty="0" smtClean="0"/>
              <a:t> </a:t>
            </a:r>
            <a:r>
              <a:rPr lang="en-US" sz="2800" dirty="0" err="1" smtClean="0"/>
              <a:t>хале</a:t>
            </a:r>
            <a:r>
              <a:rPr lang="en-US" sz="2800" dirty="0" smtClean="0"/>
              <a:t>, </a:t>
            </a:r>
            <a:r>
              <a:rPr lang="en-US" sz="2800" dirty="0" err="1" smtClean="0"/>
              <a:t>касарне</a:t>
            </a:r>
            <a:r>
              <a:rPr lang="en-US" sz="2800" dirty="0" smtClean="0"/>
              <a:t>, </a:t>
            </a:r>
            <a:r>
              <a:rPr lang="en-US" sz="2800" dirty="0" err="1" smtClean="0"/>
              <a:t>интернати</a:t>
            </a:r>
            <a:r>
              <a:rPr lang="en-US" sz="2800" dirty="0" smtClean="0"/>
              <a:t>, </a:t>
            </a:r>
            <a:r>
              <a:rPr lang="en-US" sz="2800" dirty="0" err="1" smtClean="0"/>
              <a:t>аутобуси</a:t>
            </a:r>
            <a:r>
              <a:rPr lang="en-US" sz="2800" dirty="0" smtClean="0"/>
              <a:t>, </a:t>
            </a:r>
            <a:r>
              <a:rPr lang="en-US" sz="2800" dirty="0" err="1" smtClean="0"/>
              <a:t>возови</a:t>
            </a:r>
            <a:r>
              <a:rPr lang="en-US" sz="2800" dirty="0" smtClean="0"/>
              <a:t>, </a:t>
            </a:r>
            <a:r>
              <a:rPr lang="en-US" sz="2800" dirty="0" err="1" smtClean="0"/>
              <a:t>подземне</a:t>
            </a:r>
            <a:r>
              <a:rPr lang="en-US" sz="2800" dirty="0" smtClean="0"/>
              <a:t> </a:t>
            </a:r>
            <a:r>
              <a:rPr lang="en-US" sz="2800" dirty="0" err="1" smtClean="0"/>
              <a:t>железнице</a:t>
            </a:r>
            <a:r>
              <a:rPr lang="en-US" sz="2800" dirty="0" smtClean="0"/>
              <a:t> </a:t>
            </a:r>
            <a:r>
              <a:rPr lang="en-US" sz="2800" dirty="0" err="1" smtClean="0"/>
              <a:t>као</a:t>
            </a:r>
            <a:r>
              <a:rPr lang="en-US" sz="2800" dirty="0" smtClean="0"/>
              <a:t> и </a:t>
            </a:r>
            <a:r>
              <a:rPr lang="en-US" sz="2800" dirty="0" err="1" smtClean="0"/>
              <a:t>остала</a:t>
            </a:r>
            <a:r>
              <a:rPr lang="en-US" sz="2800" dirty="0" smtClean="0"/>
              <a:t> </a:t>
            </a:r>
            <a:r>
              <a:rPr lang="en-US" sz="2800" dirty="0" err="1" smtClean="0"/>
              <a:t>места</a:t>
            </a:r>
            <a:r>
              <a:rPr lang="en-US" sz="2800" dirty="0" smtClean="0"/>
              <a:t> </a:t>
            </a:r>
            <a:r>
              <a:rPr lang="en-US" sz="2800" dirty="0" err="1" smtClean="0"/>
              <a:t>масовног</a:t>
            </a:r>
            <a:r>
              <a:rPr lang="en-US" sz="2800" dirty="0" smtClean="0"/>
              <a:t> </a:t>
            </a:r>
            <a:r>
              <a:rPr lang="en-US" sz="2800" dirty="0" err="1" smtClean="0"/>
              <a:t>окупљања</a:t>
            </a:r>
            <a:r>
              <a:rPr lang="en-US" sz="2800" dirty="0" smtClean="0"/>
              <a:t> </a:t>
            </a:r>
            <a:r>
              <a:rPr lang="en-US" sz="2800" dirty="0" err="1" smtClean="0"/>
              <a:t>људи</a:t>
            </a:r>
            <a:r>
              <a:rPr lang="en-US" sz="2800" dirty="0" smtClean="0"/>
              <a:t> ). </a:t>
            </a:r>
            <a:r>
              <a:rPr lang="sr-Cyrl-RS" sz="2800" dirty="0" smtClean="0"/>
              <a:t/>
            </a:r>
            <a:br>
              <a:rPr lang="sr-Cyrl-RS" sz="2800" dirty="0" smtClean="0"/>
            </a:br>
            <a:r>
              <a:rPr lang="en-US" sz="2800" dirty="0" err="1" smtClean="0"/>
              <a:t>Из</a:t>
            </a:r>
            <a:r>
              <a:rPr lang="en-US" sz="2800" dirty="0" smtClean="0"/>
              <a:t> </a:t>
            </a:r>
            <a:r>
              <a:rPr lang="en-US" sz="2800" dirty="0" err="1"/>
              <a:t>тог</a:t>
            </a:r>
            <a:r>
              <a:rPr lang="en-US" sz="2800" dirty="0"/>
              <a:t> </a:t>
            </a:r>
            <a:r>
              <a:rPr lang="en-US" sz="2800" dirty="0" err="1"/>
              <a:t>разлога</a:t>
            </a:r>
            <a:r>
              <a:rPr lang="en-US" sz="2800" dirty="0"/>
              <a:t> </a:t>
            </a:r>
            <a:r>
              <a:rPr lang="en-US" sz="2800" dirty="0" err="1"/>
              <a:t>такве</a:t>
            </a:r>
            <a:r>
              <a:rPr lang="en-US" sz="2800" dirty="0"/>
              <a:t> </a:t>
            </a:r>
            <a:r>
              <a:rPr lang="en-US" sz="2800" dirty="0" err="1"/>
              <a:t>објекте</a:t>
            </a:r>
            <a:r>
              <a:rPr lang="en-US" sz="2800" dirty="0"/>
              <a:t> и </a:t>
            </a:r>
            <a:r>
              <a:rPr lang="en-US" sz="2800" dirty="0" err="1"/>
              <a:t>дешавања</a:t>
            </a:r>
            <a:r>
              <a:rPr lang="en-US" sz="2800" dirty="0"/>
              <a:t> </a:t>
            </a:r>
            <a:r>
              <a:rPr lang="en-US" sz="2800" dirty="0" err="1"/>
              <a:t>са</a:t>
            </a:r>
            <a:r>
              <a:rPr lang="en-US" sz="2800" dirty="0"/>
              <a:t> </a:t>
            </a:r>
            <a:r>
              <a:rPr lang="en-US" sz="2800" dirty="0" err="1"/>
              <a:t>великом</a:t>
            </a:r>
            <a:r>
              <a:rPr lang="en-US" sz="2800" dirty="0"/>
              <a:t> </a:t>
            </a:r>
            <a:r>
              <a:rPr lang="en-US" sz="2800" dirty="0" err="1"/>
              <a:t>окупљеношћу</a:t>
            </a:r>
            <a:r>
              <a:rPr lang="en-US" sz="2800" dirty="0"/>
              <a:t> </a:t>
            </a:r>
            <a:r>
              <a:rPr lang="sr-Cyrl-RS" sz="2800" dirty="0" err="1" smtClean="0"/>
              <a:t>љ</a:t>
            </a:r>
            <a:r>
              <a:rPr lang="en-US" sz="2800" dirty="0" err="1" smtClean="0"/>
              <a:t>уди</a:t>
            </a:r>
            <a:r>
              <a:rPr lang="en-US" sz="2800" dirty="0" smtClean="0"/>
              <a:t> </a:t>
            </a:r>
            <a:r>
              <a:rPr lang="en-US" sz="2800" dirty="0" err="1"/>
              <a:t>треба</a:t>
            </a:r>
            <a:r>
              <a:rPr lang="en-US" sz="2800" dirty="0"/>
              <a:t> </a:t>
            </a:r>
            <a:r>
              <a:rPr lang="en-US" sz="2800" dirty="0" err="1"/>
              <a:t>посебним</a:t>
            </a:r>
            <a:r>
              <a:rPr lang="en-US" sz="2800" dirty="0"/>
              <a:t> </a:t>
            </a:r>
            <a:r>
              <a:rPr lang="en-US" sz="2800" dirty="0" err="1"/>
              <a:t>мерама</a:t>
            </a:r>
            <a:r>
              <a:rPr lang="en-US" sz="2800" dirty="0"/>
              <a:t> </a:t>
            </a:r>
            <a:r>
              <a:rPr lang="en-US" sz="2800" dirty="0" err="1"/>
              <a:t>обезбеђивати</a:t>
            </a:r>
            <a:r>
              <a:rPr lang="en-US" sz="2800" dirty="0"/>
              <a:t> и у </a:t>
            </a:r>
            <a:r>
              <a:rPr lang="en-US" sz="2800" dirty="0" err="1"/>
              <a:t>напред</a:t>
            </a:r>
            <a:r>
              <a:rPr lang="en-US" sz="2800" dirty="0"/>
              <a:t> </a:t>
            </a:r>
            <a:r>
              <a:rPr lang="en-US" sz="2800" dirty="0" err="1"/>
              <a:t>предвидети</a:t>
            </a:r>
            <a:r>
              <a:rPr lang="en-US" sz="2800" dirty="0"/>
              <a:t> </a:t>
            </a:r>
            <a:r>
              <a:rPr lang="en-US" sz="2800" dirty="0" err="1"/>
              <a:t>могуће</a:t>
            </a:r>
            <a:r>
              <a:rPr lang="en-US" sz="2800" dirty="0"/>
              <a:t> </a:t>
            </a:r>
            <a:r>
              <a:rPr lang="en-US" sz="2800" dirty="0" err="1"/>
              <a:t>последице</a:t>
            </a:r>
            <a:r>
              <a:rPr lang="en-US" sz="2800" dirty="0"/>
              <a:t> </a:t>
            </a:r>
            <a:r>
              <a:rPr lang="en-US" sz="2800" dirty="0" err="1"/>
              <a:t>као</a:t>
            </a:r>
            <a:r>
              <a:rPr lang="en-US" sz="2800" dirty="0"/>
              <a:t> и </a:t>
            </a:r>
            <a:r>
              <a:rPr lang="en-US" sz="2800" dirty="0" err="1"/>
              <a:t>валидно</a:t>
            </a:r>
            <a:r>
              <a:rPr lang="en-US" sz="2800" dirty="0"/>
              <a:t> </a:t>
            </a:r>
            <a:r>
              <a:rPr lang="en-US" sz="2800" dirty="0" err="1"/>
              <a:t>леченје</a:t>
            </a:r>
            <a:r>
              <a:rPr lang="en-US" sz="2800" dirty="0"/>
              <a:t>, </a:t>
            </a:r>
            <a:r>
              <a:rPr lang="en-US" sz="2800" dirty="0" err="1"/>
              <a:t>превенцију</a:t>
            </a:r>
            <a:r>
              <a:rPr lang="en-US" sz="2800" dirty="0"/>
              <a:t> </a:t>
            </a:r>
            <a:r>
              <a:rPr lang="en-US" sz="2800" dirty="0" err="1"/>
              <a:t>лечења</a:t>
            </a:r>
            <a:r>
              <a:rPr lang="en-US" sz="2800" dirty="0"/>
              <a:t> и </a:t>
            </a:r>
            <a:r>
              <a:rPr lang="en-US" sz="2800" dirty="0" err="1"/>
              <a:t>брзу</a:t>
            </a:r>
            <a:r>
              <a:rPr lang="en-US" sz="2800" dirty="0"/>
              <a:t> </a:t>
            </a:r>
            <a:r>
              <a:rPr lang="en-US" sz="2800" dirty="0" err="1"/>
              <a:t>евакуацију</a:t>
            </a:r>
            <a:r>
              <a:rPr lang="en-US" sz="2800" dirty="0"/>
              <a:t> </a:t>
            </a:r>
            <a:r>
              <a:rPr lang="en-US" sz="2800" dirty="0" err="1"/>
              <a:t>масовно</a:t>
            </a:r>
            <a:r>
              <a:rPr lang="en-US" sz="2800" dirty="0"/>
              <a:t> </a:t>
            </a:r>
            <a:r>
              <a:rPr lang="en-US" sz="2800" dirty="0" err="1"/>
              <a:t>окупљених</a:t>
            </a:r>
            <a:r>
              <a:rPr lang="en-US" sz="2800" dirty="0"/>
              <a:t> </a:t>
            </a:r>
            <a:r>
              <a:rPr lang="en-US" sz="2800" dirty="0" err="1"/>
              <a:t>људи</a:t>
            </a:r>
            <a:r>
              <a:rPr lang="en-US" sz="2800" dirty="0"/>
              <a:t>.</a:t>
            </a:r>
          </a:p>
        </p:txBody>
      </p:sp>
    </p:spTree>
    <p:extLst>
      <p:ext uri="{BB962C8B-B14F-4D97-AF65-F5344CB8AC3E}">
        <p14:creationId xmlns="" xmlns:p14="http://schemas.microsoft.com/office/powerpoint/2010/main" val="3451387767"/>
      </p:ext>
    </p:extLst>
  </p:cSld>
  <p:clrMapOvr>
    <a:masterClrMapping/>
  </p:clrMapOvr>
  <p:transition>
    <p:strips/>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err="1" smtClean="0">
                <a:latin typeface="Batang" pitchFamily="18" charset="-127"/>
                <a:ea typeface="Batang" pitchFamily="18" charset="-127"/>
              </a:rPr>
              <a:t>Вируси</a:t>
            </a:r>
            <a:r>
              <a:rPr lang="en-GB" dirty="0" smtClean="0">
                <a:latin typeface="Batang" pitchFamily="18" charset="-127"/>
                <a:ea typeface="Batang" pitchFamily="18" charset="-127"/>
              </a:rPr>
              <a:t> </a:t>
            </a:r>
            <a:r>
              <a:rPr lang="en-GB" dirty="0" err="1" smtClean="0">
                <a:latin typeface="Batang" pitchFamily="18" charset="-127"/>
                <a:ea typeface="Batang" pitchFamily="18" charset="-127"/>
              </a:rPr>
              <a:t>као</a:t>
            </a:r>
            <a:r>
              <a:rPr lang="en-GB" dirty="0" smtClean="0">
                <a:latin typeface="Batang" pitchFamily="18" charset="-127"/>
                <a:ea typeface="Batang" pitchFamily="18" charset="-127"/>
              </a:rPr>
              <a:t> </a:t>
            </a:r>
            <a:r>
              <a:rPr lang="en-GB" dirty="0" err="1" smtClean="0">
                <a:latin typeface="Batang" pitchFamily="18" charset="-127"/>
                <a:ea typeface="Batang" pitchFamily="18" charset="-127"/>
              </a:rPr>
              <a:t>биолошко</a:t>
            </a:r>
            <a:r>
              <a:rPr lang="en-GB" dirty="0" smtClean="0">
                <a:latin typeface="Batang" pitchFamily="18" charset="-127"/>
                <a:ea typeface="Batang" pitchFamily="18" charset="-127"/>
              </a:rPr>
              <a:t> </a:t>
            </a:r>
            <a:r>
              <a:rPr lang="en-GB" dirty="0" err="1" smtClean="0">
                <a:latin typeface="Batang" pitchFamily="18" charset="-127"/>
                <a:ea typeface="Batang" pitchFamily="18" charset="-127"/>
              </a:rPr>
              <a:t>оружије</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pPr algn="just"/>
            <a:r>
              <a:rPr lang="en-GB" dirty="0" err="1" smtClean="0">
                <a:latin typeface="Times New Roman" pitchFamily="18" charset="0"/>
                <a:ea typeface="Batang" pitchFamily="18" charset="-127"/>
                <a:cs typeface="Times New Roman" pitchFamily="18" charset="0"/>
              </a:rPr>
              <a:t>Најчешће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коришћене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врсте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вируса</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од</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стране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терористичких</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група</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су</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вирус</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вариоле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велике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богиње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вирус</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жуте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грознице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алфавируси</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венецуелански</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енцефаломијелитис</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источни</a:t>
            </a:r>
            <a:r>
              <a:rPr lang="en-GB" dirty="0" smtClean="0">
                <a:latin typeface="Times New Roman" pitchFamily="18" charset="0"/>
                <a:ea typeface="Batang" pitchFamily="18" charset="-127"/>
                <a:cs typeface="Times New Roman" pitchFamily="18" charset="0"/>
              </a:rPr>
              <a:t> и </a:t>
            </a:r>
            <a:r>
              <a:rPr lang="en-GB" dirty="0" err="1" smtClean="0">
                <a:latin typeface="Times New Roman" pitchFamily="18" charset="0"/>
                <a:ea typeface="Batang" pitchFamily="18" charset="-127"/>
                <a:cs typeface="Times New Roman" pitchFamily="18" charset="0"/>
              </a:rPr>
              <a:t>западни</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коњски</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енцефаломијелитис</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филовируси</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ебола</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марбург</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хеморагијска</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грозница</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вируси</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узрочници</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крпељских</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енцефалитиса</a:t>
            </a:r>
            <a:r>
              <a:rPr lang="en-GB" dirty="0" smtClean="0">
                <a:latin typeface="Times New Roman" pitchFamily="18" charset="0"/>
                <a:ea typeface="Batang" pitchFamily="18" charset="-127"/>
                <a:cs typeface="Times New Roman" pitchFamily="18" charset="0"/>
              </a:rPr>
              <a:t> и </a:t>
            </a:r>
            <a:r>
              <a:rPr lang="en-GB" dirty="0" err="1" smtClean="0">
                <a:latin typeface="Times New Roman" pitchFamily="18" charset="0"/>
                <a:ea typeface="Batang" pitchFamily="18" charset="-127"/>
                <a:cs typeface="Times New Roman" pitchFamily="18" charset="0"/>
              </a:rPr>
              <a:t>хеморагијских</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грозница</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хантавирус</a:t>
            </a:r>
            <a:r>
              <a:rPr lang="en-GB" dirty="0" smtClean="0">
                <a:latin typeface="Times New Roman" pitchFamily="18" charset="0"/>
                <a:ea typeface="Batang" pitchFamily="18" charset="-127"/>
                <a:cs typeface="Times New Roman" pitchFamily="18" charset="0"/>
              </a:rPr>
              <a:t> и </a:t>
            </a:r>
            <a:r>
              <a:rPr lang="en-GB" dirty="0" err="1" smtClean="0">
                <a:latin typeface="Times New Roman" pitchFamily="18" charset="0"/>
                <a:ea typeface="Batang" pitchFamily="18" charset="-127"/>
                <a:cs typeface="Times New Roman" pitchFamily="18" charset="0"/>
              </a:rPr>
              <a:t>тд</a:t>
            </a:r>
            <a:r>
              <a:rPr lang="en-GB" dirty="0" smtClean="0">
                <a:latin typeface="Times New Roman" pitchFamily="18" charset="0"/>
                <a:ea typeface="Batang" pitchFamily="18" charset="-127"/>
                <a:cs typeface="Times New Roman" pitchFamily="18" charset="0"/>
              </a:rPr>
              <a:t>.</a:t>
            </a:r>
            <a:endParaRPr lang="en-US" dirty="0">
              <a:latin typeface="Times New Roman" pitchFamily="18" charset="0"/>
              <a:ea typeface="Batang" pitchFamily="18" charset="-127"/>
              <a:cs typeface="Times New Roman" pitchFamily="18" charset="0"/>
            </a:endParaRPr>
          </a:p>
        </p:txBody>
      </p:sp>
    </p:spTree>
    <p:extLst>
      <p:ext uri="{BB962C8B-B14F-4D97-AF65-F5344CB8AC3E}">
        <p14:creationId xmlns="" xmlns:p14="http://schemas.microsoft.com/office/powerpoint/2010/main" val="4287101948"/>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latin typeface="Batang" pitchFamily="18" charset="-127"/>
                <a:ea typeface="Batang" pitchFamily="18" charset="-127"/>
              </a:rPr>
              <a:t>Велике</a:t>
            </a:r>
            <a:r>
              <a:rPr lang="en-GB" dirty="0" smtClean="0">
                <a:latin typeface="Batang" pitchFamily="18" charset="-127"/>
                <a:ea typeface="Batang" pitchFamily="18" charset="-127"/>
              </a:rPr>
              <a:t> </a:t>
            </a:r>
            <a:r>
              <a:rPr lang="en-GB" dirty="0" err="1" smtClean="0">
                <a:latin typeface="Batang" pitchFamily="18" charset="-127"/>
                <a:ea typeface="Batang" pitchFamily="18" charset="-127"/>
              </a:rPr>
              <a:t>богиње</a:t>
            </a:r>
            <a:endParaRPr lang="en-US" dirty="0">
              <a:latin typeface="Batang" pitchFamily="18" charset="-127"/>
              <a:ea typeface="Batang" pitchFamily="18" charset="-127"/>
            </a:endParaRPr>
          </a:p>
        </p:txBody>
      </p:sp>
      <p:sp>
        <p:nvSpPr>
          <p:cNvPr id="3" name="Content Placeholder 2"/>
          <p:cNvSpPr>
            <a:spLocks noGrp="1"/>
          </p:cNvSpPr>
          <p:nvPr>
            <p:ph idx="1"/>
          </p:nvPr>
        </p:nvSpPr>
        <p:spPr/>
        <p:txBody>
          <a:bodyPr>
            <a:normAutofit lnSpcReduction="10000"/>
          </a:bodyPr>
          <a:lstStyle/>
          <a:p>
            <a:pPr>
              <a:buFont typeface="Wingdings" pitchFamily="2" charset="2"/>
              <a:buChar char="v"/>
            </a:pPr>
            <a:r>
              <a:rPr lang="sr-Cyrl-RS" dirty="0" smtClean="0">
                <a:latin typeface="Times New Roman" pitchFamily="18" charset="0"/>
                <a:ea typeface="Batang" pitchFamily="18" charset="-127"/>
                <a:cs typeface="Times New Roman" pitchFamily="18" charset="0"/>
              </a:rPr>
              <a:t>Изазивач је вариола вирус</a:t>
            </a:r>
          </a:p>
          <a:p>
            <a:pPr>
              <a:buFont typeface="Wingdings" pitchFamily="2" charset="2"/>
              <a:buChar char="v"/>
            </a:pPr>
            <a:r>
              <a:rPr lang="sr-Cyrl-RS" dirty="0" smtClean="0">
                <a:latin typeface="Times New Roman" pitchFamily="18" charset="0"/>
                <a:ea typeface="Batang" pitchFamily="18" charset="-127"/>
                <a:cs typeface="Times New Roman" pitchFamily="18" charset="0"/>
              </a:rPr>
              <a:t>Према СЗО искорењене 1980.</a:t>
            </a:r>
          </a:p>
          <a:p>
            <a:pPr>
              <a:buFont typeface="Wingdings" pitchFamily="2" charset="2"/>
              <a:buChar char="v"/>
            </a:pPr>
            <a:r>
              <a:rPr lang="sr-Cyrl-RS" dirty="0" smtClean="0">
                <a:latin typeface="Times New Roman" pitchFamily="18" charset="0"/>
                <a:ea typeface="Batang" pitchFamily="18" charset="-127"/>
                <a:cs typeface="Times New Roman" pitchFamily="18" charset="0"/>
              </a:rPr>
              <a:t>Последњи случај Сомалија 1977.</a:t>
            </a:r>
          </a:p>
          <a:p>
            <a:pPr>
              <a:buFont typeface="Wingdings" pitchFamily="2" charset="2"/>
              <a:buChar char="v"/>
            </a:pPr>
            <a:r>
              <a:rPr lang="sr-Cyrl-RS" dirty="0" smtClean="0">
                <a:latin typeface="Times New Roman" pitchFamily="18" charset="0"/>
                <a:ea typeface="Batang" pitchFamily="18" charset="-127"/>
                <a:cs typeface="Times New Roman" pitchFamily="18" charset="0"/>
              </a:rPr>
              <a:t>Инкубација 7-17 дана</a:t>
            </a:r>
          </a:p>
          <a:p>
            <a:pPr>
              <a:buFont typeface="Wingdings" pitchFamily="2" charset="2"/>
              <a:buChar char="v"/>
            </a:pPr>
            <a:r>
              <a:rPr lang="sr-Cyrl-RS" dirty="0" smtClean="0">
                <a:latin typeface="Times New Roman" pitchFamily="18" charset="0"/>
                <a:ea typeface="Batang" pitchFamily="18" charset="-127"/>
                <a:cs typeface="Times New Roman" pitchFamily="18" charset="0"/>
              </a:rPr>
              <a:t>Нема адекватне терапије</a:t>
            </a:r>
          </a:p>
          <a:p>
            <a:pPr>
              <a:buFont typeface="Wingdings" pitchFamily="2" charset="2"/>
              <a:buChar char="v"/>
            </a:pPr>
            <a:r>
              <a:rPr lang="sr-Cyrl-RS" dirty="0" smtClean="0">
                <a:latin typeface="Times New Roman" pitchFamily="18" charset="0"/>
                <a:ea typeface="Batang" pitchFamily="18" charset="-127"/>
                <a:cs typeface="Times New Roman" pitchFamily="18" charset="0"/>
              </a:rPr>
              <a:t>Заштита је вакцинација</a:t>
            </a:r>
          </a:p>
          <a:p>
            <a:pPr>
              <a:buFont typeface="Wingdings" pitchFamily="2" charset="2"/>
              <a:buChar char="v"/>
            </a:pPr>
            <a:r>
              <a:rPr lang="en-US" dirty="0" err="1" smtClean="0">
                <a:latin typeface="Times New Roman" pitchFamily="18" charset="0"/>
                <a:ea typeface="Batang" pitchFamily="18" charset="-127"/>
                <a:cs typeface="Times New Roman" pitchFamily="18" charset="0"/>
              </a:rPr>
              <a:t>Variola</a:t>
            </a:r>
            <a:r>
              <a:rPr lang="en-US" dirty="0" smtClean="0">
                <a:latin typeface="Times New Roman" pitchFamily="18" charset="0"/>
                <a:ea typeface="Batang" pitchFamily="18" charset="-127"/>
                <a:cs typeface="Times New Roman" pitchFamily="18" charset="0"/>
              </a:rPr>
              <a:t> </a:t>
            </a:r>
            <a:r>
              <a:rPr lang="en-US" dirty="0" err="1" smtClean="0">
                <a:latin typeface="Times New Roman" pitchFamily="18" charset="0"/>
                <a:ea typeface="Batang" pitchFamily="18" charset="-127"/>
                <a:cs typeface="Times New Roman" pitchFamily="18" charset="0"/>
              </a:rPr>
              <a:t>vera</a:t>
            </a:r>
            <a:r>
              <a:rPr lang="en-US" dirty="0" smtClean="0">
                <a:latin typeface="Times New Roman" pitchFamily="18" charset="0"/>
                <a:ea typeface="Batang" pitchFamily="18" charset="-127"/>
                <a:cs typeface="Times New Roman" pitchFamily="18" charset="0"/>
              </a:rPr>
              <a:t> major</a:t>
            </a:r>
            <a:endParaRPr lang="sr-Cyrl-RS" dirty="0" smtClean="0">
              <a:latin typeface="Times New Roman" pitchFamily="18" charset="0"/>
              <a:ea typeface="Batang" pitchFamily="18" charset="-127"/>
              <a:cs typeface="Times New Roman" pitchFamily="18" charset="0"/>
            </a:endParaRPr>
          </a:p>
          <a:p>
            <a:pPr>
              <a:buFont typeface="Wingdings" pitchFamily="2" charset="2"/>
              <a:buChar char="v"/>
            </a:pPr>
            <a:r>
              <a:rPr lang="sr-Cyrl-RS" dirty="0" smtClean="0">
                <a:latin typeface="Times New Roman" pitchFamily="18" charset="0"/>
                <a:ea typeface="Batang" pitchFamily="18" charset="-127"/>
                <a:cs typeface="Times New Roman" pitchFamily="18" charset="0"/>
              </a:rPr>
              <a:t>Подоблик мајмунске богиње </a:t>
            </a:r>
            <a:endParaRPr lang="en-US" dirty="0">
              <a:latin typeface="Times New Roman" pitchFamily="18" charset="0"/>
              <a:ea typeface="Batang" pitchFamily="18" charset="-127"/>
              <a:cs typeface="Times New Roman" pitchFamily="18" charset="0"/>
            </a:endParaRPr>
          </a:p>
        </p:txBody>
      </p:sp>
    </p:spTree>
    <p:extLst>
      <p:ext uri="{BB962C8B-B14F-4D97-AF65-F5344CB8AC3E}">
        <p14:creationId xmlns="" xmlns:p14="http://schemas.microsoft.com/office/powerpoint/2010/main" val="1639611857"/>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err="1" smtClean="0">
                <a:latin typeface="Batang" pitchFamily="18" charset="-127"/>
                <a:ea typeface="Batang" pitchFamily="18" charset="-127"/>
              </a:rPr>
              <a:t>Енцефалитиси</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pPr>
              <a:buFont typeface="Wingdings" pitchFamily="2" charset="2"/>
              <a:buChar char="v"/>
            </a:pPr>
            <a:r>
              <a:rPr lang="en-GB" dirty="0" err="1" smtClean="0">
                <a:latin typeface="Times New Roman" pitchFamily="18" charset="0"/>
                <a:ea typeface="Batang" pitchFamily="18" charset="-127"/>
                <a:cs typeface="Times New Roman" pitchFamily="18" charset="0"/>
              </a:rPr>
              <a:t>венецуелански</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коњски</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енцефалитиса</a:t>
            </a:r>
            <a:r>
              <a:rPr lang="en-GB" dirty="0" smtClean="0">
                <a:latin typeface="Times New Roman" pitchFamily="18" charset="0"/>
                <a:ea typeface="Batang" pitchFamily="18" charset="-127"/>
                <a:cs typeface="Times New Roman" pitchFamily="18" charset="0"/>
              </a:rPr>
              <a:t> </a:t>
            </a:r>
            <a:endParaRPr lang="sr-Cyrl-RS" dirty="0" smtClean="0">
              <a:latin typeface="Times New Roman" pitchFamily="18" charset="0"/>
              <a:ea typeface="Batang" pitchFamily="18" charset="-127"/>
              <a:cs typeface="Times New Roman" pitchFamily="18" charset="0"/>
            </a:endParaRPr>
          </a:p>
          <a:p>
            <a:pPr>
              <a:buFont typeface="Wingdings" pitchFamily="2" charset="2"/>
              <a:buChar char="v"/>
            </a:pPr>
            <a:r>
              <a:rPr lang="en-GB" dirty="0" err="1" smtClean="0">
                <a:latin typeface="Times New Roman" pitchFamily="18" charset="0"/>
                <a:ea typeface="Batang" pitchFamily="18" charset="-127"/>
                <a:cs typeface="Times New Roman" pitchFamily="18" charset="0"/>
              </a:rPr>
              <a:t>западни</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коњски</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енцефалитис</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вируса</a:t>
            </a:r>
            <a:r>
              <a:rPr lang="en-GB" dirty="0" smtClean="0">
                <a:latin typeface="Times New Roman" pitchFamily="18" charset="0"/>
                <a:ea typeface="Batang" pitchFamily="18" charset="-127"/>
                <a:cs typeface="Times New Roman" pitchFamily="18" charset="0"/>
              </a:rPr>
              <a:t> </a:t>
            </a:r>
            <a:endParaRPr lang="sr-Cyrl-RS" dirty="0" smtClean="0">
              <a:latin typeface="Times New Roman" pitchFamily="18" charset="0"/>
              <a:ea typeface="Batang" pitchFamily="18" charset="-127"/>
              <a:cs typeface="Times New Roman" pitchFamily="18" charset="0"/>
            </a:endParaRPr>
          </a:p>
          <a:p>
            <a:pPr>
              <a:buFont typeface="Wingdings" pitchFamily="2" charset="2"/>
              <a:buChar char="v"/>
            </a:pPr>
            <a:r>
              <a:rPr lang="en-GB" dirty="0" err="1" smtClean="0">
                <a:latin typeface="Times New Roman" pitchFamily="18" charset="0"/>
                <a:ea typeface="Batang" pitchFamily="18" charset="-127"/>
                <a:cs typeface="Times New Roman" pitchFamily="18" charset="0"/>
              </a:rPr>
              <a:t>источни</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коњски</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енцефалитис</a:t>
            </a:r>
            <a:endParaRPr lang="sr-Cyrl-RS" dirty="0" smtClean="0">
              <a:latin typeface="Times New Roman" pitchFamily="18" charset="0"/>
              <a:ea typeface="Batang" pitchFamily="18" charset="-127"/>
              <a:cs typeface="Times New Roman" pitchFamily="18" charset="0"/>
            </a:endParaRPr>
          </a:p>
          <a:p>
            <a:pPr>
              <a:buFont typeface="Wingdings" pitchFamily="2" charset="2"/>
              <a:buChar char="v"/>
            </a:pPr>
            <a:r>
              <a:rPr lang="en-GB" dirty="0" err="1" smtClean="0">
                <a:latin typeface="Times New Roman" pitchFamily="18" charset="0"/>
                <a:ea typeface="Batang" pitchFamily="18" charset="-127"/>
                <a:cs typeface="Times New Roman" pitchFamily="18" charset="0"/>
              </a:rPr>
              <a:t>појавили</a:t>
            </a:r>
            <a:r>
              <a:rPr lang="en-GB" dirty="0" smtClean="0">
                <a:latin typeface="Times New Roman" pitchFamily="18" charset="0"/>
                <a:ea typeface="Batang" pitchFamily="18" charset="-127"/>
                <a:cs typeface="Times New Roman" pitchFamily="18" charset="0"/>
              </a:rPr>
              <a:t> </a:t>
            </a:r>
            <a:r>
              <a:rPr lang="sr-Cyrl-RS" dirty="0" smtClean="0">
                <a:latin typeface="Times New Roman" pitchFamily="18" charset="0"/>
                <a:ea typeface="Batang" pitchFamily="18" charset="-127"/>
                <a:cs typeface="Times New Roman" pitchFamily="18" charset="0"/>
              </a:rPr>
              <a:t>су се </a:t>
            </a:r>
            <a:r>
              <a:rPr lang="en-GB" dirty="0" err="1" smtClean="0">
                <a:latin typeface="Times New Roman" pitchFamily="18" charset="0"/>
                <a:ea typeface="Batang" pitchFamily="18" charset="-127"/>
                <a:cs typeface="Times New Roman" pitchFamily="18" charset="0"/>
              </a:rPr>
              <a:t>код</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коња</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током</a:t>
            </a:r>
            <a:r>
              <a:rPr lang="en-GB" dirty="0" smtClean="0">
                <a:latin typeface="Times New Roman" pitchFamily="18" charset="0"/>
                <a:ea typeface="Batang" pitchFamily="18" charset="-127"/>
                <a:cs typeface="Times New Roman" pitchFamily="18" charset="0"/>
              </a:rPr>
              <a:t> 1930-их</a:t>
            </a:r>
            <a:endParaRPr lang="sr-Cyrl-RS" dirty="0" smtClean="0">
              <a:latin typeface="Times New Roman" pitchFamily="18" charset="0"/>
              <a:ea typeface="Batang" pitchFamily="18" charset="-127"/>
              <a:cs typeface="Times New Roman" pitchFamily="18" charset="0"/>
            </a:endParaRPr>
          </a:p>
          <a:p>
            <a:pPr>
              <a:buFont typeface="Wingdings" pitchFamily="2" charset="2"/>
              <a:buChar char="v"/>
            </a:pPr>
            <a:r>
              <a:rPr lang="sr-Cyrl-RS" dirty="0" smtClean="0">
                <a:latin typeface="Times New Roman" pitchFamily="18" charset="0"/>
                <a:ea typeface="Batang" pitchFamily="18" charset="-127"/>
                <a:cs typeface="Times New Roman" pitchFamily="18" charset="0"/>
              </a:rPr>
              <a:t>ВКЕ напада младе и старе,смртност до 35 %</a:t>
            </a:r>
          </a:p>
          <a:p>
            <a:pPr>
              <a:buFont typeface="Wingdings" pitchFamily="2" charset="2"/>
              <a:buChar char="v"/>
            </a:pPr>
            <a:r>
              <a:rPr lang="sr-Cyrl-RS" dirty="0" smtClean="0">
                <a:latin typeface="Times New Roman" pitchFamily="18" charset="0"/>
                <a:ea typeface="Batang" pitchFamily="18" charset="-127"/>
                <a:cs typeface="Times New Roman" pitchFamily="18" charset="0"/>
              </a:rPr>
              <a:t>ИКЕ смртност до 75 % код тешких облика</a:t>
            </a:r>
            <a:endParaRPr lang="en-US" dirty="0">
              <a:latin typeface="Times New Roman" pitchFamily="18" charset="0"/>
              <a:ea typeface="Batang" pitchFamily="18" charset="-127"/>
              <a:cs typeface="Times New Roman" pitchFamily="18" charset="0"/>
            </a:endParaRPr>
          </a:p>
        </p:txBody>
      </p:sp>
    </p:spTree>
    <p:extLst>
      <p:ext uri="{BB962C8B-B14F-4D97-AF65-F5344CB8AC3E}">
        <p14:creationId xmlns="" xmlns:p14="http://schemas.microsoft.com/office/powerpoint/2010/main" val="3277238445"/>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latin typeface="Batang" pitchFamily="18" charset="-127"/>
                <a:ea typeface="Batang" pitchFamily="18" charset="-127"/>
              </a:rPr>
              <a:t>Хеморагиске</a:t>
            </a:r>
            <a:r>
              <a:rPr lang="en-GB" dirty="0" smtClean="0">
                <a:latin typeface="Batang" pitchFamily="18" charset="-127"/>
                <a:ea typeface="Batang" pitchFamily="18" charset="-127"/>
              </a:rPr>
              <a:t> </a:t>
            </a:r>
            <a:r>
              <a:rPr lang="en-GB" dirty="0" err="1" smtClean="0">
                <a:latin typeface="Batang" pitchFamily="18" charset="-127"/>
                <a:ea typeface="Batang" pitchFamily="18" charset="-127"/>
              </a:rPr>
              <a:t>грознице</a:t>
            </a:r>
            <a:endParaRPr lang="en-US" dirty="0">
              <a:latin typeface="Batang" pitchFamily="18" charset="-127"/>
              <a:ea typeface="Batang" pitchFamily="18" charset="-127"/>
            </a:endParaRPr>
          </a:p>
        </p:txBody>
      </p:sp>
      <p:sp>
        <p:nvSpPr>
          <p:cNvPr id="3" name="Content Placeholder 2"/>
          <p:cNvSpPr>
            <a:spLocks noGrp="1"/>
          </p:cNvSpPr>
          <p:nvPr>
            <p:ph idx="1"/>
          </p:nvPr>
        </p:nvSpPr>
        <p:spPr/>
        <p:txBody>
          <a:bodyPr/>
          <a:lstStyle/>
          <a:p>
            <a:pPr>
              <a:buFont typeface="Wingdings" pitchFamily="2" charset="2"/>
              <a:buChar char="v"/>
            </a:pPr>
            <a:r>
              <a:rPr lang="en-GB" dirty="0" err="1" smtClean="0">
                <a:latin typeface="Times New Roman" pitchFamily="18" charset="0"/>
                <a:ea typeface="Batang" pitchFamily="18" charset="-127"/>
                <a:cs typeface="Times New Roman" pitchFamily="18" charset="0"/>
              </a:rPr>
              <a:t>Хеморагијску</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грозницу</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могу</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узроковати</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вируси</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из</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четири</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породице</a:t>
            </a:r>
            <a:r>
              <a:rPr lang="en-GB" dirty="0" smtClean="0">
                <a:latin typeface="Times New Roman" pitchFamily="18" charset="0"/>
                <a:ea typeface="Batang" pitchFamily="18" charset="-127"/>
                <a:cs typeface="Times New Roman" pitchFamily="18" charset="0"/>
              </a:rPr>
              <a:t> РНK-</a:t>
            </a:r>
            <a:r>
              <a:rPr lang="en-GB" dirty="0" err="1" smtClean="0">
                <a:latin typeface="Times New Roman" pitchFamily="18" charset="0"/>
                <a:ea typeface="Batang" pitchFamily="18" charset="-127"/>
                <a:cs typeface="Times New Roman" pitchFamily="18" charset="0"/>
              </a:rPr>
              <a:t>вируса</a:t>
            </a:r>
            <a:r>
              <a:rPr lang="en-GB" dirty="0" smtClean="0">
                <a:latin typeface="Times New Roman" pitchFamily="18" charset="0"/>
                <a:ea typeface="Batang" pitchFamily="18" charset="-127"/>
                <a:cs typeface="Times New Roman" pitchFamily="18" charset="0"/>
              </a:rPr>
              <a:t>:</a:t>
            </a:r>
            <a:endParaRPr lang="en-US" dirty="0" smtClean="0">
              <a:latin typeface="Times New Roman" pitchFamily="18" charset="0"/>
              <a:ea typeface="Batang" pitchFamily="18" charset="-127"/>
              <a:cs typeface="Times New Roman" pitchFamily="18" charset="0"/>
            </a:endParaRPr>
          </a:p>
          <a:p>
            <a:pPr>
              <a:buFont typeface="Wingdings" pitchFamily="2" charset="2"/>
              <a:buChar char="§"/>
            </a:pPr>
            <a:r>
              <a:rPr lang="en-GB" dirty="0" err="1" smtClean="0">
                <a:latin typeface="Times New Roman" pitchFamily="18" charset="0"/>
                <a:ea typeface="Batang" pitchFamily="18" charset="-127"/>
                <a:cs typeface="Times New Roman" pitchFamily="18" charset="0"/>
              </a:rPr>
              <a:t>Аренавириде</a:t>
            </a:r>
            <a:r>
              <a:rPr lang="en-GB" dirty="0" smtClean="0">
                <a:latin typeface="Times New Roman" pitchFamily="18" charset="0"/>
                <a:ea typeface="Batang" pitchFamily="18" charset="-127"/>
                <a:cs typeface="Times New Roman" pitchFamily="18" charset="0"/>
              </a:rPr>
              <a:t> </a:t>
            </a:r>
            <a:endParaRPr lang="sr-Cyrl-RS" dirty="0" smtClean="0">
              <a:latin typeface="Times New Roman" pitchFamily="18" charset="0"/>
              <a:ea typeface="Batang" pitchFamily="18" charset="-127"/>
              <a:cs typeface="Times New Roman" pitchFamily="18" charset="0"/>
            </a:endParaRPr>
          </a:p>
          <a:p>
            <a:pPr>
              <a:buFont typeface="Wingdings" pitchFamily="2" charset="2"/>
              <a:buChar char="§"/>
            </a:pPr>
            <a:r>
              <a:rPr lang="en-GB" dirty="0" err="1" smtClean="0">
                <a:latin typeface="Times New Roman" pitchFamily="18" charset="0"/>
                <a:ea typeface="Batang" pitchFamily="18" charset="-127"/>
                <a:cs typeface="Times New Roman" pitchFamily="18" charset="0"/>
              </a:rPr>
              <a:t>Бунyвириде</a:t>
            </a:r>
            <a:endParaRPr lang="sr-Cyrl-RS" dirty="0" smtClean="0">
              <a:latin typeface="Times New Roman" pitchFamily="18" charset="0"/>
              <a:ea typeface="Batang" pitchFamily="18" charset="-127"/>
              <a:cs typeface="Times New Roman" pitchFamily="18" charset="0"/>
            </a:endParaRPr>
          </a:p>
          <a:p>
            <a:pPr>
              <a:buFont typeface="Wingdings" pitchFamily="2" charset="2"/>
              <a:buChar char="§"/>
            </a:pPr>
            <a:r>
              <a:rPr lang="en-GB" dirty="0" err="1" smtClean="0">
                <a:latin typeface="Times New Roman" pitchFamily="18" charset="0"/>
                <a:ea typeface="Batang" pitchFamily="18" charset="-127"/>
                <a:cs typeface="Times New Roman" pitchFamily="18" charset="0"/>
              </a:rPr>
              <a:t>Филовириде</a:t>
            </a:r>
            <a:endParaRPr lang="sr-Cyrl-RS" dirty="0" smtClean="0">
              <a:latin typeface="Times New Roman" pitchFamily="18" charset="0"/>
              <a:ea typeface="Batang" pitchFamily="18" charset="-127"/>
              <a:cs typeface="Times New Roman" pitchFamily="18" charset="0"/>
            </a:endParaRPr>
          </a:p>
          <a:p>
            <a:pPr>
              <a:buFont typeface="Wingdings" pitchFamily="2" charset="2"/>
              <a:buChar char="§"/>
            </a:pPr>
            <a:r>
              <a:rPr lang="en-GB" dirty="0" err="1" smtClean="0">
                <a:latin typeface="Times New Roman" pitchFamily="18" charset="0"/>
                <a:ea typeface="Batang" pitchFamily="18" charset="-127"/>
                <a:cs typeface="Times New Roman" pitchFamily="18" charset="0"/>
              </a:rPr>
              <a:t>Флавивириде</a:t>
            </a:r>
            <a:endParaRPr lang="en-US" dirty="0">
              <a:latin typeface="Times New Roman" pitchFamily="18" charset="0"/>
              <a:ea typeface="Batang" pitchFamily="18" charset="-127"/>
              <a:cs typeface="Times New Roman" pitchFamily="18" charset="0"/>
            </a:endParaRPr>
          </a:p>
        </p:txBody>
      </p:sp>
    </p:spTree>
    <p:extLst>
      <p:ext uri="{BB962C8B-B14F-4D97-AF65-F5344CB8AC3E}">
        <p14:creationId xmlns="" xmlns:p14="http://schemas.microsoft.com/office/powerpoint/2010/main" val="607572229"/>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457200"/>
            <a:ext cx="8686800" cy="6172200"/>
          </a:xfrm>
        </p:spPr>
        <p:txBody>
          <a:bodyPr>
            <a:normAutofit/>
          </a:bodyPr>
          <a:lstStyle/>
          <a:p>
            <a:pPr>
              <a:buFont typeface="Wingdings" pitchFamily="2" charset="2"/>
              <a:buChar char="v"/>
            </a:pPr>
            <a:r>
              <a:rPr lang="en-GB" dirty="0" err="1" smtClean="0">
                <a:latin typeface="Times New Roman" pitchFamily="18" charset="0"/>
                <a:ea typeface="Batang" pitchFamily="18" charset="-127"/>
                <a:cs typeface="Times New Roman" pitchFamily="18" charset="0"/>
              </a:rPr>
              <a:t>Најпознатији</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је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вирус</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еболе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Прва</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призната</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примена</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је</a:t>
            </a:r>
            <a:r>
              <a:rPr lang="en-GB" dirty="0" smtClean="0">
                <a:latin typeface="Times New Roman" pitchFamily="18" charset="0"/>
                <a:ea typeface="Batang" pitchFamily="18" charset="-127"/>
                <a:cs typeface="Times New Roman" pitchFamily="18" charset="0"/>
              </a:rPr>
              <a:t>  у </a:t>
            </a:r>
            <a:r>
              <a:rPr lang="en-GB" dirty="0" err="1" smtClean="0">
                <a:latin typeface="Times New Roman" pitchFamily="18" charset="0"/>
                <a:ea typeface="Batang" pitchFamily="18" charset="-127"/>
                <a:cs typeface="Times New Roman" pitchFamily="18" charset="0"/>
              </a:rPr>
              <a:t>Заиру</a:t>
            </a:r>
            <a:r>
              <a:rPr lang="en-GB" dirty="0" smtClean="0">
                <a:latin typeface="Times New Roman" pitchFamily="18" charset="0"/>
                <a:ea typeface="Batang" pitchFamily="18" charset="-127"/>
                <a:cs typeface="Times New Roman" pitchFamily="18" charset="0"/>
              </a:rPr>
              <a:t> 1976, </a:t>
            </a:r>
            <a:r>
              <a:rPr lang="en-GB" dirty="0" err="1" smtClean="0">
                <a:latin typeface="Times New Roman" pitchFamily="18" charset="0"/>
                <a:ea typeface="Batang" pitchFamily="18" charset="-127"/>
                <a:cs typeface="Times New Roman" pitchFamily="18" charset="0"/>
              </a:rPr>
              <a:t>вирус</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је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повезан</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са</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најмање</a:t>
            </a:r>
            <a:r>
              <a:rPr lang="en-GB" dirty="0" smtClean="0">
                <a:latin typeface="Times New Roman" pitchFamily="18" charset="0"/>
                <a:ea typeface="Batang" pitchFamily="18" charset="-127"/>
                <a:cs typeface="Times New Roman" pitchFamily="18" charset="0"/>
              </a:rPr>
              <a:t> 20 </a:t>
            </a:r>
            <a:r>
              <a:rPr lang="en-GB" dirty="0" err="1" smtClean="0">
                <a:latin typeface="Times New Roman" pitchFamily="18" charset="0"/>
                <a:ea typeface="Batang" pitchFamily="18" charset="-127"/>
                <a:cs typeface="Times New Roman" pitchFamily="18" charset="0"/>
              </a:rPr>
              <a:t>избијања</a:t>
            </a:r>
            <a:r>
              <a:rPr lang="en-GB" dirty="0" smtClean="0">
                <a:latin typeface="Times New Roman" pitchFamily="18" charset="0"/>
                <a:ea typeface="Batang" pitchFamily="18" charset="-127"/>
                <a:cs typeface="Times New Roman" pitchFamily="18" charset="0"/>
              </a:rPr>
              <a:t> у </a:t>
            </a:r>
            <a:r>
              <a:rPr lang="en-GB" dirty="0" err="1" smtClean="0">
                <a:latin typeface="Times New Roman" pitchFamily="18" charset="0"/>
                <a:ea typeface="Batang" pitchFamily="18" charset="-127"/>
                <a:cs typeface="Times New Roman" pitchFamily="18" charset="0"/>
              </a:rPr>
              <a:t>Африци</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До</a:t>
            </a:r>
            <a:r>
              <a:rPr lang="en-GB" dirty="0" smtClean="0">
                <a:latin typeface="Times New Roman" pitchFamily="18" charset="0"/>
                <a:ea typeface="Batang" pitchFamily="18" charset="-127"/>
                <a:cs typeface="Times New Roman" pitchFamily="18" charset="0"/>
              </a:rPr>
              <a:t> 92% </a:t>
            </a:r>
            <a:r>
              <a:rPr lang="en-GB" dirty="0" err="1" smtClean="0">
                <a:latin typeface="Times New Roman" pitchFamily="18" charset="0"/>
                <a:ea typeface="Batang" pitchFamily="18" charset="-127"/>
                <a:cs typeface="Times New Roman" pitchFamily="18" charset="0"/>
              </a:rPr>
              <a:t>људи</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који</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добију</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ебола</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ће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умрети</a:t>
            </a:r>
            <a:r>
              <a:rPr lang="en-GB" dirty="0" smtClean="0">
                <a:latin typeface="Times New Roman" pitchFamily="18" charset="0"/>
                <a:ea typeface="Batang" pitchFamily="18" charset="-127"/>
                <a:cs typeface="Times New Roman" pitchFamily="18" charset="0"/>
              </a:rPr>
              <a:t>.</a:t>
            </a:r>
            <a:endParaRPr lang="sr-Cyrl-RS" dirty="0" smtClean="0">
              <a:latin typeface="Times New Roman" pitchFamily="18" charset="0"/>
              <a:ea typeface="Batang" pitchFamily="18" charset="-127"/>
              <a:cs typeface="Times New Roman" pitchFamily="18" charset="0"/>
            </a:endParaRPr>
          </a:p>
          <a:p>
            <a:pPr>
              <a:buFont typeface="Wingdings" pitchFamily="2" charset="2"/>
              <a:buChar char="v"/>
            </a:pPr>
            <a:r>
              <a:rPr lang="en-GB" dirty="0" err="1" smtClean="0">
                <a:latin typeface="Times New Roman" pitchFamily="18" charset="0"/>
                <a:ea typeface="Batang" pitchFamily="18" charset="-127"/>
                <a:cs typeface="Times New Roman" pitchFamily="18" charset="0"/>
              </a:rPr>
              <a:t>Друга</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епидемија</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се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догодила</a:t>
            </a:r>
            <a:r>
              <a:rPr lang="en-GB" dirty="0" smtClean="0">
                <a:latin typeface="Times New Roman" pitchFamily="18" charset="0"/>
                <a:ea typeface="Batang" pitchFamily="18" charset="-127"/>
                <a:cs typeface="Times New Roman" pitchFamily="18" charset="0"/>
              </a:rPr>
              <a:t> у </a:t>
            </a:r>
            <a:r>
              <a:rPr lang="en-GB" dirty="0" err="1" smtClean="0">
                <a:latin typeface="Times New Roman" pitchFamily="18" charset="0"/>
                <a:ea typeface="Batang" pitchFamily="18" charset="-127"/>
                <a:cs typeface="Times New Roman" pitchFamily="18" charset="0"/>
              </a:rPr>
              <a:t>Судану</a:t>
            </a:r>
            <a:r>
              <a:rPr lang="en-GB" dirty="0" smtClean="0">
                <a:latin typeface="Times New Roman" pitchFamily="18" charset="0"/>
                <a:ea typeface="Batang" pitchFamily="18" charset="-127"/>
                <a:cs typeface="Times New Roman" pitchFamily="18" charset="0"/>
              </a:rPr>
              <a:t> 1979.</a:t>
            </a:r>
            <a:endParaRPr lang="sr-Cyrl-RS" dirty="0" smtClean="0">
              <a:latin typeface="Times New Roman" pitchFamily="18" charset="0"/>
              <a:ea typeface="Batang" pitchFamily="18" charset="-127"/>
              <a:cs typeface="Times New Roman" pitchFamily="18" charset="0"/>
            </a:endParaRPr>
          </a:p>
          <a:p>
            <a:pPr>
              <a:buFont typeface="Wingdings" pitchFamily="2" charset="2"/>
              <a:buChar char="v"/>
            </a:pPr>
            <a:r>
              <a:rPr lang="en-GB" dirty="0" smtClean="0">
                <a:latin typeface="Times New Roman" pitchFamily="18" charset="0"/>
                <a:ea typeface="Batang" pitchFamily="18" charset="-127"/>
                <a:cs typeface="Times New Roman" pitchFamily="18" charset="0"/>
              </a:rPr>
              <a:t>1995. </a:t>
            </a:r>
            <a:r>
              <a:rPr lang="en-GB" dirty="0" err="1" smtClean="0">
                <a:latin typeface="Times New Roman" pitchFamily="18" charset="0"/>
                <a:ea typeface="Batang" pitchFamily="18" charset="-127"/>
                <a:cs typeface="Times New Roman" pitchFamily="18" charset="0"/>
              </a:rPr>
              <a:t>године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досло</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је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до</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велике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епидемије</a:t>
            </a:r>
            <a:r>
              <a:rPr lang="en-GB" dirty="0" smtClean="0">
                <a:latin typeface="Times New Roman" pitchFamily="18" charset="0"/>
                <a:ea typeface="Batang" pitchFamily="18" charset="-127"/>
                <a:cs typeface="Times New Roman" pitchFamily="18" charset="0"/>
              </a:rPr>
              <a:t> (316 </a:t>
            </a:r>
            <a:r>
              <a:rPr lang="en-GB" dirty="0" err="1" smtClean="0">
                <a:latin typeface="Times New Roman" pitchFamily="18" charset="0"/>
                <a:ea typeface="Batang" pitchFamily="18" charset="-127"/>
                <a:cs typeface="Times New Roman" pitchFamily="18" charset="0"/>
              </a:rPr>
              <a:t>слу</a:t>
            </a:r>
            <a:r>
              <a:rPr lang="sr-Cyrl-RS" dirty="0" smtClean="0">
                <a:latin typeface="Times New Roman" pitchFamily="18" charset="0"/>
                <a:ea typeface="Batang" pitchFamily="18" charset="-127"/>
                <a:cs typeface="Times New Roman" pitchFamily="18" charset="0"/>
              </a:rPr>
              <a:t>ч</a:t>
            </a:r>
            <a:r>
              <a:rPr lang="en-GB" dirty="0" err="1" smtClean="0">
                <a:latin typeface="Times New Roman" pitchFamily="18" charset="0"/>
                <a:ea typeface="Batang" pitchFamily="18" charset="-127"/>
                <a:cs typeface="Times New Roman" pitchFamily="18" charset="0"/>
              </a:rPr>
              <a:t>ајева</a:t>
            </a:r>
            <a:r>
              <a:rPr lang="en-GB" dirty="0" smtClean="0">
                <a:latin typeface="Times New Roman" pitchFamily="18" charset="0"/>
                <a:ea typeface="Batang" pitchFamily="18" charset="-127"/>
                <a:cs typeface="Times New Roman" pitchFamily="18" charset="0"/>
              </a:rPr>
              <a:t>) у </a:t>
            </a:r>
            <a:r>
              <a:rPr lang="en-GB" dirty="0" err="1" smtClean="0">
                <a:latin typeface="Times New Roman" pitchFamily="18" charset="0"/>
                <a:ea typeface="Batang" pitchFamily="18" charset="-127"/>
                <a:cs typeface="Times New Roman" pitchFamily="18" charset="0"/>
              </a:rPr>
              <a:t>Kиквиту</a:t>
            </a:r>
            <a:r>
              <a:rPr lang="en-GB" dirty="0" smtClean="0">
                <a:latin typeface="Times New Roman" pitchFamily="18" charset="0"/>
                <a:ea typeface="Batang" pitchFamily="18" charset="-127"/>
                <a:cs typeface="Times New Roman" pitchFamily="18" charset="0"/>
              </a:rPr>
              <a:t>, у </a:t>
            </a:r>
            <a:r>
              <a:rPr lang="en-GB" dirty="0" err="1" smtClean="0">
                <a:latin typeface="Times New Roman" pitchFamily="18" charset="0"/>
                <a:ea typeface="Batang" pitchFamily="18" charset="-127"/>
                <a:cs typeface="Times New Roman" pitchFamily="18" charset="0"/>
              </a:rPr>
              <a:t>Заиру</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од</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једног</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јединог</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индекс</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слу</a:t>
            </a:r>
            <a:r>
              <a:rPr lang="sr-Cyrl-RS" dirty="0" smtClean="0">
                <a:latin typeface="Times New Roman" pitchFamily="18" charset="0"/>
                <a:ea typeface="Batang" pitchFamily="18" charset="-127"/>
                <a:cs typeface="Times New Roman" pitchFamily="18" charset="0"/>
              </a:rPr>
              <a:t>ч</a:t>
            </a:r>
            <a:r>
              <a:rPr lang="en-GB" dirty="0" err="1" smtClean="0">
                <a:latin typeface="Times New Roman" pitchFamily="18" charset="0"/>
                <a:ea typeface="Batang" pitchFamily="18" charset="-127"/>
                <a:cs typeface="Times New Roman" pitchFamily="18" charset="0"/>
              </a:rPr>
              <a:t>аја</a:t>
            </a:r>
            <a:endParaRPr lang="sr-Cyrl-RS" dirty="0" smtClean="0">
              <a:latin typeface="Times New Roman" pitchFamily="18" charset="0"/>
              <a:ea typeface="Batang" pitchFamily="18" charset="-127"/>
              <a:cs typeface="Times New Roman" pitchFamily="18" charset="0"/>
            </a:endParaRPr>
          </a:p>
          <a:p>
            <a:pPr>
              <a:buFont typeface="Wingdings" pitchFamily="2" charset="2"/>
              <a:buChar char="v"/>
            </a:pPr>
            <a:r>
              <a:rPr lang="en-GB" dirty="0" err="1" smtClean="0">
                <a:latin typeface="Times New Roman" pitchFamily="18" charset="0"/>
                <a:ea typeface="Batang" pitchFamily="18" charset="-127"/>
                <a:cs typeface="Times New Roman" pitchFamily="18" charset="0"/>
              </a:rPr>
              <a:t>Ебола</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Марбург</a:t>
            </a:r>
            <a:r>
              <a:rPr lang="en-GB" dirty="0" smtClean="0">
                <a:latin typeface="Times New Roman" pitchFamily="18" charset="0"/>
                <a:ea typeface="Batang" pitchFamily="18" charset="-127"/>
                <a:cs typeface="Times New Roman" pitchFamily="18" charset="0"/>
              </a:rPr>
              <a:t> у </a:t>
            </a:r>
            <a:r>
              <a:rPr lang="en-GB" dirty="0" err="1" smtClean="0">
                <a:latin typeface="Times New Roman" pitchFamily="18" charset="0"/>
                <a:ea typeface="Batang" pitchFamily="18" charset="-127"/>
                <a:cs typeface="Times New Roman" pitchFamily="18" charset="0"/>
              </a:rPr>
              <a:t>Марбургу</a:t>
            </a:r>
            <a:r>
              <a:rPr lang="en-GB" dirty="0" smtClean="0">
                <a:latin typeface="Times New Roman" pitchFamily="18" charset="0"/>
                <a:ea typeface="Batang" pitchFamily="18" charset="-127"/>
                <a:cs typeface="Times New Roman" pitchFamily="18" charset="0"/>
              </a:rPr>
              <a:t>, у </a:t>
            </a:r>
            <a:r>
              <a:rPr lang="en-GB" dirty="0" err="1" smtClean="0">
                <a:latin typeface="Times New Roman" pitchFamily="18" charset="0"/>
                <a:ea typeface="Batang" pitchFamily="18" charset="-127"/>
                <a:cs typeface="Times New Roman" pitchFamily="18" charset="0"/>
              </a:rPr>
              <a:t>Нема</a:t>
            </a:r>
            <a:r>
              <a:rPr lang="sr-Cyrl-RS" dirty="0" smtClean="0">
                <a:latin typeface="Times New Roman" pitchFamily="18" charset="0"/>
                <a:ea typeface="Batang" pitchFamily="18" charset="-127"/>
                <a:cs typeface="Times New Roman" pitchFamily="18" charset="0"/>
              </a:rPr>
              <a:t>ч</a:t>
            </a:r>
            <a:r>
              <a:rPr lang="en-GB" dirty="0" err="1" smtClean="0">
                <a:latin typeface="Times New Roman" pitchFamily="18" charset="0"/>
                <a:ea typeface="Batang" pitchFamily="18" charset="-127"/>
                <a:cs typeface="Times New Roman" pitchFamily="18" charset="0"/>
              </a:rPr>
              <a:t>кој</a:t>
            </a:r>
            <a:r>
              <a:rPr lang="en-GB" dirty="0" smtClean="0">
                <a:latin typeface="Times New Roman" pitchFamily="18" charset="0"/>
                <a:ea typeface="Batang" pitchFamily="18" charset="-127"/>
                <a:cs typeface="Times New Roman" pitchFamily="18" charset="0"/>
              </a:rPr>
              <a:t>, и у </a:t>
            </a:r>
            <a:r>
              <a:rPr lang="en-GB" dirty="0" err="1" smtClean="0">
                <a:latin typeface="Times New Roman" pitchFamily="18" charset="0"/>
                <a:ea typeface="Batang" pitchFamily="18" charset="-127"/>
                <a:cs typeface="Times New Roman" pitchFamily="18" charset="0"/>
              </a:rPr>
              <a:t>Југославији</a:t>
            </a:r>
            <a:r>
              <a:rPr lang="sr-Cyrl-RS" dirty="0" smtClean="0">
                <a:latin typeface="Times New Roman" pitchFamily="18" charset="0"/>
                <a:ea typeface="Batang" pitchFamily="18" charset="-127"/>
                <a:cs typeface="Times New Roman" pitchFamily="18" charset="0"/>
              </a:rPr>
              <a:t> (</a:t>
            </a:r>
            <a:r>
              <a:rPr lang="en-GB" dirty="0" smtClean="0">
                <a:latin typeface="Times New Roman" pitchFamily="18" charset="0"/>
                <a:ea typeface="Batang" pitchFamily="18" charset="-127"/>
                <a:cs typeface="Times New Roman" pitchFamily="18" charset="0"/>
              </a:rPr>
              <a:t>31 </a:t>
            </a:r>
            <a:r>
              <a:rPr lang="en-GB" dirty="0" err="1" smtClean="0">
                <a:latin typeface="Times New Roman" pitchFamily="18" charset="0"/>
                <a:ea typeface="Batang" pitchFamily="18" charset="-127"/>
                <a:cs typeface="Times New Roman" pitchFamily="18" charset="0"/>
              </a:rPr>
              <a:t>слу</a:t>
            </a:r>
            <a:r>
              <a:rPr lang="sr-Cyrl-RS" dirty="0" smtClean="0">
                <a:latin typeface="Times New Roman" pitchFamily="18" charset="0"/>
                <a:ea typeface="Batang" pitchFamily="18" charset="-127"/>
                <a:cs typeface="Times New Roman" pitchFamily="18" charset="0"/>
              </a:rPr>
              <a:t>ч</a:t>
            </a:r>
            <a:r>
              <a:rPr lang="en-GB" dirty="0" err="1" smtClean="0">
                <a:latin typeface="Times New Roman" pitchFamily="18" charset="0"/>
                <a:ea typeface="Batang" pitchFamily="18" charset="-127"/>
                <a:cs typeface="Times New Roman" pitchFamily="18" charset="0"/>
              </a:rPr>
              <a:t>ај</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оболелих</a:t>
            </a:r>
            <a:r>
              <a:rPr lang="en-GB" dirty="0" smtClean="0">
                <a:latin typeface="Times New Roman" pitchFamily="18" charset="0"/>
                <a:ea typeface="Batang" pitchFamily="18" charset="-127"/>
                <a:cs typeface="Times New Roman" pitchFamily="18" charset="0"/>
              </a:rPr>
              <a:t> и 7 </a:t>
            </a:r>
            <a:r>
              <a:rPr lang="en-GB" dirty="0" err="1" smtClean="0">
                <a:latin typeface="Times New Roman" pitchFamily="18" charset="0"/>
                <a:ea typeface="Batang" pitchFamily="18" charset="-127"/>
                <a:cs typeface="Times New Roman" pitchFamily="18" charset="0"/>
              </a:rPr>
              <a:t>смрти</a:t>
            </a:r>
            <a:r>
              <a:rPr lang="sr-Cyrl-RS" dirty="0" smtClean="0">
                <a:latin typeface="Times New Roman" pitchFamily="18" charset="0"/>
                <a:ea typeface="Batang" pitchFamily="18" charset="-127"/>
                <a:cs typeface="Times New Roman" pitchFamily="18" charset="0"/>
              </a:rPr>
              <a:t>)</a:t>
            </a:r>
            <a:endParaRPr lang="en-US" dirty="0">
              <a:latin typeface="Times New Roman" pitchFamily="18" charset="0"/>
              <a:ea typeface="Batang" pitchFamily="18" charset="-127"/>
              <a:cs typeface="Times New Roman" pitchFamily="18" charset="0"/>
            </a:endParaRPr>
          </a:p>
        </p:txBody>
      </p:sp>
    </p:spTree>
    <p:extLst>
      <p:ext uri="{BB962C8B-B14F-4D97-AF65-F5344CB8AC3E}">
        <p14:creationId xmlns="" xmlns:p14="http://schemas.microsoft.com/office/powerpoint/2010/main" val="2425673528"/>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524000"/>
            <a:ext cx="8686800" cy="4556125"/>
          </a:xfrm>
        </p:spPr>
        <p:txBody>
          <a:bodyPr>
            <a:normAutofit fontScale="92500" lnSpcReduction="10000"/>
          </a:bodyPr>
          <a:lstStyle/>
          <a:p>
            <a:pPr marL="0" indent="0">
              <a:buNone/>
            </a:pPr>
            <a:r>
              <a:rPr lang="en-GB" dirty="0" err="1" smtClean="0">
                <a:latin typeface="Times New Roman" pitchFamily="18" charset="0"/>
                <a:ea typeface="Batang" pitchFamily="18" charset="-127"/>
                <a:cs typeface="Times New Roman" pitchFamily="18" charset="0"/>
              </a:rPr>
              <a:t>Према</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неким</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подацима</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нуклеарно</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оружје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делује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до</a:t>
            </a:r>
            <a:r>
              <a:rPr lang="en-GB" dirty="0" smtClean="0">
                <a:latin typeface="Times New Roman" pitchFamily="18" charset="0"/>
                <a:ea typeface="Batang" pitchFamily="18" charset="-127"/>
                <a:cs typeface="Times New Roman" pitchFamily="18" charset="0"/>
              </a:rPr>
              <a:t> 300 </a:t>
            </a:r>
            <a:r>
              <a:rPr lang="en-US" dirty="0"/>
              <a:t>km</a:t>
            </a:r>
            <a:r>
              <a:rPr lang="en-US" baseline="30000" dirty="0"/>
              <a:t>2</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хемијско</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до</a:t>
            </a:r>
            <a:r>
              <a:rPr lang="en-GB" dirty="0" smtClean="0">
                <a:latin typeface="Times New Roman" pitchFamily="18" charset="0"/>
                <a:ea typeface="Batang" pitchFamily="18" charset="-127"/>
                <a:cs typeface="Times New Roman" pitchFamily="18" charset="0"/>
              </a:rPr>
              <a:t> 60 </a:t>
            </a:r>
            <a:r>
              <a:rPr lang="en-US" dirty="0"/>
              <a:t>km</a:t>
            </a:r>
            <a:r>
              <a:rPr lang="en-US" baseline="30000" dirty="0"/>
              <a:t>2</a:t>
            </a:r>
            <a:r>
              <a:rPr lang="en-GB" dirty="0" smtClean="0">
                <a:latin typeface="Times New Roman" pitchFamily="18" charset="0"/>
                <a:ea typeface="Batang" pitchFamily="18" charset="-127"/>
                <a:cs typeface="Times New Roman" pitchFamily="18" charset="0"/>
              </a:rPr>
              <a:t>, а </a:t>
            </a:r>
            <a:r>
              <a:rPr lang="en-GB" dirty="0" err="1" smtClean="0">
                <a:latin typeface="Times New Roman" pitchFamily="18" charset="0"/>
                <a:ea typeface="Batang" pitchFamily="18" charset="-127"/>
                <a:cs typeface="Times New Roman" pitchFamily="18" charset="0"/>
              </a:rPr>
              <a:t>биолошко</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може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захватити</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терторију</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до</a:t>
            </a:r>
            <a:r>
              <a:rPr lang="en-GB" dirty="0" smtClean="0">
                <a:latin typeface="Times New Roman" pitchFamily="18" charset="0"/>
                <a:ea typeface="Batang" pitchFamily="18" charset="-127"/>
                <a:cs typeface="Times New Roman" pitchFamily="18" charset="0"/>
              </a:rPr>
              <a:t> 100 000 </a:t>
            </a:r>
            <a:r>
              <a:rPr lang="en-US" dirty="0"/>
              <a:t>km</a:t>
            </a:r>
            <a:r>
              <a:rPr lang="en-US" baseline="30000" dirty="0"/>
              <a:t>2</a:t>
            </a:r>
            <a:r>
              <a:rPr lang="en-GB" dirty="0" smtClean="0">
                <a:latin typeface="Times New Roman" pitchFamily="18" charset="0"/>
                <a:ea typeface="Batang" pitchFamily="18" charset="-127"/>
                <a:cs typeface="Times New Roman" pitchFamily="18" charset="0"/>
              </a:rPr>
              <a:t>. </a:t>
            </a:r>
          </a:p>
          <a:p>
            <a:pPr marL="0" indent="0">
              <a:buNone/>
            </a:pPr>
            <a:r>
              <a:rPr lang="en-GB" dirty="0" err="1" smtClean="0">
                <a:latin typeface="Times New Roman" pitchFamily="18" charset="0"/>
                <a:ea typeface="Batang" pitchFamily="18" charset="-127"/>
                <a:cs typeface="Times New Roman" pitchFamily="18" charset="0"/>
              </a:rPr>
              <a:t>Kако</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показују</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неки</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теоријски</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прорачуни</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при</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ноћној</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примени</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биолошког</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аеросола</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од</a:t>
            </a:r>
            <a:r>
              <a:rPr lang="en-GB" dirty="0" smtClean="0">
                <a:latin typeface="Times New Roman" pitchFamily="18" charset="0"/>
                <a:ea typeface="Batang" pitchFamily="18" charset="-127"/>
                <a:cs typeface="Times New Roman" pitchFamily="18" charset="0"/>
              </a:rPr>
              <a:t> 5 л</a:t>
            </a:r>
            <a:r>
              <a:rPr lang="sr-Cyrl-RS" dirty="0" smtClean="0">
                <a:latin typeface="Times New Roman" pitchFamily="18" charset="0"/>
                <a:ea typeface="Batang" pitchFamily="18" charset="-127"/>
                <a:cs typeface="Times New Roman" pitchFamily="18" charset="0"/>
              </a:rPr>
              <a:t>итара</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на</a:t>
            </a:r>
            <a:r>
              <a:rPr lang="en-GB" dirty="0" smtClean="0">
                <a:latin typeface="Times New Roman" pitchFamily="18" charset="0"/>
                <a:ea typeface="Batang" pitchFamily="18" charset="-127"/>
                <a:cs typeface="Times New Roman" pitchFamily="18" charset="0"/>
              </a:rPr>
              <a:t> 5 </a:t>
            </a:r>
            <a:r>
              <a:rPr lang="en-US" dirty="0" smtClean="0"/>
              <a:t>km</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са</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концентрацијом</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микроба</a:t>
            </a:r>
            <a:r>
              <a:rPr lang="en-GB" dirty="0" smtClean="0">
                <a:latin typeface="Times New Roman" pitchFamily="18" charset="0"/>
                <a:ea typeface="Batang" pitchFamily="18" charset="-127"/>
                <a:cs typeface="Times New Roman" pitchFamily="18" charset="0"/>
              </a:rPr>
              <a:t> 1010/ml, </a:t>
            </a:r>
            <a:r>
              <a:rPr lang="en-GB" dirty="0" err="1" smtClean="0">
                <a:latin typeface="Times New Roman" pitchFamily="18" charset="0"/>
                <a:ea typeface="Batang" pitchFamily="18" charset="-127"/>
                <a:cs typeface="Times New Roman" pitchFamily="18" charset="0"/>
              </a:rPr>
              <a:t>под</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одређеним</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метеоролошким</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условима</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могуће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је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створити</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аеросолни</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облак</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дугачак</a:t>
            </a:r>
            <a:r>
              <a:rPr lang="en-GB" dirty="0" smtClean="0">
                <a:latin typeface="Times New Roman" pitchFamily="18" charset="0"/>
                <a:ea typeface="Batang" pitchFamily="18" charset="-127"/>
                <a:cs typeface="Times New Roman" pitchFamily="18" charset="0"/>
              </a:rPr>
              <a:t> 50 </a:t>
            </a:r>
            <a:r>
              <a:rPr lang="en-US" dirty="0" smtClean="0"/>
              <a:t>km</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који</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би</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се</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ширио</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брзином</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од</a:t>
            </a:r>
            <a:r>
              <a:rPr lang="en-GB" dirty="0" smtClean="0">
                <a:latin typeface="Times New Roman" pitchFamily="18" charset="0"/>
                <a:ea typeface="Batang" pitchFamily="18" charset="-127"/>
                <a:cs typeface="Times New Roman" pitchFamily="18" charset="0"/>
              </a:rPr>
              <a:t> 20 </a:t>
            </a:r>
            <a:r>
              <a:rPr lang="en-US" dirty="0" smtClean="0"/>
              <a:t>km</a:t>
            </a:r>
            <a:r>
              <a:rPr lang="en-GB" dirty="0" smtClean="0">
                <a:latin typeface="Times New Roman" pitchFamily="18" charset="0"/>
                <a:ea typeface="Batang" pitchFamily="18" charset="-127"/>
                <a:cs typeface="Times New Roman" pitchFamily="18" charset="0"/>
              </a:rPr>
              <a:t>/</a:t>
            </a:r>
            <a:r>
              <a:rPr lang="en-GB" dirty="0" err="1" smtClean="0">
                <a:latin typeface="Times New Roman" pitchFamily="18" charset="0"/>
                <a:ea typeface="Batang" pitchFamily="18" charset="-127"/>
                <a:cs typeface="Times New Roman" pitchFamily="18" charset="0"/>
              </a:rPr>
              <a:t>час</a:t>
            </a:r>
            <a:r>
              <a:rPr lang="en-GB" dirty="0" smtClean="0">
                <a:latin typeface="Times New Roman" pitchFamily="18" charset="0"/>
                <a:ea typeface="Batang" pitchFamily="18" charset="-127"/>
                <a:cs typeface="Times New Roman" pitchFamily="18" charset="0"/>
              </a:rPr>
              <a:t> и </a:t>
            </a:r>
            <a:r>
              <a:rPr lang="en-GB" dirty="0" err="1" smtClean="0">
                <a:latin typeface="Times New Roman" pitchFamily="18" charset="0"/>
                <a:ea typeface="Batang" pitchFamily="18" charset="-127"/>
                <a:cs typeface="Times New Roman" pitchFamily="18" charset="0"/>
              </a:rPr>
              <a:t>угрозио</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површину</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од</a:t>
            </a:r>
            <a:r>
              <a:rPr lang="en-GB" dirty="0" smtClean="0">
                <a:latin typeface="Times New Roman" pitchFamily="18" charset="0"/>
                <a:ea typeface="Batang" pitchFamily="18" charset="-127"/>
                <a:cs typeface="Times New Roman" pitchFamily="18" charset="0"/>
              </a:rPr>
              <a:t> </a:t>
            </a:r>
            <a:r>
              <a:rPr lang="en-GB" dirty="0" err="1" smtClean="0">
                <a:latin typeface="Times New Roman" pitchFamily="18" charset="0"/>
                <a:ea typeface="Batang" pitchFamily="18" charset="-127"/>
                <a:cs typeface="Times New Roman" pitchFamily="18" charset="0"/>
              </a:rPr>
              <a:t>око</a:t>
            </a:r>
            <a:r>
              <a:rPr lang="en-GB" dirty="0" smtClean="0">
                <a:latin typeface="Times New Roman" pitchFamily="18" charset="0"/>
                <a:ea typeface="Batang" pitchFamily="18" charset="-127"/>
                <a:cs typeface="Times New Roman" pitchFamily="18" charset="0"/>
              </a:rPr>
              <a:t> 6000 </a:t>
            </a:r>
            <a:r>
              <a:rPr lang="en-US" dirty="0"/>
              <a:t>km</a:t>
            </a:r>
            <a:r>
              <a:rPr lang="en-US" baseline="30000" dirty="0"/>
              <a:t>2</a:t>
            </a:r>
            <a:endParaRPr lang="en-US" dirty="0">
              <a:latin typeface="Times New Roman" pitchFamily="18" charset="0"/>
              <a:ea typeface="Batang" pitchFamily="18" charset="-127"/>
              <a:cs typeface="Times New Roman" pitchFamily="18" charset="0"/>
            </a:endParaRPr>
          </a:p>
        </p:txBody>
      </p:sp>
    </p:spTree>
    <p:extLst>
      <p:ext uri="{BB962C8B-B14F-4D97-AF65-F5344CB8AC3E}">
        <p14:creationId xmlns="" xmlns:p14="http://schemas.microsoft.com/office/powerpoint/2010/main" val="3657171987"/>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28625"/>
            <a:ext cx="8229600" cy="5697538"/>
          </a:xfrm>
        </p:spPr>
        <p:txBody>
          <a:bodyPr rtlCol="0" anchor="ctr">
            <a:normAutofit fontScale="85000" lnSpcReduction="20000"/>
          </a:bodyPr>
          <a:lstStyle/>
          <a:p>
            <a:pPr marL="0" indent="0" algn="ctr" eaLnBrk="1" fontAlgn="auto" hangingPunct="1">
              <a:spcAft>
                <a:spcPts val="0"/>
              </a:spcAft>
              <a:buNone/>
              <a:defRPr/>
            </a:pPr>
            <a:r>
              <a:rPr lang="sr-Cyrl-RS" sz="2800" dirty="0" smtClean="0"/>
              <a:t>Заштита од деловања биолошког оружја:</a:t>
            </a:r>
          </a:p>
          <a:p>
            <a:pPr eaLnBrk="1" fontAlgn="auto" hangingPunct="1">
              <a:spcAft>
                <a:spcPts val="0"/>
              </a:spcAft>
              <a:buFontTx/>
              <a:buChar char="-"/>
              <a:defRPr/>
            </a:pPr>
            <a:r>
              <a:rPr lang="sr-Cyrl-RS" sz="2800" dirty="0" smtClean="0"/>
              <a:t>мере заштите су многобројне и нису све из домена медицине. За разлику од осталог оружја, могућност раног откривања напада биолошким оружјем теоретски постоји, али је практично неизводљиво. </a:t>
            </a:r>
          </a:p>
          <a:p>
            <a:pPr eaLnBrk="1" fontAlgn="auto" hangingPunct="1">
              <a:spcAft>
                <a:spcPts val="0"/>
              </a:spcAft>
              <a:buFontTx/>
              <a:buChar char="-"/>
              <a:defRPr/>
            </a:pPr>
            <a:r>
              <a:rPr lang="sr-Cyrl-RS" sz="2800" dirty="0" smtClean="0"/>
              <a:t>Немогућност благовременог откривања биолошког напада условљава активирање противбиолошке заштите тек после појаве последица, што се у пракси своди на изолацију и збрињавање оболелих, као и спречавање ширења болести.</a:t>
            </a:r>
          </a:p>
          <a:p>
            <a:pPr eaLnBrk="1" fontAlgn="auto" hangingPunct="1">
              <a:spcAft>
                <a:spcPts val="0"/>
              </a:spcAft>
              <a:buFontTx/>
              <a:buChar char="-"/>
              <a:defRPr/>
            </a:pPr>
            <a:r>
              <a:rPr lang="sr-Cyrl-RS" sz="2800" dirty="0" smtClean="0"/>
              <a:t> Мере заштите подразумевају примену мера које се користе у превенцији и сузбијању заразних болести. У превенцији значајну улогу имају безбедносно-обавештајне службе које прикупљају податке о намерама непријатеља, могућој локацији и времену употребе биолошког агенса. Али,у пракси се ретко успева у томе. Зато мере које се спроводе су постекспозиционе.</a:t>
            </a:r>
            <a:endParaRPr lang="en-US" sz="2800" dirty="0"/>
          </a:p>
        </p:txBody>
      </p:sp>
    </p:spTree>
    <p:extLst>
      <p:ext uri="{BB962C8B-B14F-4D97-AF65-F5344CB8AC3E}">
        <p14:creationId xmlns="" xmlns:p14="http://schemas.microsoft.com/office/powerpoint/2010/main" val="3573507616"/>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2"/>
          <p:cNvSpPr>
            <a:spLocks noGrp="1"/>
          </p:cNvSpPr>
          <p:nvPr>
            <p:ph idx="1"/>
          </p:nvPr>
        </p:nvSpPr>
        <p:spPr>
          <a:xfrm>
            <a:off x="457200" y="428625"/>
            <a:ext cx="8229600" cy="5697538"/>
          </a:xfrm>
        </p:spPr>
        <p:txBody>
          <a:bodyPr anchor="ctr"/>
          <a:lstStyle/>
          <a:p>
            <a:pPr eaLnBrk="1" hangingPunct="1"/>
            <a:r>
              <a:rPr lang="sr-Cyrl-RS" sz="4000" smtClean="0"/>
              <a:t>Најважније од тих мера су:</a:t>
            </a:r>
          </a:p>
          <a:p>
            <a:pPr eaLnBrk="1" hangingPunct="1">
              <a:buFont typeface="Arial" charset="0"/>
              <a:buNone/>
            </a:pPr>
            <a:r>
              <a:rPr lang="sr-Cyrl-RS" sz="4000" smtClean="0"/>
              <a:t>  - препознавање биолошког напада,</a:t>
            </a:r>
          </a:p>
          <a:p>
            <a:pPr eaLnBrk="1" hangingPunct="1">
              <a:buFont typeface="Arial" charset="0"/>
              <a:buNone/>
            </a:pPr>
            <a:r>
              <a:rPr lang="sr-Cyrl-RS" sz="4000" smtClean="0"/>
              <a:t>  - детекција и идентификација биолошких агенаса,</a:t>
            </a:r>
          </a:p>
          <a:p>
            <a:pPr eaLnBrk="1" hangingPunct="1">
              <a:buFont typeface="Arial" charset="0"/>
              <a:buNone/>
            </a:pPr>
            <a:r>
              <a:rPr lang="sr-Cyrl-RS" sz="4000" smtClean="0"/>
              <a:t>  - биолошка деконтаминација.</a:t>
            </a:r>
            <a:endParaRPr lang="en-US" sz="4000" smtClean="0"/>
          </a:p>
        </p:txBody>
      </p:sp>
    </p:spTree>
    <p:extLst>
      <p:ext uri="{BB962C8B-B14F-4D97-AF65-F5344CB8AC3E}">
        <p14:creationId xmlns="" xmlns:p14="http://schemas.microsoft.com/office/powerpoint/2010/main" val="11745155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525</TotalTime>
  <Words>10352</Words>
  <Application>Microsoft Office PowerPoint</Application>
  <PresentationFormat>On-screen Show (4:3)</PresentationFormat>
  <Paragraphs>1392</Paragraphs>
  <Slides>187</Slides>
  <Notes>28</Notes>
  <HiddenSlides>0</HiddenSlides>
  <MMClips>0</MMClips>
  <ScaleCrop>false</ScaleCrop>
  <HeadingPairs>
    <vt:vector size="4" baseType="variant">
      <vt:variant>
        <vt:lpstr>Theme</vt:lpstr>
      </vt:variant>
      <vt:variant>
        <vt:i4>1</vt:i4>
      </vt:variant>
      <vt:variant>
        <vt:lpstr>Slide Titles</vt:lpstr>
      </vt:variant>
      <vt:variant>
        <vt:i4>187</vt:i4>
      </vt:variant>
    </vt:vector>
  </HeadingPairs>
  <TitlesOfParts>
    <vt:vector size="188" baseType="lpstr">
      <vt:lpstr>Office Theme</vt:lpstr>
      <vt:lpstr>ХИГИЈЕНА И ЕКОЛОГИЈА  ХИГИЈЕНА У ВАНРЕДНИМ СИТУАЦИЈАМА/СТАЊИМА   петнаеста недеља наставе</vt:lpstr>
      <vt:lpstr>ВАНРЕДНЕ СИТУАЦИЈЕ/СТАЊА-КАТАСТРОФЕ</vt:lpstr>
      <vt:lpstr>ПРЕВЕНТИВНОМЕДИЦИНСКИ ПРОБЛЕМИ У ВАНРЕДНИМ СИТУАЦИЈАМА</vt:lpstr>
      <vt:lpstr>П О П Л А В Е</vt:lpstr>
      <vt:lpstr>РЕЧНЕ ПОПЛАВЕ </vt:lpstr>
      <vt:lpstr>Суша-период изузетно сувог времена, довољно дугог трајања да се поремети хидролошка равнотежа</vt:lpstr>
      <vt:lpstr>Последице суше</vt:lpstr>
      <vt:lpstr>Мере за смањивање суша</vt:lpstr>
      <vt:lpstr>Разорни ветрови</vt:lpstr>
      <vt:lpstr> ПОЖАРИ </vt:lpstr>
      <vt:lpstr>НУКЛЕАРНИ АКЦИДЕНТИ </vt:lpstr>
      <vt:lpstr>Опис тежине нуклеарног задеса</vt:lpstr>
      <vt:lpstr>НУКЛЕАРНИ УДЕСИ </vt:lpstr>
      <vt:lpstr>З Е М Љ О Т Р Е С И</vt:lpstr>
      <vt:lpstr>Елементи земљотреса</vt:lpstr>
      <vt:lpstr>Пратеће појаве</vt:lpstr>
      <vt:lpstr>Врсте земљотреса</vt:lpstr>
      <vt:lpstr>Предвиђање </vt:lpstr>
      <vt:lpstr>Најтежи земљотреси</vt:lpstr>
      <vt:lpstr> Главни хигијенски проблеми </vt:lpstr>
      <vt:lpstr>Градња у трусним подручјима</vt:lpstr>
      <vt:lpstr>Поступак у случају земљотреса у згради</vt:lpstr>
      <vt:lpstr>Е П И Д Е М И Ј Е</vt:lpstr>
      <vt:lpstr>Р А Т</vt:lpstr>
      <vt:lpstr>НУКЛЕАРНИ РАТ</vt:lpstr>
      <vt:lpstr>ПОСЛЕДИЦЕ</vt:lpstr>
      <vt:lpstr>Медицинска помоћ</vt:lpstr>
      <vt:lpstr> Хигијенско-профилактичке мере </vt:lpstr>
      <vt:lpstr>ПРОБЛЕМИ</vt:lpstr>
      <vt:lpstr>ПОСЛЕДИЦЕ РАТНОГ СТАЊА</vt:lpstr>
      <vt:lpstr>ПРЕВЕНТИВНОМЕДИЦИНСКЕ МЕРЕ У ВАНРЕДНИМ СТАЊИМА</vt:lpstr>
      <vt:lpstr> Смештај становника у ванредним ситуацијама</vt:lpstr>
      <vt:lpstr>Slide 33</vt:lpstr>
      <vt:lpstr>                               </vt:lpstr>
      <vt:lpstr>Slide 35</vt:lpstr>
      <vt:lpstr>Slide 36</vt:lpstr>
      <vt:lpstr>Снадбевање водом у ванредним стањима</vt:lpstr>
      <vt:lpstr>Норме за снадбевање водом у ванредним ситуацијама</vt:lpstr>
      <vt:lpstr>Предвиђена дневна потрошња воде</vt:lpstr>
      <vt:lpstr>Поређење норми за физичке, физичко-хемијске и хемијске параметре воде за пиће у редовним и ванредним условима</vt:lpstr>
      <vt:lpstr>МДК за неорганске супстанце у води за пиће које се дозвољавају у повећаним количинама у ванредним условима</vt:lpstr>
      <vt:lpstr>Хемијски преглед</vt:lpstr>
      <vt:lpstr>Микробиолошке норме воде за пиће у ратним условима</vt:lpstr>
      <vt:lpstr>Асанација водних објеката</vt:lpstr>
      <vt:lpstr>Хлорисање</vt:lpstr>
      <vt:lpstr>Дезинфекција малих количина воде</vt:lpstr>
      <vt:lpstr>НЕДОСТАТАК ВОДЕ ЗА ПИЋЕ</vt:lpstr>
      <vt:lpstr>РАДИОЛОШКА ДЕКОНТАМИНАЦИЈЕ ВОДЕ ЗА ПИЋЕ</vt:lpstr>
      <vt:lpstr>ХЕМИЈСКА ДЕКОНТАМИНАЦИЈА ВОДЕ ЗА ПИЋЕ</vt:lpstr>
      <vt:lpstr>ИСХРАНА СТАНОВНИШТВА У ВАНРЕДНИМ СТАЊИМА</vt:lpstr>
      <vt:lpstr>Исхрана становништва у ванредним стањима</vt:lpstr>
      <vt:lpstr>Исхрана становништва у ванредним стањима</vt:lpstr>
      <vt:lpstr>Исхрана становништва у ванредним стањима</vt:lpstr>
      <vt:lpstr>Исхрана становништва у ванредним стањима</vt:lpstr>
      <vt:lpstr>Исхрана становништва у ванредним стањима</vt:lpstr>
      <vt:lpstr>Исхрана становништва у ванредним стањима</vt:lpstr>
      <vt:lpstr>Исхрана становништва у ванредним стањима</vt:lpstr>
      <vt:lpstr>Исхрана становништва у ванредним стањима</vt:lpstr>
      <vt:lpstr>Исхрана становништва у ванредним стањима</vt:lpstr>
      <vt:lpstr>Исхрана становништва у ванредним стањима</vt:lpstr>
      <vt:lpstr>Исхрана становништва у ванредним стањима</vt:lpstr>
      <vt:lpstr>Исхрана становништва у ванредним стањима</vt:lpstr>
      <vt:lpstr>Slide 63</vt:lpstr>
      <vt:lpstr>ОСКУДИЦА ХРАНЕ</vt:lpstr>
      <vt:lpstr>РЕЗЕРВЕ НАМИРНИЦА</vt:lpstr>
      <vt:lpstr>ДЕКОНТАМИНАЦИЈА ХРАНЕ </vt:lpstr>
      <vt:lpstr>ПРИПРЕМА ХРАНЕ</vt:lpstr>
      <vt:lpstr>Мере РХБ заштите</vt:lpstr>
      <vt:lpstr>РХБ деконтаминација</vt:lpstr>
      <vt:lpstr>Оружје за масовно уништење</vt:lpstr>
      <vt:lpstr>Slide 71</vt:lpstr>
      <vt:lpstr>Биолошко оружје</vt:lpstr>
      <vt:lpstr>Slide 73</vt:lpstr>
      <vt:lpstr>Slide 74</vt:lpstr>
      <vt:lpstr>Slide 75</vt:lpstr>
      <vt:lpstr>Slide 76</vt:lpstr>
      <vt:lpstr>Slide 77</vt:lpstr>
      <vt:lpstr>Slide 78</vt:lpstr>
      <vt:lpstr>Биолошко оружије</vt:lpstr>
      <vt:lpstr>Kаракеристике биолошког оружја</vt:lpstr>
      <vt:lpstr>Slide 81</vt:lpstr>
      <vt:lpstr>Slide 82</vt:lpstr>
      <vt:lpstr>Slide 83</vt:lpstr>
      <vt:lpstr>Slide 84</vt:lpstr>
      <vt:lpstr>Бактерије као биолошко оружије</vt:lpstr>
      <vt:lpstr>куга, антракс, туларемија,  бруцелоза, сакагија-слинавка и мелиоидоза.  </vt:lpstr>
      <vt:lpstr>колера и бациларна дизентерија,  које се најлакше преносе диверзантским  акцијама. </vt:lpstr>
      <vt:lpstr>       Куга као биолошко оружије   </vt:lpstr>
      <vt:lpstr>Антракс као биолошко оружије</vt:lpstr>
      <vt:lpstr>Колера као биолошко оружије</vt:lpstr>
      <vt:lpstr>Објекти који су најлакши и најповољнији за добро и масовно примењивање биолошког оружји су затворени простори ( биоскопске дворане, спортске хале, касарне, интернати, аутобуси, возови, подземне железнице као и остала места масовног окупљања људи ).  Из тог разлога такве објекте и дешавања са великом окупљеношћу људи треба посебним мерама обезбеђивати и у напред предвидети могуће последице као и валидно леченје, превенцију лечења и брзу евакуацију масовно окупљених људи.</vt:lpstr>
      <vt:lpstr>Вируси као биолошко оружије </vt:lpstr>
      <vt:lpstr>Велике богиње</vt:lpstr>
      <vt:lpstr>Енцефалитиси </vt:lpstr>
      <vt:lpstr>Хеморагиске грознице</vt:lpstr>
      <vt:lpstr>Slide 96</vt:lpstr>
      <vt:lpstr>Slide 97</vt:lpstr>
      <vt:lpstr>Slide 98</vt:lpstr>
      <vt:lpstr>Slide 99</vt:lpstr>
      <vt:lpstr>Заштита од биолошког оружја </vt:lpstr>
      <vt:lpstr>повећавање вирулентности, отпорност на лекове, маскирање симптома, временски ограничено деловање, проналажење нових узрочника обољења , деконтаминација </vt:lpstr>
      <vt:lpstr>Дефиниција хемијског оружја </vt:lpstr>
      <vt:lpstr>Slide 103</vt:lpstr>
      <vt:lpstr>Slide 104</vt:lpstr>
      <vt:lpstr>Slide 105</vt:lpstr>
      <vt:lpstr>Бојни отрови се, по свом дејству:</vt:lpstr>
      <vt:lpstr>Нервни бојни отрови </vt:lpstr>
      <vt:lpstr>Slide 108</vt:lpstr>
      <vt:lpstr>Slide 109</vt:lpstr>
      <vt:lpstr>ИСТОРИЈАТ</vt:lpstr>
      <vt:lpstr>Заједничке карактеристике нервних БОт </vt:lpstr>
      <vt:lpstr>Slide 112</vt:lpstr>
      <vt:lpstr>Slide 113</vt:lpstr>
      <vt:lpstr>Slide 114</vt:lpstr>
      <vt:lpstr>НАЧИН УНОШЕЊА </vt:lpstr>
      <vt:lpstr>НАЧИН ДЕЛОВАЊА </vt:lpstr>
      <vt:lpstr>КЛИНИЧКА СЛИКА </vt:lpstr>
      <vt:lpstr>Slide 118</vt:lpstr>
      <vt:lpstr>МУСКАРИНСКА ДЕЈСТВА </vt:lpstr>
      <vt:lpstr>НИКОТИНСКА ДЕЈСТВА </vt:lpstr>
      <vt:lpstr>ЛЕЧЕЊЕ </vt:lpstr>
      <vt:lpstr>Slide 122</vt:lpstr>
      <vt:lpstr>Пликавци </vt:lpstr>
      <vt:lpstr>Врсте пликаваца:  </vt:lpstr>
      <vt:lpstr>Механизам дејства</vt:lpstr>
      <vt:lpstr>Slide 126</vt:lpstr>
      <vt:lpstr>Лечење</vt:lpstr>
      <vt:lpstr>Slide 128</vt:lpstr>
      <vt:lpstr>Надражљивци </vt:lpstr>
      <vt:lpstr>Надражљивци</vt:lpstr>
      <vt:lpstr>CN – hloracetofenon</vt:lpstr>
      <vt:lpstr>CS – hlorbenzol-malondinitril</vt:lpstr>
      <vt:lpstr>DM – adamsit</vt:lpstr>
      <vt:lpstr>Лечење</vt:lpstr>
      <vt:lpstr>Хербициди и дефолијанти </vt:lpstr>
      <vt:lpstr>Slide 136</vt:lpstr>
      <vt:lpstr>Најпознатији  представници</vt:lpstr>
      <vt:lpstr>Психохемијски отрови </vt:lpstr>
      <vt:lpstr>Психодислептици (халуциногени) - изазивају старх, дезорјентацију и поремећај чула опажања </vt:lpstr>
      <vt:lpstr>ЛСД</vt:lpstr>
      <vt:lpstr>Психопаралитици - доводе до привремене парализе мишића </vt:lpstr>
      <vt:lpstr>Загушљивци</vt:lpstr>
      <vt:lpstr>Фозген</vt:lpstr>
      <vt:lpstr>Лечење</vt:lpstr>
      <vt:lpstr>Прогноза</vt:lpstr>
      <vt:lpstr>Крвни отрови</vt:lpstr>
      <vt:lpstr>Угљен моноксид (СО)</vt:lpstr>
      <vt:lpstr>Диверзантски отрови</vt:lpstr>
      <vt:lpstr>Најчешћи</vt:lpstr>
      <vt:lpstr>Биолошки токсини као хемијско оружје</vt:lpstr>
      <vt:lpstr>Конвенција о хемијском оружју </vt:lpstr>
      <vt:lpstr>Нуклеарно оружје</vt:lpstr>
      <vt:lpstr>ДЕФИНИЦИЈА:</vt:lpstr>
      <vt:lpstr>НУКЛЕАРНО ОРУЖЈЕ</vt:lpstr>
      <vt:lpstr>ЕФЕКТИ НУКЛЕАРНОГ ОРУЖЈА</vt:lpstr>
      <vt:lpstr>Осиромашени уранијум</vt:lpstr>
      <vt:lpstr>Осиромашени уранијум</vt:lpstr>
      <vt:lpstr>Медицинске последице излагања осиромашеном уранијуму</vt:lpstr>
      <vt:lpstr>ВРСТЕ НУКЛЕАРНИХ ОРУЖЈА:</vt:lpstr>
      <vt:lpstr>ФИСИОНА НУКЛЕАРНА ОРУЖЈА (АТОМСКЕ ИЛИ А-БОМБЕ)</vt:lpstr>
      <vt:lpstr>Уранијум и плутонијум</vt:lpstr>
      <vt:lpstr>ФУЗИОНА НУКЛЕАРНА ОРУЖЈА (ТЕРМОНУКЛЕАРНЕ БОМБЕ, ХИДРОГЕНСКЕ ИЛИ Х-БОМБЕ)</vt:lpstr>
      <vt:lpstr>МНОГО ВЕЋЕ РАЗОРНЕ МОЋИ НЕГО АТОМСКЕ БОМБЕ</vt:lpstr>
      <vt:lpstr>ФУЗИОНА НУКЛЕАРНА ОРУЖЈА</vt:lpstr>
      <vt:lpstr>Slide 165</vt:lpstr>
      <vt:lpstr>БАЛИСТИЧКЕ РАКЕТЕ</vt:lpstr>
      <vt:lpstr>ВРСТЕ БАЛИСТИЧКИХ РАКЕТА:</vt:lpstr>
      <vt:lpstr>КОНТРОЛА 1. БИЛАТЕРАЛНИ СПОРАЗУМИ: САД-СССР (РУСИЈА)</vt:lpstr>
      <vt:lpstr> Радијациона болест</vt:lpstr>
      <vt:lpstr>Slide 170</vt:lpstr>
      <vt:lpstr>КЛИНИЧКИ ОБЛИЦИ БОЛЕСТИ</vt:lpstr>
      <vt:lpstr>Slide 172</vt:lpstr>
      <vt:lpstr>КЛИНИЧКИ СТАДИЈУМИ БОЛЕСТИ</vt:lpstr>
      <vt:lpstr>ЛЕЧЕЊЕ  </vt:lpstr>
      <vt:lpstr>Slide 175</vt:lpstr>
      <vt:lpstr>Промене у крви и хематопоетским органима</vt:lpstr>
      <vt:lpstr>Промене на кожи изазване дејством зрачења</vt:lpstr>
      <vt:lpstr>Оштећења ока  изазвана зрачењем </vt:lpstr>
      <vt:lpstr>Хронични радијациони ентеритис </vt:lpstr>
      <vt:lpstr>Хронични радијациони нефритис</vt:lpstr>
      <vt:lpstr>Slide 181</vt:lpstr>
      <vt:lpstr>Slide 182</vt:lpstr>
      <vt:lpstr>Утицај загађујућих супстанција из животне средине на здравље људи најчешће се проучава на три нивоа, а однос узрок последица се утврђује:</vt:lpstr>
      <vt:lpstr>УТИЦАЈ НА ЗДРАВЉЕ ЧОВЕКА</vt:lpstr>
      <vt:lpstr>Slide 185</vt:lpstr>
      <vt:lpstr>Slide 186</vt:lpstr>
      <vt:lpstr>Slide 187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Promocija</dc:creator>
  <cp:lastModifiedBy>nelad</cp:lastModifiedBy>
  <cp:revision>42</cp:revision>
  <dcterms:created xsi:type="dcterms:W3CDTF">2015-11-10T07:25:58Z</dcterms:created>
  <dcterms:modified xsi:type="dcterms:W3CDTF">2020-10-01T21:46:15Z</dcterms:modified>
</cp:coreProperties>
</file>